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tags/tag4.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5.xml" ContentType="application/vnd.openxmlformats-officedocument.presentationml.tags+xml"/>
  <Override PartName="/ppt/notesSlides/notesSlide23.xml" ContentType="application/vnd.openxmlformats-officedocument.presentationml.notesSlide+xml"/>
  <Override PartName="/ppt/tags/tag6.xml" ContentType="application/vnd.openxmlformats-officedocument.presentationml.tags+xml"/>
  <Override PartName="/ppt/notesSlides/notesSlide24.xml" ContentType="application/vnd.openxmlformats-officedocument.presentationml.notesSlide+xml"/>
  <Override PartName="/ppt/tags/tag7.xml" ContentType="application/vnd.openxmlformats-officedocument.presentationml.tags+xml"/>
  <Override PartName="/ppt/notesSlides/notesSlide25.xml" ContentType="application/vnd.openxmlformats-officedocument.presentationml.notesSlide+xml"/>
  <Override PartName="/ppt/tags/tag8.xml" ContentType="application/vnd.openxmlformats-officedocument.presentationml.tags+xml"/>
  <Override PartName="/ppt/notesSlides/notesSlide26.xml" ContentType="application/vnd.openxmlformats-officedocument.presentationml.notesSlide+xml"/>
  <Override PartName="/ppt/tags/tag9.xml" ContentType="application/vnd.openxmlformats-officedocument.presentationml.tags+xml"/>
  <Override PartName="/ppt/notesSlides/notesSlide27.xml" ContentType="application/vnd.openxmlformats-officedocument.presentationml.notesSlide+xml"/>
  <Override PartName="/ppt/tags/tag10.xml" ContentType="application/vnd.openxmlformats-officedocument.presentationml.tags+xml"/>
  <Override PartName="/ppt/notesSlides/notesSlide28.xml" ContentType="application/vnd.openxmlformats-officedocument.presentationml.notesSlide+xml"/>
  <Override PartName="/ppt/tags/tag11.xml" ContentType="application/vnd.openxmlformats-officedocument.presentationml.tags+xml"/>
  <Override PartName="/ppt/notesSlides/notesSlide29.xml" ContentType="application/vnd.openxmlformats-officedocument.presentationml.notesSlide+xml"/>
  <Override PartName="/ppt/tags/tag12.xml" ContentType="application/vnd.openxmlformats-officedocument.presentationml.tags+xml"/>
  <Override PartName="/ppt/notesSlides/notesSlide30.xml" ContentType="application/vnd.openxmlformats-officedocument.presentationml.notesSlide+xml"/>
  <Override PartName="/ppt/tags/tag13.xml" ContentType="application/vnd.openxmlformats-officedocument.presentationml.tags+xml"/>
  <Override PartName="/ppt/notesSlides/notesSlide31.xml" ContentType="application/vnd.openxmlformats-officedocument.presentationml.notesSlide+xml"/>
  <Override PartName="/ppt/tags/tag14.xml" ContentType="application/vnd.openxmlformats-officedocument.presentationml.tags+xml"/>
  <Override PartName="/ppt/notesSlides/notesSlide32.xml" ContentType="application/vnd.openxmlformats-officedocument.presentationml.notesSlide+xml"/>
  <Override PartName="/ppt/tags/tag15.xml" ContentType="application/vnd.openxmlformats-officedocument.presentationml.tags+xml"/>
  <Override PartName="/ppt/notesSlides/notesSlide33.xml" ContentType="application/vnd.openxmlformats-officedocument.presentationml.notesSlide+xml"/>
  <Override PartName="/ppt/tags/tag16.xml" ContentType="application/vnd.openxmlformats-officedocument.presentationml.tags+xml"/>
  <Override PartName="/ppt/notesSlides/notesSlide34.xml" ContentType="application/vnd.openxmlformats-officedocument.presentationml.notesSlide+xml"/>
  <Override PartName="/ppt/tags/tag17.xml" ContentType="application/vnd.openxmlformats-officedocument.presentationml.tags+xml"/>
  <Override PartName="/ppt/notesSlides/notesSlide35.xml" ContentType="application/vnd.openxmlformats-officedocument.presentationml.notesSlide+xml"/>
  <Override PartName="/ppt/tags/tag18.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9.xml" ContentType="application/vnd.openxmlformats-officedocument.presentationml.tags+xml"/>
  <Override PartName="/ppt/notesSlides/notesSlide39.xml" ContentType="application/vnd.openxmlformats-officedocument.presentationml.notesSlide+xml"/>
  <Override PartName="/ppt/tags/tag20.xml" ContentType="application/vnd.openxmlformats-officedocument.presentationml.tags+xml"/>
  <Override PartName="/ppt/notesSlides/notesSlide40.xml" ContentType="application/vnd.openxmlformats-officedocument.presentationml.notesSlide+xml"/>
  <Override PartName="/ppt/tags/tag21.xml" ContentType="application/vnd.openxmlformats-officedocument.presentationml.tags+xml"/>
  <Override PartName="/ppt/notesSlides/notesSlide41.xml" ContentType="application/vnd.openxmlformats-officedocument.presentationml.notesSlide+xml"/>
  <Override PartName="/ppt/tags/tag22.xml" ContentType="application/vnd.openxmlformats-officedocument.presentationml.tags+xml"/>
  <Override PartName="/ppt/notesSlides/notesSlide42.xml" ContentType="application/vnd.openxmlformats-officedocument.presentationml.notesSlide+xml"/>
  <Override PartName="/ppt/tags/tag23.xml" ContentType="application/vnd.openxmlformats-officedocument.presentationml.tags+xml"/>
  <Override PartName="/ppt/notesSlides/notesSlide43.xml" ContentType="application/vnd.openxmlformats-officedocument.presentationml.notesSlide+xml"/>
  <Override PartName="/ppt/tags/tag24.xml" ContentType="application/vnd.openxmlformats-officedocument.presentationml.tags+xml"/>
  <Override PartName="/ppt/notesSlides/notesSlide44.xml" ContentType="application/vnd.openxmlformats-officedocument.presentationml.notesSlide+xml"/>
  <Override PartName="/ppt/tags/tag25.xml" ContentType="application/vnd.openxmlformats-officedocument.presentationml.tags+xml"/>
  <Override PartName="/ppt/notesSlides/notesSlide45.xml" ContentType="application/vnd.openxmlformats-officedocument.presentationml.notesSlide+xml"/>
  <Override PartName="/ppt/tags/tag26.xml" ContentType="application/vnd.openxmlformats-officedocument.presentationml.tags+xml"/>
  <Override PartName="/ppt/notesSlides/notesSlide46.xml" ContentType="application/vnd.openxmlformats-officedocument.presentationml.notesSlide+xml"/>
  <Override PartName="/ppt/tags/tag27.xml" ContentType="application/vnd.openxmlformats-officedocument.presentationml.tags+xml"/>
  <Override PartName="/ppt/notesSlides/notesSlide47.xml" ContentType="application/vnd.openxmlformats-officedocument.presentationml.notesSlide+xml"/>
  <Override PartName="/ppt/tags/tag28.xml" ContentType="application/vnd.openxmlformats-officedocument.presentationml.tags+xml"/>
  <Override PartName="/ppt/notesSlides/notesSlide48.xml" ContentType="application/vnd.openxmlformats-officedocument.presentationml.notesSlide+xml"/>
  <Override PartName="/ppt/tags/tag29.xml" ContentType="application/vnd.openxmlformats-officedocument.presentationml.tags+xml"/>
  <Override PartName="/ppt/notesSlides/notesSlide49.xml" ContentType="application/vnd.openxmlformats-officedocument.presentationml.notesSlide+xml"/>
  <Override PartName="/ppt/tags/tag30.xml" ContentType="application/vnd.openxmlformats-officedocument.presentationml.tags+xml"/>
  <Override PartName="/ppt/notesSlides/notesSlide50.xml" ContentType="application/vnd.openxmlformats-officedocument.presentationml.notesSlide+xml"/>
  <Override PartName="/ppt/tags/tag31.xml" ContentType="application/vnd.openxmlformats-officedocument.presentationml.tags+xml"/>
  <Override PartName="/ppt/notesSlides/notesSlide51.xml" ContentType="application/vnd.openxmlformats-officedocument.presentationml.notesSlide+xml"/>
  <Override PartName="/ppt/tags/tag32.xml" ContentType="application/vnd.openxmlformats-officedocument.presentationml.tags+xml"/>
  <Override PartName="/ppt/notesSlides/notesSlide52.xml" ContentType="application/vnd.openxmlformats-officedocument.presentationml.notesSlide+xml"/>
  <Override PartName="/ppt/tags/tag33.xml" ContentType="application/vnd.openxmlformats-officedocument.presentationml.tags+xml"/>
  <Override PartName="/ppt/notesSlides/notesSlide53.xml" ContentType="application/vnd.openxmlformats-officedocument.presentationml.notesSlide+xml"/>
  <Override PartName="/ppt/tags/tag34.xml" ContentType="application/vnd.openxmlformats-officedocument.presentationml.tags+xml"/>
  <Override PartName="/ppt/notesSlides/notesSlide54.xml" ContentType="application/vnd.openxmlformats-officedocument.presentationml.notesSlide+xml"/>
  <Override PartName="/ppt/tags/tag35.xml" ContentType="application/vnd.openxmlformats-officedocument.presentationml.tags+xml"/>
  <Override PartName="/ppt/notesSlides/notesSlide55.xml" ContentType="application/vnd.openxmlformats-officedocument.presentationml.notesSlide+xml"/>
  <Override PartName="/ppt/tags/tag36.xml" ContentType="application/vnd.openxmlformats-officedocument.presentationml.tags+xml"/>
  <Override PartName="/ppt/notesSlides/notesSlide56.xml" ContentType="application/vnd.openxmlformats-officedocument.presentationml.notesSlide+xml"/>
  <Override PartName="/ppt/tags/tag37.xml" ContentType="application/vnd.openxmlformats-officedocument.presentationml.tags+xml"/>
  <Override PartName="/ppt/notesSlides/notesSlide57.xml" ContentType="application/vnd.openxmlformats-officedocument.presentationml.notesSlide+xml"/>
  <Override PartName="/ppt/tags/tag38.xml" ContentType="application/vnd.openxmlformats-officedocument.presentationml.tags+xml"/>
  <Override PartName="/ppt/notesSlides/notesSlide58.xml" ContentType="application/vnd.openxmlformats-officedocument.presentationml.notesSlide+xml"/>
  <Override PartName="/ppt/tags/tag39.xml" ContentType="application/vnd.openxmlformats-officedocument.presentationml.tags+xml"/>
  <Override PartName="/ppt/notesSlides/notesSlide59.xml" ContentType="application/vnd.openxmlformats-officedocument.presentationml.notesSlide+xml"/>
  <Override PartName="/ppt/tags/tag40.xml" ContentType="application/vnd.openxmlformats-officedocument.presentationml.tags+xml"/>
  <Override PartName="/ppt/notesSlides/notesSlide60.xml" ContentType="application/vnd.openxmlformats-officedocument.presentationml.notesSlide+xml"/>
  <Override PartName="/ppt/tags/tag41.xml" ContentType="application/vnd.openxmlformats-officedocument.presentationml.tags+xml"/>
  <Override PartName="/ppt/notesSlides/notesSlide61.xml" ContentType="application/vnd.openxmlformats-officedocument.presentationml.notesSlide+xml"/>
  <Override PartName="/ppt/tags/tag42.xml" ContentType="application/vnd.openxmlformats-officedocument.presentationml.tags+xml"/>
  <Override PartName="/ppt/notesSlides/notesSlide62.xml" ContentType="application/vnd.openxmlformats-officedocument.presentationml.notesSlide+xml"/>
  <Override PartName="/ppt/tags/tag43.xml" ContentType="application/vnd.openxmlformats-officedocument.presentationml.tags+xml"/>
  <Override PartName="/ppt/notesSlides/notesSlide63.xml" ContentType="application/vnd.openxmlformats-officedocument.presentationml.notesSlide+xml"/>
  <Override PartName="/ppt/tags/tag44.xml" ContentType="application/vnd.openxmlformats-officedocument.presentationml.tags+xml"/>
  <Override PartName="/ppt/notesSlides/notesSlide64.xml" ContentType="application/vnd.openxmlformats-officedocument.presentationml.notesSlide+xml"/>
  <Override PartName="/ppt/tags/tag45.xml" ContentType="application/vnd.openxmlformats-officedocument.presentationml.tags+xml"/>
  <Override PartName="/ppt/notesSlides/notesSlide65.xml" ContentType="application/vnd.openxmlformats-officedocument.presentationml.notesSlide+xml"/>
  <Override PartName="/ppt/tags/tag46.xml" ContentType="application/vnd.openxmlformats-officedocument.presentationml.tags+xml"/>
  <Override PartName="/ppt/notesSlides/notesSlide66.xml" ContentType="application/vnd.openxmlformats-officedocument.presentationml.notesSlide+xml"/>
  <Override PartName="/ppt/tags/tag47.xml" ContentType="application/vnd.openxmlformats-officedocument.presentationml.tags+xml"/>
  <Override PartName="/ppt/notesSlides/notesSlide67.xml" ContentType="application/vnd.openxmlformats-officedocument.presentationml.notesSlide+xml"/>
  <Override PartName="/ppt/tags/tag48.xml" ContentType="application/vnd.openxmlformats-officedocument.presentationml.tags+xml"/>
  <Override PartName="/ppt/notesSlides/notesSlide68.xml" ContentType="application/vnd.openxmlformats-officedocument.presentationml.notesSlide+xml"/>
  <Override PartName="/ppt/tags/tag49.xml" ContentType="application/vnd.openxmlformats-officedocument.presentationml.tags+xml"/>
  <Override PartName="/ppt/notesSlides/notesSlide69.xml" ContentType="application/vnd.openxmlformats-officedocument.presentationml.notesSlide+xml"/>
  <Override PartName="/ppt/tags/tag50.xml" ContentType="application/vnd.openxmlformats-officedocument.presentationml.tags+xml"/>
  <Override PartName="/ppt/notesSlides/notesSlide70.xml" ContentType="application/vnd.openxmlformats-officedocument.presentationml.notesSlide+xml"/>
  <Override PartName="/ppt/tags/tag51.xml" ContentType="application/vnd.openxmlformats-officedocument.presentationml.tags+xml"/>
  <Override PartName="/ppt/notesSlides/notesSlide71.xml" ContentType="application/vnd.openxmlformats-officedocument.presentationml.notesSlide+xml"/>
  <Override PartName="/ppt/tags/tag52.xml" ContentType="application/vnd.openxmlformats-officedocument.presentationml.tags+xml"/>
  <Override PartName="/ppt/notesSlides/notesSlide72.xml" ContentType="application/vnd.openxmlformats-officedocument.presentationml.notesSlide+xml"/>
  <Override PartName="/ppt/tags/tag53.xml" ContentType="application/vnd.openxmlformats-officedocument.presentationml.tags+xml"/>
  <Override PartName="/ppt/notesSlides/notesSlide73.xml" ContentType="application/vnd.openxmlformats-officedocument.presentationml.notesSlide+xml"/>
  <Override PartName="/ppt/tags/tag54.xml" ContentType="application/vnd.openxmlformats-officedocument.presentationml.tags+xml"/>
  <Override PartName="/ppt/notesSlides/notesSlide74.xml" ContentType="application/vnd.openxmlformats-officedocument.presentationml.notesSlide+xml"/>
  <Override PartName="/ppt/tags/tag55.xml" ContentType="application/vnd.openxmlformats-officedocument.presentationml.tags+xml"/>
  <Override PartName="/ppt/notesSlides/notesSlide75.xml" ContentType="application/vnd.openxmlformats-officedocument.presentationml.notesSlide+xml"/>
  <Override PartName="/ppt/tags/tag56.xml" ContentType="application/vnd.openxmlformats-officedocument.presentationml.tags+xml"/>
  <Override PartName="/ppt/notesSlides/notesSlide76.xml" ContentType="application/vnd.openxmlformats-officedocument.presentationml.notesSlide+xml"/>
  <Override PartName="/ppt/tags/tag57.xml" ContentType="application/vnd.openxmlformats-officedocument.presentationml.tags+xml"/>
  <Override PartName="/ppt/notesSlides/notesSlide77.xml" ContentType="application/vnd.openxmlformats-officedocument.presentationml.notesSlide+xml"/>
  <Override PartName="/ppt/tags/tag58.xml" ContentType="application/vnd.openxmlformats-officedocument.presentationml.tags+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tags/tag59.xml" ContentType="application/vnd.openxmlformats-officedocument.presentationml.tags+xml"/>
  <Override PartName="/ppt/notesSlides/notesSlide126.xml" ContentType="application/vnd.openxmlformats-officedocument.presentationml.notesSlide+xml"/>
  <Override PartName="/ppt/tags/tag60.xml" ContentType="application/vnd.openxmlformats-officedocument.presentationml.tags+xml"/>
  <Override PartName="/ppt/notesSlides/notesSlide127.xml" ContentType="application/vnd.openxmlformats-officedocument.presentationml.notesSlide+xml"/>
  <Override PartName="/ppt/tags/tag61.xml" ContentType="application/vnd.openxmlformats-officedocument.presentationml.tags+xml"/>
  <Override PartName="/ppt/notesSlides/notesSlide128.xml" ContentType="application/vnd.openxmlformats-officedocument.presentationml.notesSlide+xml"/>
  <Override PartName="/ppt/tags/tag62.xml" ContentType="application/vnd.openxmlformats-officedocument.presentationml.tags+xml"/>
  <Override PartName="/ppt/notesSlides/notesSlide129.xml" ContentType="application/vnd.openxmlformats-officedocument.presentationml.notesSlide+xml"/>
  <Override PartName="/ppt/tags/tag63.xml" ContentType="application/vnd.openxmlformats-officedocument.presentationml.tags+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tags/tag64.xml" ContentType="application/vnd.openxmlformats-officedocument.presentationml.tags+xml"/>
  <Override PartName="/ppt/notesSlides/notesSlide132.xml" ContentType="application/vnd.openxmlformats-officedocument.presentationml.notesSlide+xml"/>
  <Override PartName="/ppt/tags/tag65.xml" ContentType="application/vnd.openxmlformats-officedocument.presentationml.tags+xml"/>
  <Override PartName="/ppt/notesSlides/notesSlide133.xml" ContentType="application/vnd.openxmlformats-officedocument.presentationml.notesSlide+xml"/>
  <Override PartName="/ppt/tags/tag66.xml" ContentType="application/vnd.openxmlformats-officedocument.presentationml.tags+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tags/tag67.xml" ContentType="application/vnd.openxmlformats-officedocument.presentationml.tags+xml"/>
  <Override PartName="/ppt/notesSlides/notesSlide13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3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tags/tag68.xml" ContentType="application/vnd.openxmlformats-officedocument.presentationml.tags+xml"/>
  <Override PartName="/ppt/notesSlides/notesSlide191.xml" ContentType="application/vnd.openxmlformats-officedocument.presentationml.notesSlide+xml"/>
  <Override PartName="/ppt/tags/tag69.xml" ContentType="application/vnd.openxmlformats-officedocument.presentationml.tags+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9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0" r:id="rId2"/>
  </p:sldMasterIdLst>
  <p:notesMasterIdLst>
    <p:notesMasterId r:id="rId297"/>
  </p:notesMasterIdLst>
  <p:handoutMasterIdLst>
    <p:handoutMasterId r:id="rId298"/>
  </p:handoutMasterIdLst>
  <p:sldIdLst>
    <p:sldId id="295" r:id="rId3"/>
    <p:sldId id="425" r:id="rId4"/>
    <p:sldId id="596" r:id="rId5"/>
    <p:sldId id="597" r:id="rId6"/>
    <p:sldId id="595" r:id="rId7"/>
    <p:sldId id="426" r:id="rId8"/>
    <p:sldId id="427" r:id="rId9"/>
    <p:sldId id="428" r:id="rId10"/>
    <p:sldId id="429" r:id="rId11"/>
    <p:sldId id="430" r:id="rId12"/>
    <p:sldId id="598" r:id="rId13"/>
    <p:sldId id="599" r:id="rId14"/>
    <p:sldId id="600" r:id="rId15"/>
    <p:sldId id="601" r:id="rId16"/>
    <p:sldId id="602" r:id="rId17"/>
    <p:sldId id="604" r:id="rId18"/>
    <p:sldId id="605" r:id="rId19"/>
    <p:sldId id="606" r:id="rId20"/>
    <p:sldId id="607" r:id="rId21"/>
    <p:sldId id="610" r:id="rId22"/>
    <p:sldId id="608" r:id="rId23"/>
    <p:sldId id="611" r:id="rId24"/>
    <p:sldId id="612" r:id="rId25"/>
    <p:sldId id="613" r:id="rId26"/>
    <p:sldId id="615" r:id="rId27"/>
    <p:sldId id="616" r:id="rId28"/>
    <p:sldId id="617" r:id="rId29"/>
    <p:sldId id="619" r:id="rId30"/>
    <p:sldId id="620" r:id="rId31"/>
    <p:sldId id="621" r:id="rId32"/>
    <p:sldId id="622" r:id="rId33"/>
    <p:sldId id="623" r:id="rId34"/>
    <p:sldId id="624" r:id="rId35"/>
    <p:sldId id="625" r:id="rId36"/>
    <p:sldId id="626" r:id="rId37"/>
    <p:sldId id="627" r:id="rId38"/>
    <p:sldId id="628" r:id="rId39"/>
    <p:sldId id="629" r:id="rId40"/>
    <p:sldId id="630" r:id="rId41"/>
    <p:sldId id="631" r:id="rId42"/>
    <p:sldId id="632" r:id="rId43"/>
    <p:sldId id="633" r:id="rId44"/>
    <p:sldId id="634" r:id="rId45"/>
    <p:sldId id="635" r:id="rId46"/>
    <p:sldId id="636" r:id="rId47"/>
    <p:sldId id="637" r:id="rId48"/>
    <p:sldId id="638" r:id="rId49"/>
    <p:sldId id="639" r:id="rId50"/>
    <p:sldId id="640" r:id="rId51"/>
    <p:sldId id="641" r:id="rId52"/>
    <p:sldId id="642" r:id="rId53"/>
    <p:sldId id="643" r:id="rId54"/>
    <p:sldId id="644" r:id="rId55"/>
    <p:sldId id="645" r:id="rId56"/>
    <p:sldId id="646" r:id="rId57"/>
    <p:sldId id="647" r:id="rId58"/>
    <p:sldId id="648" r:id="rId59"/>
    <p:sldId id="649" r:id="rId60"/>
    <p:sldId id="650" r:id="rId61"/>
    <p:sldId id="651" r:id="rId62"/>
    <p:sldId id="652" r:id="rId63"/>
    <p:sldId id="653" r:id="rId64"/>
    <p:sldId id="654" r:id="rId65"/>
    <p:sldId id="655" r:id="rId66"/>
    <p:sldId id="656" r:id="rId67"/>
    <p:sldId id="657" r:id="rId68"/>
    <p:sldId id="658" r:id="rId69"/>
    <p:sldId id="659" r:id="rId70"/>
    <p:sldId id="660" r:id="rId71"/>
    <p:sldId id="661" r:id="rId72"/>
    <p:sldId id="662" r:id="rId73"/>
    <p:sldId id="663" r:id="rId74"/>
    <p:sldId id="664" r:id="rId75"/>
    <p:sldId id="665" r:id="rId76"/>
    <p:sldId id="666" r:id="rId77"/>
    <p:sldId id="667" r:id="rId78"/>
    <p:sldId id="680" r:id="rId79"/>
    <p:sldId id="681" r:id="rId80"/>
    <p:sldId id="682" r:id="rId81"/>
    <p:sldId id="683" r:id="rId82"/>
    <p:sldId id="684" r:id="rId83"/>
    <p:sldId id="685" r:id="rId84"/>
    <p:sldId id="686" r:id="rId85"/>
    <p:sldId id="687" r:id="rId86"/>
    <p:sldId id="668" r:id="rId87"/>
    <p:sldId id="669" r:id="rId88"/>
    <p:sldId id="670" r:id="rId89"/>
    <p:sldId id="671" r:id="rId90"/>
    <p:sldId id="672" r:id="rId91"/>
    <p:sldId id="675" r:id="rId92"/>
    <p:sldId id="673" r:id="rId93"/>
    <p:sldId id="674" r:id="rId94"/>
    <p:sldId id="676" r:id="rId95"/>
    <p:sldId id="677" r:id="rId96"/>
    <p:sldId id="678" r:id="rId97"/>
    <p:sldId id="679" r:id="rId98"/>
    <p:sldId id="688" r:id="rId99"/>
    <p:sldId id="689" r:id="rId100"/>
    <p:sldId id="690" r:id="rId101"/>
    <p:sldId id="691" r:id="rId102"/>
    <p:sldId id="431" r:id="rId103"/>
    <p:sldId id="432" r:id="rId104"/>
    <p:sldId id="433" r:id="rId105"/>
    <p:sldId id="434" r:id="rId106"/>
    <p:sldId id="435" r:id="rId107"/>
    <p:sldId id="488" r:id="rId108"/>
    <p:sldId id="489" r:id="rId109"/>
    <p:sldId id="490" r:id="rId110"/>
    <p:sldId id="491" r:id="rId111"/>
    <p:sldId id="492" r:id="rId112"/>
    <p:sldId id="487" r:id="rId113"/>
    <p:sldId id="438" r:id="rId114"/>
    <p:sldId id="453" r:id="rId115"/>
    <p:sldId id="507" r:id="rId116"/>
    <p:sldId id="439" r:id="rId117"/>
    <p:sldId id="440" r:id="rId118"/>
    <p:sldId id="475" r:id="rId119"/>
    <p:sldId id="441" r:id="rId120"/>
    <p:sldId id="476" r:id="rId121"/>
    <p:sldId id="442" r:id="rId122"/>
    <p:sldId id="477" r:id="rId123"/>
    <p:sldId id="443" r:id="rId124"/>
    <p:sldId id="478" r:id="rId125"/>
    <p:sldId id="444" r:id="rId126"/>
    <p:sldId id="479" r:id="rId127"/>
    <p:sldId id="445" r:id="rId128"/>
    <p:sldId id="446" r:id="rId129"/>
    <p:sldId id="447" r:id="rId130"/>
    <p:sldId id="495" r:id="rId131"/>
    <p:sldId id="496" r:id="rId132"/>
    <p:sldId id="497" r:id="rId133"/>
    <p:sldId id="498" r:id="rId134"/>
    <p:sldId id="499" r:id="rId135"/>
    <p:sldId id="500" r:id="rId136"/>
    <p:sldId id="501" r:id="rId137"/>
    <p:sldId id="502" r:id="rId138"/>
    <p:sldId id="509" r:id="rId139"/>
    <p:sldId id="448" r:id="rId140"/>
    <p:sldId id="510" r:id="rId141"/>
    <p:sldId id="511" r:id="rId142"/>
    <p:sldId id="512" r:id="rId143"/>
    <p:sldId id="513" r:id="rId144"/>
    <p:sldId id="514" r:id="rId145"/>
    <p:sldId id="515" r:id="rId146"/>
    <p:sldId id="516" r:id="rId147"/>
    <p:sldId id="517" r:id="rId148"/>
    <p:sldId id="518" r:id="rId149"/>
    <p:sldId id="520" r:id="rId150"/>
    <p:sldId id="521" r:id="rId151"/>
    <p:sldId id="522" r:id="rId152"/>
    <p:sldId id="523" r:id="rId153"/>
    <p:sldId id="524" r:id="rId154"/>
    <p:sldId id="526" r:id="rId155"/>
    <p:sldId id="527" r:id="rId156"/>
    <p:sldId id="525" r:id="rId157"/>
    <p:sldId id="528" r:id="rId158"/>
    <p:sldId id="529" r:id="rId159"/>
    <p:sldId id="530" r:id="rId160"/>
    <p:sldId id="531" r:id="rId161"/>
    <p:sldId id="533" r:id="rId162"/>
    <p:sldId id="535" r:id="rId163"/>
    <p:sldId id="536" r:id="rId164"/>
    <p:sldId id="537" r:id="rId165"/>
    <p:sldId id="538" r:id="rId166"/>
    <p:sldId id="539" r:id="rId167"/>
    <p:sldId id="540" r:id="rId168"/>
    <p:sldId id="541" r:id="rId169"/>
    <p:sldId id="452" r:id="rId170"/>
    <p:sldId id="542" r:id="rId171"/>
    <p:sldId id="543" r:id="rId172"/>
    <p:sldId id="544" r:id="rId173"/>
    <p:sldId id="545" r:id="rId174"/>
    <p:sldId id="546" r:id="rId175"/>
    <p:sldId id="547" r:id="rId176"/>
    <p:sldId id="548" r:id="rId177"/>
    <p:sldId id="549" r:id="rId178"/>
    <p:sldId id="550" r:id="rId179"/>
    <p:sldId id="551" r:id="rId180"/>
    <p:sldId id="552" r:id="rId181"/>
    <p:sldId id="553" r:id="rId182"/>
    <p:sldId id="556" r:id="rId183"/>
    <p:sldId id="554" r:id="rId184"/>
    <p:sldId id="555" r:id="rId185"/>
    <p:sldId id="557" r:id="rId186"/>
    <p:sldId id="585" r:id="rId187"/>
    <p:sldId id="586" r:id="rId188"/>
    <p:sldId id="587" r:id="rId189"/>
    <p:sldId id="558" r:id="rId190"/>
    <p:sldId id="559" r:id="rId191"/>
    <p:sldId id="560" r:id="rId192"/>
    <p:sldId id="561" r:id="rId193"/>
    <p:sldId id="562" r:id="rId194"/>
    <p:sldId id="563" r:id="rId195"/>
    <p:sldId id="564" r:id="rId196"/>
    <p:sldId id="565" r:id="rId197"/>
    <p:sldId id="566" r:id="rId198"/>
    <p:sldId id="567" r:id="rId199"/>
    <p:sldId id="568" r:id="rId200"/>
    <p:sldId id="573" r:id="rId201"/>
    <p:sldId id="574" r:id="rId202"/>
    <p:sldId id="575" r:id="rId203"/>
    <p:sldId id="576" r:id="rId204"/>
    <p:sldId id="577" r:id="rId205"/>
    <p:sldId id="578" r:id="rId206"/>
    <p:sldId id="579" r:id="rId207"/>
    <p:sldId id="580" r:id="rId208"/>
    <p:sldId id="581" r:id="rId209"/>
    <p:sldId id="582" r:id="rId210"/>
    <p:sldId id="589" r:id="rId211"/>
    <p:sldId id="590" r:id="rId212"/>
    <p:sldId id="591" r:id="rId213"/>
    <p:sldId id="592" r:id="rId214"/>
    <p:sldId id="593" r:id="rId215"/>
    <p:sldId id="594" r:id="rId216"/>
    <p:sldId id="571" r:id="rId217"/>
    <p:sldId id="503" r:id="rId218"/>
    <p:sldId id="504" r:id="rId219"/>
    <p:sldId id="505" r:id="rId220"/>
    <p:sldId id="506" r:id="rId221"/>
    <p:sldId id="454" r:id="rId222"/>
    <p:sldId id="463" r:id="rId223"/>
    <p:sldId id="464" r:id="rId224"/>
    <p:sldId id="465" r:id="rId225"/>
    <p:sldId id="466" r:id="rId226"/>
    <p:sldId id="467" r:id="rId227"/>
    <p:sldId id="355" r:id="rId228"/>
    <p:sldId id="356" r:id="rId229"/>
    <p:sldId id="357" r:id="rId230"/>
    <p:sldId id="358" r:id="rId231"/>
    <p:sldId id="360" r:id="rId232"/>
    <p:sldId id="361" r:id="rId233"/>
    <p:sldId id="362" r:id="rId234"/>
    <p:sldId id="363" r:id="rId235"/>
    <p:sldId id="364" r:id="rId236"/>
    <p:sldId id="365" r:id="rId237"/>
    <p:sldId id="366" r:id="rId238"/>
    <p:sldId id="367" r:id="rId239"/>
    <p:sldId id="368" r:id="rId240"/>
    <p:sldId id="369" r:id="rId241"/>
    <p:sldId id="370" r:id="rId242"/>
    <p:sldId id="371" r:id="rId243"/>
    <p:sldId id="372" r:id="rId244"/>
    <p:sldId id="373" r:id="rId245"/>
    <p:sldId id="374" r:id="rId246"/>
    <p:sldId id="375" r:id="rId247"/>
    <p:sldId id="376" r:id="rId248"/>
    <p:sldId id="377" r:id="rId249"/>
    <p:sldId id="394" r:id="rId250"/>
    <p:sldId id="395" r:id="rId251"/>
    <p:sldId id="396" r:id="rId252"/>
    <p:sldId id="397" r:id="rId253"/>
    <p:sldId id="379" r:id="rId254"/>
    <p:sldId id="380" r:id="rId255"/>
    <p:sldId id="382" r:id="rId256"/>
    <p:sldId id="383" r:id="rId257"/>
    <p:sldId id="385" r:id="rId258"/>
    <p:sldId id="389" r:id="rId259"/>
    <p:sldId id="384" r:id="rId260"/>
    <p:sldId id="386" r:id="rId261"/>
    <p:sldId id="387" r:id="rId262"/>
    <p:sldId id="392" r:id="rId263"/>
    <p:sldId id="388" r:id="rId264"/>
    <p:sldId id="390" r:id="rId265"/>
    <p:sldId id="393" r:id="rId266"/>
    <p:sldId id="398" r:id="rId267"/>
    <p:sldId id="378" r:id="rId268"/>
    <p:sldId id="399" r:id="rId269"/>
    <p:sldId id="303" r:id="rId270"/>
    <p:sldId id="402" r:id="rId271"/>
    <p:sldId id="403" r:id="rId272"/>
    <p:sldId id="473" r:id="rId273"/>
    <p:sldId id="474" r:id="rId274"/>
    <p:sldId id="304" r:id="rId275"/>
    <p:sldId id="305" r:id="rId276"/>
    <p:sldId id="306" r:id="rId277"/>
    <p:sldId id="307" r:id="rId278"/>
    <p:sldId id="308" r:id="rId279"/>
    <p:sldId id="468" r:id="rId280"/>
    <p:sldId id="469" r:id="rId281"/>
    <p:sldId id="470" r:id="rId282"/>
    <p:sldId id="471" r:id="rId283"/>
    <p:sldId id="472" r:id="rId284"/>
    <p:sldId id="406" r:id="rId285"/>
    <p:sldId id="407" r:id="rId286"/>
    <p:sldId id="408" r:id="rId287"/>
    <p:sldId id="409" r:id="rId288"/>
    <p:sldId id="410" r:id="rId289"/>
    <p:sldId id="412" r:id="rId290"/>
    <p:sldId id="482" r:id="rId291"/>
    <p:sldId id="411" r:id="rId292"/>
    <p:sldId id="413" r:id="rId293"/>
    <p:sldId id="414" r:id="rId294"/>
    <p:sldId id="405" r:id="rId295"/>
    <p:sldId id="415" r:id="rId296"/>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xmlns:mc="http://schemas.openxmlformats.org/markup-compatibility/2006" xmlns:a14="http://schemas.microsoft.com/office/drawing/2007/7/7/main" val="F1C283" mc:Ignorable=""/>
    <a:srgbClr xmlns:mc="http://schemas.openxmlformats.org/markup-compatibility/2006" xmlns:a14="http://schemas.microsoft.com/office/drawing/2007/7/7/main" val="FFCD2D" mc:Ignorable=""/>
    <a:srgbClr xmlns:mc="http://schemas.openxmlformats.org/markup-compatibility/2006" xmlns:a14="http://schemas.microsoft.com/office/drawing/2007/7/7/main" val="CE7E5A" mc:Ignorable=""/>
    <a:srgbClr xmlns:mc="http://schemas.openxmlformats.org/markup-compatibility/2006" xmlns:a14="http://schemas.microsoft.com/office/drawing/2007/7/7/main" val="CF6A3D" mc:Ignorable=""/>
    <a:srgbClr xmlns:mc="http://schemas.openxmlformats.org/markup-compatibility/2006" xmlns:a14="http://schemas.microsoft.com/office/drawing/2007/7/7/main" val="9C42E6" mc:Ignorable=""/>
    <a:srgbClr xmlns:mc="http://schemas.openxmlformats.org/markup-compatibility/2006" xmlns:a14="http://schemas.microsoft.com/office/drawing/2007/7/7/main" val="D1943B" mc:Ignorable=""/>
    <a:srgbClr xmlns:mc="http://schemas.openxmlformats.org/markup-compatibility/2006" xmlns:a14="http://schemas.microsoft.com/office/drawing/2007/7/7/main" val="F8F57B" mc:Ignorable=""/>
    <a:srgbClr xmlns:mc="http://schemas.openxmlformats.org/markup-compatibility/2006" xmlns:a14="http://schemas.microsoft.com/office/drawing/2007/7/7/main" val="D5B953" mc:Ignorable=""/>
    <a:srgbClr xmlns:mc="http://schemas.openxmlformats.org/markup-compatibility/2006" xmlns:a14="http://schemas.microsoft.com/office/drawing/2007/7/7/main" val="B87DF3" mc:Ignorable=""/>
    <a:srgbClr xmlns:mc="http://schemas.openxmlformats.org/markup-compatibility/2006" xmlns:a14="http://schemas.microsoft.com/office/drawing/2007/7/7/main" val="F4A234" mc:Ignorable=""/>
  </p:clrMru>
  <p:extLst>
    <p:ext uri="{E76CE94A-603C-4142-B9EB-6D1370010A27}">
      <p14:discardImageEditData xmlns:p14="http://schemas.microsoft.com/office/powerpoint/2007/7/12/main" val="0"/>
    </p:ext>
    <p:ext uri="{D31A062A-798A-4329-ABDD-BBA856620510}">
      <p14:defaultImageDpi xmlns:p14="http://schemas.microsoft.com/office/powerpoint/2007/7/12/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17973" autoAdjust="0"/>
    <p:restoredTop sz="94684" autoAdjust="0"/>
  </p:normalViewPr>
  <p:slideViewPr>
    <p:cSldViewPr snapToGrid="0">
      <p:cViewPr varScale="1">
        <p:scale>
          <a:sx n="107" d="100"/>
          <a:sy n="107" d="100"/>
        </p:scale>
        <p:origin x="-138" y="-78"/>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presProps" Target="presProps.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247" Type="http://schemas.openxmlformats.org/officeDocument/2006/relationships/slide" Target="slides/slide245.xml"/><Relationship Id="rId107" Type="http://schemas.openxmlformats.org/officeDocument/2006/relationships/slide" Target="slides/slide105.xml"/><Relationship Id="rId268" Type="http://schemas.openxmlformats.org/officeDocument/2006/relationships/slide" Target="slides/slide266.xml"/><Relationship Id="rId289" Type="http://schemas.openxmlformats.org/officeDocument/2006/relationships/slide" Target="slides/slide287.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58" Type="http://schemas.openxmlformats.org/officeDocument/2006/relationships/slide" Target="slides/slide256.xml"/><Relationship Id="rId279" Type="http://schemas.openxmlformats.org/officeDocument/2006/relationships/slide" Target="slides/slide277.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248" Type="http://schemas.openxmlformats.org/officeDocument/2006/relationships/slide" Target="slides/slide246.xml"/><Relationship Id="rId269" Type="http://schemas.openxmlformats.org/officeDocument/2006/relationships/slide" Target="slides/slide267.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280" Type="http://schemas.openxmlformats.org/officeDocument/2006/relationships/slide" Target="slides/slide278.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 Type="http://schemas.openxmlformats.org/officeDocument/2006/relationships/slideMaster" Target="slideMasters/slideMaster1.xml"/><Relationship Id="rId29" Type="http://schemas.openxmlformats.org/officeDocument/2006/relationships/slide" Target="slides/slide27.xml"/><Relationship Id="rId250" Type="http://schemas.openxmlformats.org/officeDocument/2006/relationships/slide" Target="slides/slide248.xml"/><Relationship Id="rId255" Type="http://schemas.openxmlformats.org/officeDocument/2006/relationships/slide" Target="slides/slide253.xml"/><Relationship Id="rId271" Type="http://schemas.openxmlformats.org/officeDocument/2006/relationships/slide" Target="slides/slide269.xml"/><Relationship Id="rId276" Type="http://schemas.openxmlformats.org/officeDocument/2006/relationships/slide" Target="slides/slide274.xml"/><Relationship Id="rId292" Type="http://schemas.openxmlformats.org/officeDocument/2006/relationships/slide" Target="slides/slide290.xml"/><Relationship Id="rId297" Type="http://schemas.openxmlformats.org/officeDocument/2006/relationships/notesMaster" Target="notesMasters/notesMaster1.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199" Type="http://schemas.openxmlformats.org/officeDocument/2006/relationships/slide" Target="slides/slide197.xml"/><Relationship Id="rId203" Type="http://schemas.openxmlformats.org/officeDocument/2006/relationships/slide" Target="slides/slide201.xml"/><Relationship Id="rId208" Type="http://schemas.openxmlformats.org/officeDocument/2006/relationships/slide" Target="slides/slide206.xml"/><Relationship Id="rId229" Type="http://schemas.openxmlformats.org/officeDocument/2006/relationships/slide" Target="slides/slide227.xml"/><Relationship Id="rId19" Type="http://schemas.openxmlformats.org/officeDocument/2006/relationships/slide" Target="slides/slide17.xml"/><Relationship Id="rId224" Type="http://schemas.openxmlformats.org/officeDocument/2006/relationships/slide" Target="slides/slide222.xml"/><Relationship Id="rId240" Type="http://schemas.openxmlformats.org/officeDocument/2006/relationships/slide" Target="slides/slide238.xml"/><Relationship Id="rId245" Type="http://schemas.openxmlformats.org/officeDocument/2006/relationships/slide" Target="slides/slide243.xml"/><Relationship Id="rId261" Type="http://schemas.openxmlformats.org/officeDocument/2006/relationships/slide" Target="slides/slide259.xml"/><Relationship Id="rId266" Type="http://schemas.openxmlformats.org/officeDocument/2006/relationships/slide" Target="slides/slide264.xml"/><Relationship Id="rId287" Type="http://schemas.openxmlformats.org/officeDocument/2006/relationships/slide" Target="slides/slide285.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282" Type="http://schemas.openxmlformats.org/officeDocument/2006/relationships/slide" Target="slides/slide280.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189" Type="http://schemas.openxmlformats.org/officeDocument/2006/relationships/slide" Target="slides/slide187.xml"/><Relationship Id="rId219" Type="http://schemas.openxmlformats.org/officeDocument/2006/relationships/slide" Target="slides/slide217.xml"/><Relationship Id="rId3" Type="http://schemas.openxmlformats.org/officeDocument/2006/relationships/slide" Target="slides/slide1.xml"/><Relationship Id="rId214" Type="http://schemas.openxmlformats.org/officeDocument/2006/relationships/slide" Target="slides/slide212.xml"/><Relationship Id="rId230" Type="http://schemas.openxmlformats.org/officeDocument/2006/relationships/slide" Target="slides/slide228.xml"/><Relationship Id="rId235" Type="http://schemas.openxmlformats.org/officeDocument/2006/relationships/slide" Target="slides/slide233.xml"/><Relationship Id="rId251" Type="http://schemas.openxmlformats.org/officeDocument/2006/relationships/slide" Target="slides/slide249.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handoutMaster" Target="handoutMasters/handoutMaster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72" Type="http://schemas.openxmlformats.org/officeDocument/2006/relationships/slide" Target="slides/slide270.xml"/><Relationship Id="rId293" Type="http://schemas.openxmlformats.org/officeDocument/2006/relationships/slide" Target="slides/slide291.xml"/><Relationship Id="rId302"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79" Type="http://schemas.openxmlformats.org/officeDocument/2006/relationships/slide" Target="slides/slide177.xml"/><Relationship Id="rId195" Type="http://schemas.openxmlformats.org/officeDocument/2006/relationships/slide" Target="slides/slide193.xml"/><Relationship Id="rId209" Type="http://schemas.openxmlformats.org/officeDocument/2006/relationships/slide" Target="slides/slide207.xml"/><Relationship Id="rId190" Type="http://schemas.openxmlformats.org/officeDocument/2006/relationships/slide" Target="slides/slide188.xml"/><Relationship Id="rId204" Type="http://schemas.openxmlformats.org/officeDocument/2006/relationships/slide" Target="slides/slide202.xml"/><Relationship Id="rId220" Type="http://schemas.openxmlformats.org/officeDocument/2006/relationships/slide" Target="slides/slide218.xml"/><Relationship Id="rId225" Type="http://schemas.openxmlformats.org/officeDocument/2006/relationships/slide" Target="slides/slide223.xml"/><Relationship Id="rId241" Type="http://schemas.openxmlformats.org/officeDocument/2006/relationships/slide" Target="slides/slide239.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262" Type="http://schemas.openxmlformats.org/officeDocument/2006/relationships/slide" Target="slides/slide260.xml"/><Relationship Id="rId283" Type="http://schemas.openxmlformats.org/officeDocument/2006/relationships/slide" Target="slides/slide28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customXml" Target="../customXml/item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viewProps" Target="view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0A728FD-DA1C-4320-9F64-41E153BDF21F}"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893E2F48-C311-4190-AD51-7F8B2BA63A47}">
      <dgm:prSet/>
      <dgm:spPr/>
      <dgm:t>
        <a:bodyPr/>
        <a:lstStyle/>
        <a:p>
          <a:pPr algn="ctr" rtl="0"/>
          <a:r>
            <a:rPr lang="en-US" b="1" dirty="0" smtClean="0"/>
            <a:t>Test case generation</a:t>
          </a:r>
          <a:endParaRPr lang="en-US" dirty="0"/>
        </a:p>
      </dgm:t>
    </dgm:pt>
    <dgm:pt modelId="{C7FD790F-680E-4A8F-AEAF-03FD3C5EC264}" type="parTrans" cxnId="{9A94D50F-9CC8-4546-B25E-9D1D909B83C3}">
      <dgm:prSet/>
      <dgm:spPr/>
      <dgm:t>
        <a:bodyPr/>
        <a:lstStyle/>
        <a:p>
          <a:pPr algn="ctr"/>
          <a:endParaRPr lang="en-US"/>
        </a:p>
      </dgm:t>
    </dgm:pt>
    <dgm:pt modelId="{247C1435-A91A-4F26-8F6C-9497EACEB1FF}" type="sibTrans" cxnId="{9A94D50F-9CC8-4546-B25E-9D1D909B83C3}">
      <dgm:prSet/>
      <dgm:spPr/>
      <dgm:t>
        <a:bodyPr/>
        <a:lstStyle/>
        <a:p>
          <a:pPr algn="ctr"/>
          <a:endParaRPr lang="en-US"/>
        </a:p>
      </dgm:t>
    </dgm:pt>
    <dgm:pt modelId="{16ABD21D-6B4C-4964-96B9-1A50B1452172}">
      <dgm:prSet/>
      <dgm:spPr/>
      <dgm:t>
        <a:bodyPr/>
        <a:lstStyle/>
        <a:p>
          <a:pPr algn="ctr" rtl="0"/>
          <a:r>
            <a:rPr lang="en-US" b="1" dirty="0" smtClean="0"/>
            <a:t>Verifying Compilers</a:t>
          </a:r>
          <a:endParaRPr lang="en-US" dirty="0"/>
        </a:p>
      </dgm:t>
    </dgm:pt>
    <dgm:pt modelId="{D811FADF-6418-40DA-A681-E1CF0F008B02}" type="parTrans" cxnId="{22E14886-39DA-46BD-A5CE-C834F6F4D757}">
      <dgm:prSet/>
      <dgm:spPr/>
      <dgm:t>
        <a:bodyPr/>
        <a:lstStyle/>
        <a:p>
          <a:pPr algn="ctr"/>
          <a:endParaRPr lang="en-US"/>
        </a:p>
      </dgm:t>
    </dgm:pt>
    <dgm:pt modelId="{8037E45F-1C33-4495-84A2-61E12535AF6C}" type="sibTrans" cxnId="{22E14886-39DA-46BD-A5CE-C834F6F4D757}">
      <dgm:prSet/>
      <dgm:spPr/>
      <dgm:t>
        <a:bodyPr/>
        <a:lstStyle/>
        <a:p>
          <a:pPr algn="ctr"/>
          <a:endParaRPr lang="en-US"/>
        </a:p>
      </dgm:t>
    </dgm:pt>
    <dgm:pt modelId="{10BCAAC2-E0AB-4F7F-AD99-4B12FA756641}">
      <dgm:prSet/>
      <dgm:spPr/>
      <dgm:t>
        <a:bodyPr/>
        <a:lstStyle/>
        <a:p>
          <a:pPr algn="ctr" rtl="0"/>
          <a:r>
            <a:rPr lang="en-US" b="1" dirty="0" smtClean="0"/>
            <a:t>Predicate Abstraction</a:t>
          </a:r>
          <a:endParaRPr lang="en-US" dirty="0"/>
        </a:p>
      </dgm:t>
    </dgm:pt>
    <dgm:pt modelId="{70A49386-D90E-4C1B-BB45-D64ABDC75D49}" type="parTrans" cxnId="{0D62B2D8-8311-4B73-AAED-094B670A2691}">
      <dgm:prSet/>
      <dgm:spPr/>
      <dgm:t>
        <a:bodyPr/>
        <a:lstStyle/>
        <a:p>
          <a:pPr algn="ctr"/>
          <a:endParaRPr lang="en-US"/>
        </a:p>
      </dgm:t>
    </dgm:pt>
    <dgm:pt modelId="{5E06A297-C833-44AB-86B1-5455CF5019AA}" type="sibTrans" cxnId="{0D62B2D8-8311-4B73-AAED-094B670A2691}">
      <dgm:prSet/>
      <dgm:spPr/>
      <dgm:t>
        <a:bodyPr/>
        <a:lstStyle/>
        <a:p>
          <a:pPr algn="ctr"/>
          <a:endParaRPr lang="en-US"/>
        </a:p>
      </dgm:t>
    </dgm:pt>
    <dgm:pt modelId="{98EFB690-2F44-40DC-A544-D76023CFC90E}">
      <dgm:prSet/>
      <dgm:spPr/>
      <dgm:t>
        <a:bodyPr/>
        <a:lstStyle/>
        <a:p>
          <a:pPr algn="ctr" rtl="0"/>
          <a:r>
            <a:rPr lang="en-US" b="1" dirty="0" smtClean="0"/>
            <a:t>Invariant Generation</a:t>
          </a:r>
          <a:endParaRPr lang="en-US" dirty="0"/>
        </a:p>
      </dgm:t>
    </dgm:pt>
    <dgm:pt modelId="{96B2B7A0-7655-4A68-9C29-07A7BB43ACEA}" type="parTrans" cxnId="{638CF91E-B722-451E-9436-0DBEC69F9B8C}">
      <dgm:prSet/>
      <dgm:spPr/>
      <dgm:t>
        <a:bodyPr/>
        <a:lstStyle/>
        <a:p>
          <a:pPr algn="ctr"/>
          <a:endParaRPr lang="en-US"/>
        </a:p>
      </dgm:t>
    </dgm:pt>
    <dgm:pt modelId="{75A85F81-E5F6-42E8-B6A8-0975DFB3EAE8}" type="sibTrans" cxnId="{638CF91E-B722-451E-9436-0DBEC69F9B8C}">
      <dgm:prSet/>
      <dgm:spPr/>
      <dgm:t>
        <a:bodyPr/>
        <a:lstStyle/>
        <a:p>
          <a:pPr algn="ctr"/>
          <a:endParaRPr lang="en-US"/>
        </a:p>
      </dgm:t>
    </dgm:pt>
    <dgm:pt modelId="{35A186EA-B02E-4617-AAAB-5508528581EC}">
      <dgm:prSet/>
      <dgm:spPr/>
      <dgm:t>
        <a:bodyPr/>
        <a:lstStyle/>
        <a:p>
          <a:pPr algn="ctr" rtl="0"/>
          <a:r>
            <a:rPr lang="en-US" b="1" dirty="0" smtClean="0"/>
            <a:t>Type Checking</a:t>
          </a:r>
          <a:endParaRPr lang="en-US" dirty="0"/>
        </a:p>
      </dgm:t>
    </dgm:pt>
    <dgm:pt modelId="{30E7FE56-488D-40EC-A702-2B0612286212}" type="parTrans" cxnId="{9AD96461-84D2-4949-AD60-D813261EBAD7}">
      <dgm:prSet/>
      <dgm:spPr/>
      <dgm:t>
        <a:bodyPr/>
        <a:lstStyle/>
        <a:p>
          <a:pPr algn="ctr"/>
          <a:endParaRPr lang="en-US"/>
        </a:p>
      </dgm:t>
    </dgm:pt>
    <dgm:pt modelId="{C770B6D3-F35D-47CA-9A55-BD48FE787212}" type="sibTrans" cxnId="{9AD96461-84D2-4949-AD60-D813261EBAD7}">
      <dgm:prSet/>
      <dgm:spPr/>
      <dgm:t>
        <a:bodyPr/>
        <a:lstStyle/>
        <a:p>
          <a:pPr algn="ctr"/>
          <a:endParaRPr lang="en-US"/>
        </a:p>
      </dgm:t>
    </dgm:pt>
    <dgm:pt modelId="{A21B3DBC-A65B-4B25-856E-E617196ACB4E}">
      <dgm:prSet/>
      <dgm:spPr/>
      <dgm:t>
        <a:bodyPr/>
        <a:lstStyle/>
        <a:p>
          <a:pPr algn="ctr" rtl="0"/>
          <a:r>
            <a:rPr lang="en-US" b="1" dirty="0" smtClean="0"/>
            <a:t>Model Based Testing</a:t>
          </a:r>
          <a:endParaRPr lang="en-US" b="1" dirty="0"/>
        </a:p>
      </dgm:t>
    </dgm:pt>
    <dgm:pt modelId="{CEB7D2C2-743A-419B-B683-986C5FE6110D}" type="parTrans" cxnId="{81CD8FBF-F8E0-4F64-B5B1-3D12600FC6A6}">
      <dgm:prSet/>
      <dgm:spPr/>
      <dgm:t>
        <a:bodyPr/>
        <a:lstStyle/>
        <a:p>
          <a:pPr algn="ctr"/>
          <a:endParaRPr lang="en-US"/>
        </a:p>
      </dgm:t>
    </dgm:pt>
    <dgm:pt modelId="{14503B67-F4A6-4109-9074-7BD976EFD16D}" type="sibTrans" cxnId="{81CD8FBF-F8E0-4F64-B5B1-3D12600FC6A6}">
      <dgm:prSet/>
      <dgm:spPr/>
      <dgm:t>
        <a:bodyPr/>
        <a:lstStyle/>
        <a:p>
          <a:pPr algn="ctr"/>
          <a:endParaRPr lang="en-US"/>
        </a:p>
      </dgm:t>
    </dgm:pt>
    <dgm:pt modelId="{94705B86-31B9-4BB7-897E-19FC7AF1B13A}" type="pres">
      <dgm:prSet presAssocID="{20A728FD-DA1C-4320-9F64-41E153BDF21F}" presName="linear" presStyleCnt="0">
        <dgm:presLayoutVars>
          <dgm:animLvl val="lvl"/>
          <dgm:resizeHandles val="exact"/>
        </dgm:presLayoutVars>
      </dgm:prSet>
      <dgm:spPr/>
      <dgm:t>
        <a:bodyPr/>
        <a:lstStyle/>
        <a:p>
          <a:endParaRPr lang="en-US"/>
        </a:p>
      </dgm:t>
    </dgm:pt>
    <dgm:pt modelId="{FFB70455-7A51-4917-BE27-D1FAC3B7B8D1}" type="pres">
      <dgm:prSet presAssocID="{893E2F48-C311-4190-AD51-7F8B2BA63A47}" presName="parentText" presStyleLbl="node1" presStyleIdx="0" presStyleCnt="6">
        <dgm:presLayoutVars>
          <dgm:chMax val="0"/>
          <dgm:bulletEnabled val="1"/>
        </dgm:presLayoutVars>
      </dgm:prSet>
      <dgm:spPr/>
      <dgm:t>
        <a:bodyPr/>
        <a:lstStyle/>
        <a:p>
          <a:endParaRPr lang="en-US"/>
        </a:p>
      </dgm:t>
    </dgm:pt>
    <dgm:pt modelId="{B37D574C-4858-41CA-95ED-228BB0513E6A}" type="pres">
      <dgm:prSet presAssocID="{247C1435-A91A-4F26-8F6C-9497EACEB1FF}" presName="spacer" presStyleCnt="0"/>
      <dgm:spPr/>
    </dgm:pt>
    <dgm:pt modelId="{71497550-9F1D-4D88-9145-DDAD4329CE3E}" type="pres">
      <dgm:prSet presAssocID="{16ABD21D-6B4C-4964-96B9-1A50B1452172}" presName="parentText" presStyleLbl="node1" presStyleIdx="1" presStyleCnt="6">
        <dgm:presLayoutVars>
          <dgm:chMax val="0"/>
          <dgm:bulletEnabled val="1"/>
        </dgm:presLayoutVars>
      </dgm:prSet>
      <dgm:spPr/>
      <dgm:t>
        <a:bodyPr/>
        <a:lstStyle/>
        <a:p>
          <a:endParaRPr lang="en-US"/>
        </a:p>
      </dgm:t>
    </dgm:pt>
    <dgm:pt modelId="{A5E9C300-9A4D-4689-A170-84423EA75B74}" type="pres">
      <dgm:prSet presAssocID="{8037E45F-1C33-4495-84A2-61E12535AF6C}" presName="spacer" presStyleCnt="0"/>
      <dgm:spPr/>
    </dgm:pt>
    <dgm:pt modelId="{9E8040C1-5C12-4E02-8F39-1DE656AAD1FE}" type="pres">
      <dgm:prSet presAssocID="{10BCAAC2-E0AB-4F7F-AD99-4B12FA756641}" presName="parentText" presStyleLbl="node1" presStyleIdx="2" presStyleCnt="6">
        <dgm:presLayoutVars>
          <dgm:chMax val="0"/>
          <dgm:bulletEnabled val="1"/>
        </dgm:presLayoutVars>
      </dgm:prSet>
      <dgm:spPr/>
      <dgm:t>
        <a:bodyPr/>
        <a:lstStyle/>
        <a:p>
          <a:endParaRPr lang="en-US"/>
        </a:p>
      </dgm:t>
    </dgm:pt>
    <dgm:pt modelId="{7719BCE1-1794-49AD-9169-809F45DDBE46}" type="pres">
      <dgm:prSet presAssocID="{5E06A297-C833-44AB-86B1-5455CF5019AA}" presName="spacer" presStyleCnt="0"/>
      <dgm:spPr/>
    </dgm:pt>
    <dgm:pt modelId="{3973E97C-1B6E-46BE-AE9F-9D777A355762}" type="pres">
      <dgm:prSet presAssocID="{98EFB690-2F44-40DC-A544-D76023CFC90E}" presName="parentText" presStyleLbl="node1" presStyleIdx="3" presStyleCnt="6">
        <dgm:presLayoutVars>
          <dgm:chMax val="0"/>
          <dgm:bulletEnabled val="1"/>
        </dgm:presLayoutVars>
      </dgm:prSet>
      <dgm:spPr/>
      <dgm:t>
        <a:bodyPr/>
        <a:lstStyle/>
        <a:p>
          <a:endParaRPr lang="en-US"/>
        </a:p>
      </dgm:t>
    </dgm:pt>
    <dgm:pt modelId="{240FC017-D265-4C7A-9745-492BC16A7F10}" type="pres">
      <dgm:prSet presAssocID="{75A85F81-E5F6-42E8-B6A8-0975DFB3EAE8}" presName="spacer" presStyleCnt="0"/>
      <dgm:spPr/>
    </dgm:pt>
    <dgm:pt modelId="{BF66F49D-233C-415B-8655-05BD7089D001}" type="pres">
      <dgm:prSet presAssocID="{35A186EA-B02E-4617-AAAB-5508528581EC}" presName="parentText" presStyleLbl="node1" presStyleIdx="4" presStyleCnt="6">
        <dgm:presLayoutVars>
          <dgm:chMax val="0"/>
          <dgm:bulletEnabled val="1"/>
        </dgm:presLayoutVars>
      </dgm:prSet>
      <dgm:spPr/>
      <dgm:t>
        <a:bodyPr/>
        <a:lstStyle/>
        <a:p>
          <a:endParaRPr lang="en-US"/>
        </a:p>
      </dgm:t>
    </dgm:pt>
    <dgm:pt modelId="{3153FBDF-268C-42EC-B399-AF27511C8635}" type="pres">
      <dgm:prSet presAssocID="{C770B6D3-F35D-47CA-9A55-BD48FE787212}" presName="spacer" presStyleCnt="0"/>
      <dgm:spPr/>
    </dgm:pt>
    <dgm:pt modelId="{FB2D4B19-3337-4830-AD4B-119F5D9B67E6}" type="pres">
      <dgm:prSet presAssocID="{A21B3DBC-A65B-4B25-856E-E617196ACB4E}" presName="parentText" presStyleLbl="node1" presStyleIdx="5" presStyleCnt="6">
        <dgm:presLayoutVars>
          <dgm:chMax val="0"/>
          <dgm:bulletEnabled val="1"/>
        </dgm:presLayoutVars>
      </dgm:prSet>
      <dgm:spPr/>
      <dgm:t>
        <a:bodyPr/>
        <a:lstStyle/>
        <a:p>
          <a:endParaRPr lang="en-US"/>
        </a:p>
      </dgm:t>
    </dgm:pt>
  </dgm:ptLst>
  <dgm:cxnLst>
    <dgm:cxn modelId="{48F13A75-2199-4DAD-B3C3-8A112D8498FD}" type="presOf" srcId="{98EFB690-2F44-40DC-A544-D76023CFC90E}" destId="{3973E97C-1B6E-46BE-AE9F-9D777A355762}" srcOrd="0" destOrd="0" presId="urn:microsoft.com/office/officeart/2005/8/layout/vList2"/>
    <dgm:cxn modelId="{3911BACF-5293-41CD-AB2E-C0C19D074E6D}" type="presOf" srcId="{20A728FD-DA1C-4320-9F64-41E153BDF21F}" destId="{94705B86-31B9-4BB7-897E-19FC7AF1B13A}" srcOrd="0" destOrd="0" presId="urn:microsoft.com/office/officeart/2005/8/layout/vList2"/>
    <dgm:cxn modelId="{9AD96461-84D2-4949-AD60-D813261EBAD7}" srcId="{20A728FD-DA1C-4320-9F64-41E153BDF21F}" destId="{35A186EA-B02E-4617-AAAB-5508528581EC}" srcOrd="4" destOrd="0" parTransId="{30E7FE56-488D-40EC-A702-2B0612286212}" sibTransId="{C770B6D3-F35D-47CA-9A55-BD48FE787212}"/>
    <dgm:cxn modelId="{D7A21834-D4A3-4033-8475-32ED41A33DB5}" type="presOf" srcId="{A21B3DBC-A65B-4B25-856E-E617196ACB4E}" destId="{FB2D4B19-3337-4830-AD4B-119F5D9B67E6}" srcOrd="0" destOrd="0" presId="urn:microsoft.com/office/officeart/2005/8/layout/vList2"/>
    <dgm:cxn modelId="{9A32FDDB-3E48-4C78-B1B0-99CC8A95A4B8}" type="presOf" srcId="{10BCAAC2-E0AB-4F7F-AD99-4B12FA756641}" destId="{9E8040C1-5C12-4E02-8F39-1DE656AAD1FE}" srcOrd="0" destOrd="0" presId="urn:microsoft.com/office/officeart/2005/8/layout/vList2"/>
    <dgm:cxn modelId="{8CC0AB95-4671-451A-B49B-C2959635DCF7}" type="presOf" srcId="{16ABD21D-6B4C-4964-96B9-1A50B1452172}" destId="{71497550-9F1D-4D88-9145-DDAD4329CE3E}" srcOrd="0" destOrd="0" presId="urn:microsoft.com/office/officeart/2005/8/layout/vList2"/>
    <dgm:cxn modelId="{22E14886-39DA-46BD-A5CE-C834F6F4D757}" srcId="{20A728FD-DA1C-4320-9F64-41E153BDF21F}" destId="{16ABD21D-6B4C-4964-96B9-1A50B1452172}" srcOrd="1" destOrd="0" parTransId="{D811FADF-6418-40DA-A681-E1CF0F008B02}" sibTransId="{8037E45F-1C33-4495-84A2-61E12535AF6C}"/>
    <dgm:cxn modelId="{0D62B2D8-8311-4B73-AAED-094B670A2691}" srcId="{20A728FD-DA1C-4320-9F64-41E153BDF21F}" destId="{10BCAAC2-E0AB-4F7F-AD99-4B12FA756641}" srcOrd="2" destOrd="0" parTransId="{70A49386-D90E-4C1B-BB45-D64ABDC75D49}" sibTransId="{5E06A297-C833-44AB-86B1-5455CF5019AA}"/>
    <dgm:cxn modelId="{9A94D50F-9CC8-4546-B25E-9D1D909B83C3}" srcId="{20A728FD-DA1C-4320-9F64-41E153BDF21F}" destId="{893E2F48-C311-4190-AD51-7F8B2BA63A47}" srcOrd="0" destOrd="0" parTransId="{C7FD790F-680E-4A8F-AEAF-03FD3C5EC264}" sibTransId="{247C1435-A91A-4F26-8F6C-9497EACEB1FF}"/>
    <dgm:cxn modelId="{E383B65A-5625-4BB9-95F0-4B585E7EC4B6}" type="presOf" srcId="{893E2F48-C311-4190-AD51-7F8B2BA63A47}" destId="{FFB70455-7A51-4917-BE27-D1FAC3B7B8D1}" srcOrd="0" destOrd="0" presId="urn:microsoft.com/office/officeart/2005/8/layout/vList2"/>
    <dgm:cxn modelId="{638CF91E-B722-451E-9436-0DBEC69F9B8C}" srcId="{20A728FD-DA1C-4320-9F64-41E153BDF21F}" destId="{98EFB690-2F44-40DC-A544-D76023CFC90E}" srcOrd="3" destOrd="0" parTransId="{96B2B7A0-7655-4A68-9C29-07A7BB43ACEA}" sibTransId="{75A85F81-E5F6-42E8-B6A8-0975DFB3EAE8}"/>
    <dgm:cxn modelId="{902C242F-1C76-48A8-B5DF-FD7D18A8ED66}" type="presOf" srcId="{35A186EA-B02E-4617-AAAB-5508528581EC}" destId="{BF66F49D-233C-415B-8655-05BD7089D001}" srcOrd="0" destOrd="0" presId="urn:microsoft.com/office/officeart/2005/8/layout/vList2"/>
    <dgm:cxn modelId="{81CD8FBF-F8E0-4F64-B5B1-3D12600FC6A6}" srcId="{20A728FD-DA1C-4320-9F64-41E153BDF21F}" destId="{A21B3DBC-A65B-4B25-856E-E617196ACB4E}" srcOrd="5" destOrd="0" parTransId="{CEB7D2C2-743A-419B-B683-986C5FE6110D}" sibTransId="{14503B67-F4A6-4109-9074-7BD976EFD16D}"/>
    <dgm:cxn modelId="{BE3981F0-1716-4E3B-827E-89A7A4206A47}" type="presParOf" srcId="{94705B86-31B9-4BB7-897E-19FC7AF1B13A}" destId="{FFB70455-7A51-4917-BE27-D1FAC3B7B8D1}" srcOrd="0" destOrd="0" presId="urn:microsoft.com/office/officeart/2005/8/layout/vList2"/>
    <dgm:cxn modelId="{3E21BAE8-F663-4368-8CE5-FC8DC970F4FD}" type="presParOf" srcId="{94705B86-31B9-4BB7-897E-19FC7AF1B13A}" destId="{B37D574C-4858-41CA-95ED-228BB0513E6A}" srcOrd="1" destOrd="0" presId="urn:microsoft.com/office/officeart/2005/8/layout/vList2"/>
    <dgm:cxn modelId="{2808DC53-0017-43DC-9029-CF6E3EA1AF34}" type="presParOf" srcId="{94705B86-31B9-4BB7-897E-19FC7AF1B13A}" destId="{71497550-9F1D-4D88-9145-DDAD4329CE3E}" srcOrd="2" destOrd="0" presId="urn:microsoft.com/office/officeart/2005/8/layout/vList2"/>
    <dgm:cxn modelId="{C8859864-323E-44A5-8595-16A01FC47978}" type="presParOf" srcId="{94705B86-31B9-4BB7-897E-19FC7AF1B13A}" destId="{A5E9C300-9A4D-4689-A170-84423EA75B74}" srcOrd="3" destOrd="0" presId="urn:microsoft.com/office/officeart/2005/8/layout/vList2"/>
    <dgm:cxn modelId="{3ADE0C5C-AE43-4666-9E34-E0CA3847F595}" type="presParOf" srcId="{94705B86-31B9-4BB7-897E-19FC7AF1B13A}" destId="{9E8040C1-5C12-4E02-8F39-1DE656AAD1FE}" srcOrd="4" destOrd="0" presId="urn:microsoft.com/office/officeart/2005/8/layout/vList2"/>
    <dgm:cxn modelId="{C89ADC56-118D-411A-91F3-9D545975EFEE}" type="presParOf" srcId="{94705B86-31B9-4BB7-897E-19FC7AF1B13A}" destId="{7719BCE1-1794-49AD-9169-809F45DDBE46}" srcOrd="5" destOrd="0" presId="urn:microsoft.com/office/officeart/2005/8/layout/vList2"/>
    <dgm:cxn modelId="{A0329E19-FE75-4287-887D-5D11DF186408}" type="presParOf" srcId="{94705B86-31B9-4BB7-897E-19FC7AF1B13A}" destId="{3973E97C-1B6E-46BE-AE9F-9D777A355762}" srcOrd="6" destOrd="0" presId="urn:microsoft.com/office/officeart/2005/8/layout/vList2"/>
    <dgm:cxn modelId="{04941C2F-8C78-4C44-830D-5A91AFC5CC70}" type="presParOf" srcId="{94705B86-31B9-4BB7-897E-19FC7AF1B13A}" destId="{240FC017-D265-4C7A-9745-492BC16A7F10}" srcOrd="7" destOrd="0" presId="urn:microsoft.com/office/officeart/2005/8/layout/vList2"/>
    <dgm:cxn modelId="{38164E10-52B2-4DA2-AE6D-5591FF9E3A11}" type="presParOf" srcId="{94705B86-31B9-4BB7-897E-19FC7AF1B13A}" destId="{BF66F49D-233C-415B-8655-05BD7089D001}" srcOrd="8" destOrd="0" presId="urn:microsoft.com/office/officeart/2005/8/layout/vList2"/>
    <dgm:cxn modelId="{8DDD7297-4E15-4926-9C65-BCF7AA6CC300}" type="presParOf" srcId="{94705B86-31B9-4BB7-897E-19FC7AF1B13A}" destId="{3153FBDF-268C-42EC-B399-AF27511C8635}" srcOrd="9" destOrd="0" presId="urn:microsoft.com/office/officeart/2005/8/layout/vList2"/>
    <dgm:cxn modelId="{6B35BE04-8822-4A05-A03C-0DBAD7A9CCC2}" type="presParOf" srcId="{94705B86-31B9-4BB7-897E-19FC7AF1B13A}" destId="{FB2D4B19-3337-4830-AD4B-119F5D9B67E6}" srcOrd="1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A45FBC6-F120-492F-9A53-2986C4E07ECB}" type="doc">
      <dgm:prSet loTypeId="urn:microsoft.com/office/officeart/2005/8/layout/cycle5" loCatId="cycle" qsTypeId="urn:microsoft.com/office/officeart/2005/8/quickstyle/simple5" qsCatId="simple" csTypeId="urn:microsoft.com/office/officeart/2005/8/colors/colorful5" csCatId="colorful" phldr="1"/>
      <dgm:spPr/>
      <dgm:t>
        <a:bodyPr/>
        <a:lstStyle/>
        <a:p>
          <a:endParaRPr lang="en-US"/>
        </a:p>
      </dgm:t>
    </dgm:pt>
    <dgm:pt modelId="{9D7B0C9C-4500-4443-AE0D-4EB2938A326E}">
      <dgm:prSet phldrT="[Text]"/>
      <dgm:spPr/>
      <dgm:t>
        <a:bodyPr/>
        <a:lstStyle/>
        <a:p>
          <a:r>
            <a:rPr lang="en-US" dirty="0" smtClean="0"/>
            <a:t>Strategy 1</a:t>
          </a:r>
          <a:endParaRPr lang="en-US" dirty="0"/>
        </a:p>
      </dgm:t>
    </dgm:pt>
    <dgm:pt modelId="{728F66B4-10AA-4D93-907D-40F1625BCFEB}" type="parTrans" cxnId="{8F7385C3-8778-4EBD-8131-1FD62853175A}">
      <dgm:prSet/>
      <dgm:spPr/>
      <dgm:t>
        <a:bodyPr/>
        <a:lstStyle/>
        <a:p>
          <a:endParaRPr lang="en-US"/>
        </a:p>
      </dgm:t>
    </dgm:pt>
    <dgm:pt modelId="{1C42D4B9-1EFE-4B9E-B05F-7DEECCEACA85}" type="sibTrans" cxnId="{8F7385C3-8778-4EBD-8131-1FD62853175A}">
      <dgm:prSet/>
      <dgm:spPr/>
      <dgm:t>
        <a:bodyPr/>
        <a:lstStyle/>
        <a:p>
          <a:endParaRPr lang="en-US"/>
        </a:p>
      </dgm:t>
    </dgm:pt>
    <dgm:pt modelId="{7194E7DB-79ED-43A1-995C-C1294B668DA8}">
      <dgm:prSet phldrT="[Text]"/>
      <dgm:spPr/>
      <dgm:t>
        <a:bodyPr/>
        <a:lstStyle/>
        <a:p>
          <a:r>
            <a:rPr lang="en-US" dirty="0" smtClean="0"/>
            <a:t>Strategy 2</a:t>
          </a:r>
          <a:endParaRPr lang="en-US" dirty="0"/>
        </a:p>
      </dgm:t>
    </dgm:pt>
    <dgm:pt modelId="{05806625-3DF5-4518-9A0F-B10554F176A4}" type="parTrans" cxnId="{6A2BBD08-E5D2-403E-B15D-82C2EB753B01}">
      <dgm:prSet/>
      <dgm:spPr/>
      <dgm:t>
        <a:bodyPr/>
        <a:lstStyle/>
        <a:p>
          <a:endParaRPr lang="en-US"/>
        </a:p>
      </dgm:t>
    </dgm:pt>
    <dgm:pt modelId="{A26A83D3-7211-4B2F-BAF1-E4A8704346E1}" type="sibTrans" cxnId="{6A2BBD08-E5D2-403E-B15D-82C2EB753B01}">
      <dgm:prSet/>
      <dgm:spPr/>
      <dgm:t>
        <a:bodyPr/>
        <a:lstStyle/>
        <a:p>
          <a:endParaRPr lang="en-US"/>
        </a:p>
      </dgm:t>
    </dgm:pt>
    <dgm:pt modelId="{8234E32F-C73A-4BD5-A510-DC359B0077A9}">
      <dgm:prSet phldrT="[Text]"/>
      <dgm:spPr/>
      <dgm:t>
        <a:bodyPr/>
        <a:lstStyle/>
        <a:p>
          <a:r>
            <a:rPr lang="en-US" dirty="0" smtClean="0"/>
            <a:t>Strategy 3</a:t>
          </a:r>
          <a:endParaRPr lang="en-US" dirty="0"/>
        </a:p>
      </dgm:t>
    </dgm:pt>
    <dgm:pt modelId="{CEE2B0C7-BD4D-4E42-B9EA-DCBF98016091}" type="parTrans" cxnId="{9560B6FF-7651-41DF-A30D-7D58D389D617}">
      <dgm:prSet/>
      <dgm:spPr/>
      <dgm:t>
        <a:bodyPr/>
        <a:lstStyle/>
        <a:p>
          <a:endParaRPr lang="en-US"/>
        </a:p>
      </dgm:t>
    </dgm:pt>
    <dgm:pt modelId="{AFC6FAEC-008B-4CCE-8EF8-7D8B1310B872}" type="sibTrans" cxnId="{9560B6FF-7651-41DF-A30D-7D58D389D617}">
      <dgm:prSet/>
      <dgm:spPr/>
      <dgm:t>
        <a:bodyPr/>
        <a:lstStyle/>
        <a:p>
          <a:endParaRPr lang="en-US"/>
        </a:p>
      </dgm:t>
    </dgm:pt>
    <dgm:pt modelId="{4E725B17-4B43-4EDE-9035-AD574017C871}">
      <dgm:prSet phldrT="[Text]"/>
      <dgm:spPr/>
      <dgm:t>
        <a:bodyPr/>
        <a:lstStyle/>
        <a:p>
          <a:r>
            <a:rPr lang="en-US" dirty="0" smtClean="0"/>
            <a:t>Strategy 4</a:t>
          </a:r>
          <a:endParaRPr lang="en-US" dirty="0"/>
        </a:p>
      </dgm:t>
    </dgm:pt>
    <dgm:pt modelId="{84E46D3C-8FF0-4710-BDDE-590C87643F32}" type="parTrans" cxnId="{2FF7EFBF-8A76-4C0D-921B-3EE4E7371D2E}">
      <dgm:prSet/>
      <dgm:spPr/>
      <dgm:t>
        <a:bodyPr/>
        <a:lstStyle/>
        <a:p>
          <a:endParaRPr lang="en-US"/>
        </a:p>
      </dgm:t>
    </dgm:pt>
    <dgm:pt modelId="{E7211507-BC10-46C0-9C60-3B2AA9948AED}" type="sibTrans" cxnId="{2FF7EFBF-8A76-4C0D-921B-3EE4E7371D2E}">
      <dgm:prSet/>
      <dgm:spPr/>
      <dgm:t>
        <a:bodyPr/>
        <a:lstStyle/>
        <a:p>
          <a:endParaRPr lang="en-US"/>
        </a:p>
      </dgm:t>
    </dgm:pt>
    <dgm:pt modelId="{C8777454-BE38-4264-9EBE-302C6CA17DDC}">
      <dgm:prSet phldrT="[Text]"/>
      <dgm:spPr/>
      <dgm:t>
        <a:bodyPr/>
        <a:lstStyle/>
        <a:p>
          <a:r>
            <a:rPr lang="en-US" dirty="0" smtClean="0"/>
            <a:t>Strategy 5</a:t>
          </a:r>
          <a:endParaRPr lang="en-US" dirty="0"/>
        </a:p>
      </dgm:t>
    </dgm:pt>
    <dgm:pt modelId="{C6800DF9-67DF-437E-A90F-E3B6DBF1D923}" type="parTrans" cxnId="{4C767020-D24D-40E6-B3FB-37DFEF0D6EE1}">
      <dgm:prSet/>
      <dgm:spPr/>
      <dgm:t>
        <a:bodyPr/>
        <a:lstStyle/>
        <a:p>
          <a:endParaRPr lang="en-US"/>
        </a:p>
      </dgm:t>
    </dgm:pt>
    <dgm:pt modelId="{AB810746-CA84-45A3-A1ED-DEA7F75431ED}" type="sibTrans" cxnId="{4C767020-D24D-40E6-B3FB-37DFEF0D6EE1}">
      <dgm:prSet/>
      <dgm:spPr/>
      <dgm:t>
        <a:bodyPr/>
        <a:lstStyle/>
        <a:p>
          <a:endParaRPr lang="en-US"/>
        </a:p>
      </dgm:t>
    </dgm:pt>
    <dgm:pt modelId="{D1919AF7-FB7A-47FA-82C7-A37E187E0A79}" type="pres">
      <dgm:prSet presAssocID="{1A45FBC6-F120-492F-9A53-2986C4E07ECB}" presName="cycle" presStyleCnt="0">
        <dgm:presLayoutVars>
          <dgm:dir/>
          <dgm:resizeHandles val="exact"/>
        </dgm:presLayoutVars>
      </dgm:prSet>
      <dgm:spPr/>
      <dgm:t>
        <a:bodyPr/>
        <a:lstStyle/>
        <a:p>
          <a:endParaRPr lang="en-US"/>
        </a:p>
      </dgm:t>
    </dgm:pt>
    <dgm:pt modelId="{FDA6E5CD-74E2-4202-8A27-B346B5ED0E63}" type="pres">
      <dgm:prSet presAssocID="{9D7B0C9C-4500-4443-AE0D-4EB2938A326E}" presName="node" presStyleLbl="node1" presStyleIdx="0" presStyleCnt="5">
        <dgm:presLayoutVars>
          <dgm:bulletEnabled val="1"/>
        </dgm:presLayoutVars>
      </dgm:prSet>
      <dgm:spPr/>
      <dgm:t>
        <a:bodyPr/>
        <a:lstStyle/>
        <a:p>
          <a:endParaRPr lang="en-US"/>
        </a:p>
      </dgm:t>
    </dgm:pt>
    <dgm:pt modelId="{EAE8CEA6-46B1-4C48-9C81-88CD30FD20C2}" type="pres">
      <dgm:prSet presAssocID="{9D7B0C9C-4500-4443-AE0D-4EB2938A326E}" presName="spNode" presStyleCnt="0"/>
      <dgm:spPr/>
    </dgm:pt>
    <dgm:pt modelId="{80FC300B-413F-4ABD-8ACB-313FAC1285FB}" type="pres">
      <dgm:prSet presAssocID="{1C42D4B9-1EFE-4B9E-B05F-7DEECCEACA85}" presName="sibTrans" presStyleLbl="sibTrans1D1" presStyleIdx="0" presStyleCnt="5"/>
      <dgm:spPr/>
      <dgm:t>
        <a:bodyPr/>
        <a:lstStyle/>
        <a:p>
          <a:endParaRPr lang="en-US"/>
        </a:p>
      </dgm:t>
    </dgm:pt>
    <dgm:pt modelId="{D74C033F-9656-4796-A91E-FAA5EB67B74B}" type="pres">
      <dgm:prSet presAssocID="{7194E7DB-79ED-43A1-995C-C1294B668DA8}" presName="node" presStyleLbl="node1" presStyleIdx="1" presStyleCnt="5">
        <dgm:presLayoutVars>
          <dgm:bulletEnabled val="1"/>
        </dgm:presLayoutVars>
      </dgm:prSet>
      <dgm:spPr/>
      <dgm:t>
        <a:bodyPr/>
        <a:lstStyle/>
        <a:p>
          <a:endParaRPr lang="en-US"/>
        </a:p>
      </dgm:t>
    </dgm:pt>
    <dgm:pt modelId="{BD3643F7-C818-46D6-94FC-FA2920EC4E68}" type="pres">
      <dgm:prSet presAssocID="{7194E7DB-79ED-43A1-995C-C1294B668DA8}" presName="spNode" presStyleCnt="0"/>
      <dgm:spPr/>
    </dgm:pt>
    <dgm:pt modelId="{900B46D0-CF6F-4B3F-BD2C-E73915935287}" type="pres">
      <dgm:prSet presAssocID="{A26A83D3-7211-4B2F-BAF1-E4A8704346E1}" presName="sibTrans" presStyleLbl="sibTrans1D1" presStyleIdx="1" presStyleCnt="5"/>
      <dgm:spPr/>
      <dgm:t>
        <a:bodyPr/>
        <a:lstStyle/>
        <a:p>
          <a:endParaRPr lang="en-US"/>
        </a:p>
      </dgm:t>
    </dgm:pt>
    <dgm:pt modelId="{E241AFB1-F9E9-4917-AB44-1529106A71F3}" type="pres">
      <dgm:prSet presAssocID="{8234E32F-C73A-4BD5-A510-DC359B0077A9}" presName="node" presStyleLbl="node1" presStyleIdx="2" presStyleCnt="5">
        <dgm:presLayoutVars>
          <dgm:bulletEnabled val="1"/>
        </dgm:presLayoutVars>
      </dgm:prSet>
      <dgm:spPr/>
      <dgm:t>
        <a:bodyPr/>
        <a:lstStyle/>
        <a:p>
          <a:endParaRPr lang="en-US"/>
        </a:p>
      </dgm:t>
    </dgm:pt>
    <dgm:pt modelId="{C42FD0A8-BE1D-434D-82C5-68078F5EFF61}" type="pres">
      <dgm:prSet presAssocID="{8234E32F-C73A-4BD5-A510-DC359B0077A9}" presName="spNode" presStyleCnt="0"/>
      <dgm:spPr/>
    </dgm:pt>
    <dgm:pt modelId="{8E0B1A32-5E1B-4F84-8E9F-1B5E8DD6BA93}" type="pres">
      <dgm:prSet presAssocID="{AFC6FAEC-008B-4CCE-8EF8-7D8B1310B872}" presName="sibTrans" presStyleLbl="sibTrans1D1" presStyleIdx="2" presStyleCnt="5"/>
      <dgm:spPr/>
      <dgm:t>
        <a:bodyPr/>
        <a:lstStyle/>
        <a:p>
          <a:endParaRPr lang="en-US"/>
        </a:p>
      </dgm:t>
    </dgm:pt>
    <dgm:pt modelId="{0BE5C968-7945-4E6D-9A44-C0B7632D913F}" type="pres">
      <dgm:prSet presAssocID="{4E725B17-4B43-4EDE-9035-AD574017C871}" presName="node" presStyleLbl="node1" presStyleIdx="3" presStyleCnt="5">
        <dgm:presLayoutVars>
          <dgm:bulletEnabled val="1"/>
        </dgm:presLayoutVars>
      </dgm:prSet>
      <dgm:spPr/>
      <dgm:t>
        <a:bodyPr/>
        <a:lstStyle/>
        <a:p>
          <a:endParaRPr lang="en-US"/>
        </a:p>
      </dgm:t>
    </dgm:pt>
    <dgm:pt modelId="{392B1FEB-435E-492D-9104-1201B7E0AA4A}" type="pres">
      <dgm:prSet presAssocID="{4E725B17-4B43-4EDE-9035-AD574017C871}" presName="spNode" presStyleCnt="0"/>
      <dgm:spPr/>
    </dgm:pt>
    <dgm:pt modelId="{4FFBFC3F-D976-4F36-AC9B-FCA2006E448A}" type="pres">
      <dgm:prSet presAssocID="{E7211507-BC10-46C0-9C60-3B2AA9948AED}" presName="sibTrans" presStyleLbl="sibTrans1D1" presStyleIdx="3" presStyleCnt="5"/>
      <dgm:spPr/>
      <dgm:t>
        <a:bodyPr/>
        <a:lstStyle/>
        <a:p>
          <a:endParaRPr lang="en-US"/>
        </a:p>
      </dgm:t>
    </dgm:pt>
    <dgm:pt modelId="{3871A522-4140-49AA-85AC-06FB5D1C2B2D}" type="pres">
      <dgm:prSet presAssocID="{C8777454-BE38-4264-9EBE-302C6CA17DDC}" presName="node" presStyleLbl="node1" presStyleIdx="4" presStyleCnt="5">
        <dgm:presLayoutVars>
          <dgm:bulletEnabled val="1"/>
        </dgm:presLayoutVars>
      </dgm:prSet>
      <dgm:spPr/>
      <dgm:t>
        <a:bodyPr/>
        <a:lstStyle/>
        <a:p>
          <a:endParaRPr lang="en-US"/>
        </a:p>
      </dgm:t>
    </dgm:pt>
    <dgm:pt modelId="{54732B4F-DBFF-4573-A656-88706CD0A3A2}" type="pres">
      <dgm:prSet presAssocID="{C8777454-BE38-4264-9EBE-302C6CA17DDC}" presName="spNode" presStyleCnt="0"/>
      <dgm:spPr/>
    </dgm:pt>
    <dgm:pt modelId="{8B30B6ED-C769-43F4-B646-87754D03F194}" type="pres">
      <dgm:prSet presAssocID="{AB810746-CA84-45A3-A1ED-DEA7F75431ED}" presName="sibTrans" presStyleLbl="sibTrans1D1" presStyleIdx="4" presStyleCnt="5"/>
      <dgm:spPr/>
      <dgm:t>
        <a:bodyPr/>
        <a:lstStyle/>
        <a:p>
          <a:endParaRPr lang="en-US"/>
        </a:p>
      </dgm:t>
    </dgm:pt>
  </dgm:ptLst>
  <dgm:cxnLst>
    <dgm:cxn modelId="{A7DAEC23-B0DF-4208-98CA-8CCC399E03B0}" type="presOf" srcId="{C8777454-BE38-4264-9EBE-302C6CA17DDC}" destId="{3871A522-4140-49AA-85AC-06FB5D1C2B2D}" srcOrd="0" destOrd="0" presId="urn:microsoft.com/office/officeart/2005/8/layout/cycle5"/>
    <dgm:cxn modelId="{4BF9D77C-B33A-4A75-B949-E7EAC1F0DFAA}" type="presOf" srcId="{1A45FBC6-F120-492F-9A53-2986C4E07ECB}" destId="{D1919AF7-FB7A-47FA-82C7-A37E187E0A79}" srcOrd="0" destOrd="0" presId="urn:microsoft.com/office/officeart/2005/8/layout/cycle5"/>
    <dgm:cxn modelId="{BF4AC07B-4C91-463F-A6CB-B94A4BA07CA6}" type="presOf" srcId="{7194E7DB-79ED-43A1-995C-C1294B668DA8}" destId="{D74C033F-9656-4796-A91E-FAA5EB67B74B}" srcOrd="0" destOrd="0" presId="urn:microsoft.com/office/officeart/2005/8/layout/cycle5"/>
    <dgm:cxn modelId="{4C767020-D24D-40E6-B3FB-37DFEF0D6EE1}" srcId="{1A45FBC6-F120-492F-9A53-2986C4E07ECB}" destId="{C8777454-BE38-4264-9EBE-302C6CA17DDC}" srcOrd="4" destOrd="0" parTransId="{C6800DF9-67DF-437E-A90F-E3B6DBF1D923}" sibTransId="{AB810746-CA84-45A3-A1ED-DEA7F75431ED}"/>
    <dgm:cxn modelId="{0CF49A04-1003-4E21-930E-9BFAB9903F21}" type="presOf" srcId="{E7211507-BC10-46C0-9C60-3B2AA9948AED}" destId="{4FFBFC3F-D976-4F36-AC9B-FCA2006E448A}" srcOrd="0" destOrd="0" presId="urn:microsoft.com/office/officeart/2005/8/layout/cycle5"/>
    <dgm:cxn modelId="{2F42F7ED-CA55-464B-87F1-7B528C397585}" type="presOf" srcId="{AB810746-CA84-45A3-A1ED-DEA7F75431ED}" destId="{8B30B6ED-C769-43F4-B646-87754D03F194}" srcOrd="0" destOrd="0" presId="urn:microsoft.com/office/officeart/2005/8/layout/cycle5"/>
    <dgm:cxn modelId="{8F7385C3-8778-4EBD-8131-1FD62853175A}" srcId="{1A45FBC6-F120-492F-9A53-2986C4E07ECB}" destId="{9D7B0C9C-4500-4443-AE0D-4EB2938A326E}" srcOrd="0" destOrd="0" parTransId="{728F66B4-10AA-4D93-907D-40F1625BCFEB}" sibTransId="{1C42D4B9-1EFE-4B9E-B05F-7DEECCEACA85}"/>
    <dgm:cxn modelId="{CFBF0CA5-7FF5-4A73-BE75-1CC1027115D2}" type="presOf" srcId="{8234E32F-C73A-4BD5-A510-DC359B0077A9}" destId="{E241AFB1-F9E9-4917-AB44-1529106A71F3}" srcOrd="0" destOrd="0" presId="urn:microsoft.com/office/officeart/2005/8/layout/cycle5"/>
    <dgm:cxn modelId="{2FF7EFBF-8A76-4C0D-921B-3EE4E7371D2E}" srcId="{1A45FBC6-F120-492F-9A53-2986C4E07ECB}" destId="{4E725B17-4B43-4EDE-9035-AD574017C871}" srcOrd="3" destOrd="0" parTransId="{84E46D3C-8FF0-4710-BDDE-590C87643F32}" sibTransId="{E7211507-BC10-46C0-9C60-3B2AA9948AED}"/>
    <dgm:cxn modelId="{B609E4B8-ADC9-4736-B4E5-4179FBC40359}" type="presOf" srcId="{AFC6FAEC-008B-4CCE-8EF8-7D8B1310B872}" destId="{8E0B1A32-5E1B-4F84-8E9F-1B5E8DD6BA93}" srcOrd="0" destOrd="0" presId="urn:microsoft.com/office/officeart/2005/8/layout/cycle5"/>
    <dgm:cxn modelId="{6A2BBD08-E5D2-403E-B15D-82C2EB753B01}" srcId="{1A45FBC6-F120-492F-9A53-2986C4E07ECB}" destId="{7194E7DB-79ED-43A1-995C-C1294B668DA8}" srcOrd="1" destOrd="0" parTransId="{05806625-3DF5-4518-9A0F-B10554F176A4}" sibTransId="{A26A83D3-7211-4B2F-BAF1-E4A8704346E1}"/>
    <dgm:cxn modelId="{9560B6FF-7651-41DF-A30D-7D58D389D617}" srcId="{1A45FBC6-F120-492F-9A53-2986C4E07ECB}" destId="{8234E32F-C73A-4BD5-A510-DC359B0077A9}" srcOrd="2" destOrd="0" parTransId="{CEE2B0C7-BD4D-4E42-B9EA-DCBF98016091}" sibTransId="{AFC6FAEC-008B-4CCE-8EF8-7D8B1310B872}"/>
    <dgm:cxn modelId="{C1366538-2984-4153-BCB5-8ECD1D9DAE96}" type="presOf" srcId="{9D7B0C9C-4500-4443-AE0D-4EB2938A326E}" destId="{FDA6E5CD-74E2-4202-8A27-B346B5ED0E63}" srcOrd="0" destOrd="0" presId="urn:microsoft.com/office/officeart/2005/8/layout/cycle5"/>
    <dgm:cxn modelId="{CA804D86-9D3B-471D-9013-228CAC8647DC}" type="presOf" srcId="{4E725B17-4B43-4EDE-9035-AD574017C871}" destId="{0BE5C968-7945-4E6D-9A44-C0B7632D913F}" srcOrd="0" destOrd="0" presId="urn:microsoft.com/office/officeart/2005/8/layout/cycle5"/>
    <dgm:cxn modelId="{F0A89880-E94B-4948-8B9F-86685ECB043A}" type="presOf" srcId="{1C42D4B9-1EFE-4B9E-B05F-7DEECCEACA85}" destId="{80FC300B-413F-4ABD-8ACB-313FAC1285FB}" srcOrd="0" destOrd="0" presId="urn:microsoft.com/office/officeart/2005/8/layout/cycle5"/>
    <dgm:cxn modelId="{5DB78237-AAF1-46E3-98A2-0B1554B6D8EC}" type="presOf" srcId="{A26A83D3-7211-4B2F-BAF1-E4A8704346E1}" destId="{900B46D0-CF6F-4B3F-BD2C-E73915935287}" srcOrd="0" destOrd="0" presId="urn:microsoft.com/office/officeart/2005/8/layout/cycle5"/>
    <dgm:cxn modelId="{7E851E09-CE7F-44C2-B1A8-36A9AFCEFD6B}" type="presParOf" srcId="{D1919AF7-FB7A-47FA-82C7-A37E187E0A79}" destId="{FDA6E5CD-74E2-4202-8A27-B346B5ED0E63}" srcOrd="0" destOrd="0" presId="urn:microsoft.com/office/officeart/2005/8/layout/cycle5"/>
    <dgm:cxn modelId="{0171FF5E-3359-4D58-BC31-EA97E62DA0B0}" type="presParOf" srcId="{D1919AF7-FB7A-47FA-82C7-A37E187E0A79}" destId="{EAE8CEA6-46B1-4C48-9C81-88CD30FD20C2}" srcOrd="1" destOrd="0" presId="urn:microsoft.com/office/officeart/2005/8/layout/cycle5"/>
    <dgm:cxn modelId="{E1257294-7A10-4BF9-BC1B-AE71EC484478}" type="presParOf" srcId="{D1919AF7-FB7A-47FA-82C7-A37E187E0A79}" destId="{80FC300B-413F-4ABD-8ACB-313FAC1285FB}" srcOrd="2" destOrd="0" presId="urn:microsoft.com/office/officeart/2005/8/layout/cycle5"/>
    <dgm:cxn modelId="{D5D8C068-3165-49F6-AADC-D8390C12AE1C}" type="presParOf" srcId="{D1919AF7-FB7A-47FA-82C7-A37E187E0A79}" destId="{D74C033F-9656-4796-A91E-FAA5EB67B74B}" srcOrd="3" destOrd="0" presId="urn:microsoft.com/office/officeart/2005/8/layout/cycle5"/>
    <dgm:cxn modelId="{F26A01AB-E86D-4FD2-8D5D-237F4F7025D2}" type="presParOf" srcId="{D1919AF7-FB7A-47FA-82C7-A37E187E0A79}" destId="{BD3643F7-C818-46D6-94FC-FA2920EC4E68}" srcOrd="4" destOrd="0" presId="urn:microsoft.com/office/officeart/2005/8/layout/cycle5"/>
    <dgm:cxn modelId="{12FC4A3A-1EBA-4E4F-ABF3-15A4F2385F83}" type="presParOf" srcId="{D1919AF7-FB7A-47FA-82C7-A37E187E0A79}" destId="{900B46D0-CF6F-4B3F-BD2C-E73915935287}" srcOrd="5" destOrd="0" presId="urn:microsoft.com/office/officeart/2005/8/layout/cycle5"/>
    <dgm:cxn modelId="{B74A3295-3EB1-4374-A18A-51C162136597}" type="presParOf" srcId="{D1919AF7-FB7A-47FA-82C7-A37E187E0A79}" destId="{E241AFB1-F9E9-4917-AB44-1529106A71F3}" srcOrd="6" destOrd="0" presId="urn:microsoft.com/office/officeart/2005/8/layout/cycle5"/>
    <dgm:cxn modelId="{EDDB1A84-1BED-4CC1-A3E3-EB4022B02DDC}" type="presParOf" srcId="{D1919AF7-FB7A-47FA-82C7-A37E187E0A79}" destId="{C42FD0A8-BE1D-434D-82C5-68078F5EFF61}" srcOrd="7" destOrd="0" presId="urn:microsoft.com/office/officeart/2005/8/layout/cycle5"/>
    <dgm:cxn modelId="{A2973E62-2D9D-400F-85B0-DD0C6503DDBD}" type="presParOf" srcId="{D1919AF7-FB7A-47FA-82C7-A37E187E0A79}" destId="{8E0B1A32-5E1B-4F84-8E9F-1B5E8DD6BA93}" srcOrd="8" destOrd="0" presId="urn:microsoft.com/office/officeart/2005/8/layout/cycle5"/>
    <dgm:cxn modelId="{774E14BE-399E-42CC-BF6D-5C4ABC632660}" type="presParOf" srcId="{D1919AF7-FB7A-47FA-82C7-A37E187E0A79}" destId="{0BE5C968-7945-4E6D-9A44-C0B7632D913F}" srcOrd="9" destOrd="0" presId="urn:microsoft.com/office/officeart/2005/8/layout/cycle5"/>
    <dgm:cxn modelId="{E35A8BD7-43D8-4AB2-9C36-18E793229A15}" type="presParOf" srcId="{D1919AF7-FB7A-47FA-82C7-A37E187E0A79}" destId="{392B1FEB-435E-492D-9104-1201B7E0AA4A}" srcOrd="10" destOrd="0" presId="urn:microsoft.com/office/officeart/2005/8/layout/cycle5"/>
    <dgm:cxn modelId="{72A88569-7AD1-4C33-9E67-6176D625E052}" type="presParOf" srcId="{D1919AF7-FB7A-47FA-82C7-A37E187E0A79}" destId="{4FFBFC3F-D976-4F36-AC9B-FCA2006E448A}" srcOrd="11" destOrd="0" presId="urn:microsoft.com/office/officeart/2005/8/layout/cycle5"/>
    <dgm:cxn modelId="{3D6185D8-1A78-4A3E-8819-69738A5C84CF}" type="presParOf" srcId="{D1919AF7-FB7A-47FA-82C7-A37E187E0A79}" destId="{3871A522-4140-49AA-85AC-06FB5D1C2B2D}" srcOrd="12" destOrd="0" presId="urn:microsoft.com/office/officeart/2005/8/layout/cycle5"/>
    <dgm:cxn modelId="{4B9577E9-9741-494D-A9C0-CF42484E21A9}" type="presParOf" srcId="{D1919AF7-FB7A-47FA-82C7-A37E187E0A79}" destId="{54732B4F-DBFF-4573-A656-88706CD0A3A2}" srcOrd="13" destOrd="0" presId="urn:microsoft.com/office/officeart/2005/8/layout/cycle5"/>
    <dgm:cxn modelId="{A464B2C5-9AA3-4664-9D76-D702875AC838}" type="presParOf" srcId="{D1919AF7-FB7A-47FA-82C7-A37E187E0A79}" destId="{8B30B6ED-C769-43F4-B646-87754D03F194}" srcOrd="14" destOrd="0" presId="urn:microsoft.com/office/officeart/2005/8/layout/cycle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accent2_4" csCatId="accent2"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Test case generation</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F16FB16E-0D23-4C04-88AD-9F29ACB4EA5B}">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Predicate Abstraction</a:t>
          </a:r>
          <a:endParaRPr lang="en-US" dirty="0"/>
        </a:p>
      </dgm:t>
    </dgm:pt>
    <dgm:pt modelId="{FAB02FCB-96B4-4F88-AF15-AC138074C1A3}" type="parTrans" cxnId="{7A9A5D84-41DC-4EB9-8751-1C72196C285D}">
      <dgm:prSet>
        <dgm:style>
          <a:lnRef idx="1">
            <a:schemeClr val="accent3"/>
          </a:lnRef>
          <a:fillRef idx="3">
            <a:schemeClr val="accent3"/>
          </a:fillRef>
          <a:effectRef idx="2">
            <a:schemeClr val="accent3"/>
          </a:effectRef>
          <a:fontRef idx="minor">
            <a:schemeClr val="lt1"/>
          </a:fontRef>
        </dgm:style>
      </dgm:prSet>
      <dgm:spPr/>
      <dgm:t>
        <a:bodyPr/>
        <a:lstStyle/>
        <a:p>
          <a:endParaRPr lang="en-US"/>
        </a:p>
      </dgm:t>
    </dgm:pt>
    <dgm:pt modelId="{DC02768A-3E5B-486C-AC13-2CA793C4056B}" type="sibTrans" cxnId="{7A9A5D84-41DC-4EB9-8751-1C72196C285D}">
      <dgm:prSet/>
      <dgm:spPr/>
      <dgm:t>
        <a:bodyPr/>
        <a:lstStyle/>
        <a:p>
          <a:endParaRPr lang="en-US"/>
        </a:p>
      </dgm:t>
    </dgm:pt>
    <dgm:pt modelId="{7FCD955C-5281-4A75-862A-E162C9DB1979}">
      <dgm:prSet phldrT="[Text]"/>
      <dgm:spPr/>
      <dgm:t>
        <a:bodyPr/>
        <a:lstStyle/>
        <a:p>
          <a:r>
            <a:rPr lang="en-US" dirty="0" smtClean="0"/>
            <a:t>Verifying Compiler</a:t>
          </a:r>
          <a:endParaRPr lang="en-US" dirty="0"/>
        </a:p>
      </dgm:t>
    </dgm:pt>
    <dgm:pt modelId="{6EEF59A4-E19B-493C-8703-498CCC0BAE9B}" type="parTrans" cxnId="{B8E18348-EC46-4EFE-8E86-ED537026D41B}">
      <dgm:prSet/>
      <dgm:spPr/>
      <dgm:t>
        <a:bodyPr/>
        <a:lstStyle/>
        <a:p>
          <a:endParaRPr lang="en-US"/>
        </a:p>
      </dgm:t>
    </dgm:pt>
    <dgm:pt modelId="{5047135A-01C7-40DE-AB70-5394030B7138}" type="sibTrans" cxnId="{B8E18348-EC46-4EFE-8E86-ED537026D41B}">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61489" custScaleY="60708"/>
      <dgm:spPr/>
      <dgm:t>
        <a:bodyPr/>
        <a:lstStyle/>
        <a:p>
          <a:endParaRPr lang="en-US"/>
        </a:p>
      </dgm:t>
    </dgm:pt>
    <dgm:pt modelId="{4791977B-3D60-45CE-A267-EB0E534B83F4}" type="pres">
      <dgm:prSet presAssocID="{B673F427-DDA0-488B-BCD1-AB03C1C6BBF1}" presName="parTrans" presStyleLbl="bgSibTrans2D1" presStyleIdx="0" presStyleCnt="3"/>
      <dgm:spPr/>
      <dgm:t>
        <a:bodyPr/>
        <a:lstStyle/>
        <a:p>
          <a:endParaRPr lang="en-US"/>
        </a:p>
      </dgm:t>
    </dgm:pt>
    <dgm:pt modelId="{75B58844-1A6B-4178-B654-1BDC9729BEDA}" type="pres">
      <dgm:prSet presAssocID="{6B6B3B46-C0CC-4BB5-95C2-FEB1FB52B1E5}" presName="node" presStyleLbl="node1" presStyleIdx="0" presStyleCnt="3">
        <dgm:presLayoutVars>
          <dgm:bulletEnabled val="1"/>
        </dgm:presLayoutVars>
      </dgm:prSet>
      <dgm:spPr/>
      <dgm:t>
        <a:bodyPr/>
        <a:lstStyle/>
        <a:p>
          <a:endParaRPr lang="en-US"/>
        </a:p>
      </dgm:t>
    </dgm:pt>
    <dgm:pt modelId="{6C83C407-8751-4F47-B867-FED2BD8A834B}" type="pres">
      <dgm:prSet presAssocID="{6EEF59A4-E19B-493C-8703-498CCC0BAE9B}" presName="parTrans" presStyleLbl="bgSibTrans2D1" presStyleIdx="1" presStyleCnt="3"/>
      <dgm:spPr/>
      <dgm:t>
        <a:bodyPr/>
        <a:lstStyle/>
        <a:p>
          <a:endParaRPr lang="en-US"/>
        </a:p>
      </dgm:t>
    </dgm:pt>
    <dgm:pt modelId="{A4F5C038-AF22-424E-A469-26086CD971C1}" type="pres">
      <dgm:prSet presAssocID="{7FCD955C-5281-4A75-862A-E162C9DB1979}" presName="node" presStyleLbl="node1" presStyleIdx="1" presStyleCnt="3">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3"/>
      <dgm:spPr/>
      <dgm:t>
        <a:bodyPr/>
        <a:lstStyle/>
        <a:p>
          <a:endParaRPr lang="en-US"/>
        </a:p>
      </dgm:t>
    </dgm:pt>
    <dgm:pt modelId="{856B82B9-8B72-4709-AD97-A7D3F98FA0ED}" type="pres">
      <dgm:prSet presAssocID="{F16FB16E-0D23-4C04-88AD-9F29ACB4EA5B}" presName="node" presStyleLbl="node1" presStyleIdx="2" presStyleCnt="3">
        <dgm:presLayoutVars>
          <dgm:bulletEnabled val="1"/>
        </dgm:presLayoutVars>
      </dgm:prSet>
      <dgm:spPr/>
      <dgm:t>
        <a:bodyPr/>
        <a:lstStyle/>
        <a:p>
          <a:endParaRPr lang="en-US"/>
        </a:p>
      </dgm:t>
    </dgm:pt>
  </dgm:ptLst>
  <dgm:cxnLst>
    <dgm:cxn modelId="{64A7F164-9DF8-4A86-A8B8-E6E768DF9B03}" type="presOf" srcId="{C1A8F207-1092-4556-8209-56867C989A3A}" destId="{77EB5038-F5EC-4F96-9D5E-C6A83E1598AF}" srcOrd="0" destOrd="0" presId="urn:microsoft.com/office/officeart/2005/8/layout/radial4"/>
    <dgm:cxn modelId="{137076CA-9A6E-47E0-91CB-582CEC04E709}" type="presOf" srcId="{6B6B3B46-C0CC-4BB5-95C2-FEB1FB52B1E5}" destId="{75B58844-1A6B-4178-B654-1BDC9729BEDA}" srcOrd="0" destOrd="0" presId="urn:microsoft.com/office/officeart/2005/8/layout/radial4"/>
    <dgm:cxn modelId="{F443A4FE-A641-4086-A387-6D1F967031D2}" type="presOf" srcId="{E92739AC-F107-4BAE-A129-3014333089C8}" destId="{3A6B0980-9756-4B2A-938B-D7872034D7EB}" srcOrd="0" destOrd="0" presId="urn:microsoft.com/office/officeart/2005/8/layout/radial4"/>
    <dgm:cxn modelId="{5A8E5C80-87CC-4C14-9E6D-99F25785F4F2}" type="presOf" srcId="{FAB02FCB-96B4-4F88-AF15-AC138074C1A3}" destId="{4245A790-3F38-49C0-A396-70842A9BABC0}" srcOrd="0" destOrd="0" presId="urn:microsoft.com/office/officeart/2005/8/layout/radial4"/>
    <dgm:cxn modelId="{B8E18348-EC46-4EFE-8E86-ED537026D41B}" srcId="{E92739AC-F107-4BAE-A129-3014333089C8}" destId="{7FCD955C-5281-4A75-862A-E162C9DB1979}" srcOrd="1" destOrd="0" parTransId="{6EEF59A4-E19B-493C-8703-498CCC0BAE9B}" sibTransId="{5047135A-01C7-40DE-AB70-5394030B7138}"/>
    <dgm:cxn modelId="{562EC50B-CB00-4458-A4B7-137194F402BE}" srcId="{C1A8F207-1092-4556-8209-56867C989A3A}" destId="{E92739AC-F107-4BAE-A129-3014333089C8}" srcOrd="0" destOrd="0" parTransId="{5E4D493F-E895-4119-86FA-5520BCC01F66}" sibTransId="{8FF1CE41-0A1B-4EC7-9987-EDBB6E5F8C0D}"/>
    <dgm:cxn modelId="{7A9A5D84-41DC-4EB9-8751-1C72196C285D}" srcId="{E92739AC-F107-4BAE-A129-3014333089C8}" destId="{F16FB16E-0D23-4C04-88AD-9F29ACB4EA5B}" srcOrd="2" destOrd="0" parTransId="{FAB02FCB-96B4-4F88-AF15-AC138074C1A3}" sibTransId="{DC02768A-3E5B-486C-AC13-2CA793C4056B}"/>
    <dgm:cxn modelId="{FCA56FB0-4C4A-43F8-92D9-CBF88092341A}" type="presOf" srcId="{B673F427-DDA0-488B-BCD1-AB03C1C6BBF1}" destId="{4791977B-3D60-45CE-A267-EB0E534B83F4}" srcOrd="0" destOrd="0" presId="urn:microsoft.com/office/officeart/2005/8/layout/radial4"/>
    <dgm:cxn modelId="{F7E5E9D5-4694-47BA-BA71-95ED2BD3F9C5}" type="presOf" srcId="{7FCD955C-5281-4A75-862A-E162C9DB1979}" destId="{A4F5C038-AF22-424E-A469-26086CD971C1}" srcOrd="0" destOrd="0" presId="urn:microsoft.com/office/officeart/2005/8/layout/radial4"/>
    <dgm:cxn modelId="{0E602C3E-6B03-4146-90CB-D324EA358797}" type="presOf" srcId="{F16FB16E-0D23-4C04-88AD-9F29ACB4EA5B}" destId="{856B82B9-8B72-4709-AD97-A7D3F98FA0ED}" srcOrd="0" destOrd="0" presId="urn:microsoft.com/office/officeart/2005/8/layout/radial4"/>
    <dgm:cxn modelId="{3C271E48-9235-4C5D-99C6-50959B290CC4}" type="presOf" srcId="{6EEF59A4-E19B-493C-8703-498CCC0BAE9B}" destId="{6C83C407-8751-4F47-B867-FED2BD8A834B}"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7010D80C-E88E-460D-B12E-9EA29E23F958}" type="presParOf" srcId="{77EB5038-F5EC-4F96-9D5E-C6A83E1598AF}" destId="{3A6B0980-9756-4B2A-938B-D7872034D7EB}" srcOrd="0" destOrd="0" presId="urn:microsoft.com/office/officeart/2005/8/layout/radial4"/>
    <dgm:cxn modelId="{5961C1E7-AA6E-49E5-86EB-4ECE6C7DB5E5}" type="presParOf" srcId="{77EB5038-F5EC-4F96-9D5E-C6A83E1598AF}" destId="{4791977B-3D60-45CE-A267-EB0E534B83F4}" srcOrd="1" destOrd="0" presId="urn:microsoft.com/office/officeart/2005/8/layout/radial4"/>
    <dgm:cxn modelId="{77D303C4-5737-49BC-B30F-AAB3FA772CE2}" type="presParOf" srcId="{77EB5038-F5EC-4F96-9D5E-C6A83E1598AF}" destId="{75B58844-1A6B-4178-B654-1BDC9729BEDA}" srcOrd="2" destOrd="0" presId="urn:microsoft.com/office/officeart/2005/8/layout/radial4"/>
    <dgm:cxn modelId="{7F8CB5E7-2D6B-4BCB-9B74-E596DEF8E90F}" type="presParOf" srcId="{77EB5038-F5EC-4F96-9D5E-C6A83E1598AF}" destId="{6C83C407-8751-4F47-B867-FED2BD8A834B}" srcOrd="3" destOrd="0" presId="urn:microsoft.com/office/officeart/2005/8/layout/radial4"/>
    <dgm:cxn modelId="{ECE5174E-B0C8-4760-AD24-E16CBE452300}" type="presParOf" srcId="{77EB5038-F5EC-4F96-9D5E-C6A83E1598AF}" destId="{A4F5C038-AF22-424E-A469-26086CD971C1}" srcOrd="4" destOrd="0" presId="urn:microsoft.com/office/officeart/2005/8/layout/radial4"/>
    <dgm:cxn modelId="{3C16E728-D2A2-4AC6-8F62-E48A32E12568}" type="presParOf" srcId="{77EB5038-F5EC-4F96-9D5E-C6A83E1598AF}" destId="{4245A790-3F38-49C0-A396-70842A9BABC0}" srcOrd="5" destOrd="0" presId="urn:microsoft.com/office/officeart/2005/8/layout/radial4"/>
    <dgm:cxn modelId="{E0F44274-F946-4167-80D5-480FADCED53C}" type="presParOf" srcId="{77EB5038-F5EC-4F96-9D5E-C6A83E1598AF}" destId="{856B82B9-8B72-4709-AD97-A7D3F98FA0E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08D946E-1C49-4552-BB82-75F81120E61F}" type="doc">
      <dgm:prSet loTypeId="urn:microsoft.com/office/officeart/2005/8/layout/equation1" loCatId="process" qsTypeId="urn:microsoft.com/office/officeart/2005/8/quickstyle/3d1" qsCatId="3D" csTypeId="urn:microsoft.com/office/officeart/2005/8/colors/colorful2" csCatId="colorful" phldr="1"/>
      <dgm:spPr/>
    </dgm:pt>
    <dgm:pt modelId="{DA3693D4-BCA6-4C29-AF4C-85A989E68FAA}">
      <dgm:prSet phldrT="[Text]"/>
      <dgm:spPr/>
      <dgm:t>
        <a:bodyPr/>
        <a:lstStyle/>
        <a:p>
          <a:r>
            <a:rPr lang="en-US" dirty="0" smtClean="0"/>
            <a:t>SAT</a:t>
          </a:r>
          <a:endParaRPr lang="en-US" dirty="0"/>
        </a:p>
      </dgm:t>
    </dgm:pt>
    <dgm:pt modelId="{EC4085D4-E8C4-456B-AF0D-9A9E9823371D}" type="parTrans" cxnId="{201E6FF8-392D-4CAD-8D84-AA0D71F14938}">
      <dgm:prSet/>
      <dgm:spPr/>
      <dgm:t>
        <a:bodyPr/>
        <a:lstStyle/>
        <a:p>
          <a:endParaRPr lang="en-US"/>
        </a:p>
      </dgm:t>
    </dgm:pt>
    <dgm:pt modelId="{B9633CDC-1820-4C3E-9CDA-0F72AA78B4DE}" type="sibTrans" cxnId="{201E6FF8-392D-4CAD-8D84-AA0D71F14938}">
      <dgm:prSet/>
      <dgm:spPr/>
      <dgm:t>
        <a:bodyPr/>
        <a:lstStyle/>
        <a:p>
          <a:endParaRPr lang="en-US"/>
        </a:p>
      </dgm:t>
    </dgm:pt>
    <dgm:pt modelId="{F15F4BAA-E03C-4FBB-8DC5-D8199E2B5B25}">
      <dgm:prSet phldrT="[Text]"/>
      <dgm:spPr/>
      <dgm:t>
        <a:bodyPr/>
        <a:lstStyle/>
        <a:p>
          <a:r>
            <a:rPr lang="en-US" dirty="0" smtClean="0"/>
            <a:t>Theory</a:t>
          </a:r>
        </a:p>
        <a:p>
          <a:r>
            <a:rPr lang="en-US" dirty="0" smtClean="0"/>
            <a:t>Solvers</a:t>
          </a:r>
          <a:endParaRPr lang="en-US" dirty="0"/>
        </a:p>
      </dgm:t>
    </dgm:pt>
    <dgm:pt modelId="{C7085F6C-0AEA-4855-8854-C46927E8BEB7}" type="parTrans" cxnId="{40B86FDB-37F9-4BF3-BB8C-A8E386AEDDF2}">
      <dgm:prSet/>
      <dgm:spPr/>
      <dgm:t>
        <a:bodyPr/>
        <a:lstStyle/>
        <a:p>
          <a:endParaRPr lang="en-US"/>
        </a:p>
      </dgm:t>
    </dgm:pt>
    <dgm:pt modelId="{3F78C612-AE92-4725-8E75-52CBDD374727}" type="sibTrans" cxnId="{40B86FDB-37F9-4BF3-BB8C-A8E386AEDDF2}">
      <dgm:prSet/>
      <dgm:spPr/>
      <dgm:t>
        <a:bodyPr/>
        <a:lstStyle/>
        <a:p>
          <a:endParaRPr lang="en-US"/>
        </a:p>
      </dgm:t>
    </dgm:pt>
    <dgm:pt modelId="{3A35AE93-9501-44D1-A4A6-35BD5B8F1FCA}">
      <dgm:prSet phldrT="[Text]"/>
      <dgm:spPr/>
      <dgm:t>
        <a:bodyPr/>
        <a:lstStyle/>
        <a:p>
          <a:r>
            <a:rPr lang="en-US" dirty="0" smtClean="0"/>
            <a:t>SMT</a:t>
          </a:r>
          <a:endParaRPr lang="en-US" dirty="0"/>
        </a:p>
      </dgm:t>
    </dgm:pt>
    <dgm:pt modelId="{95E2A059-062E-452C-BAAF-08FFE4536FC1}" type="sibTrans" cxnId="{93D0229E-3A28-4D46-ACC9-5ED2613219DA}">
      <dgm:prSet/>
      <dgm:spPr/>
      <dgm:t>
        <a:bodyPr/>
        <a:lstStyle/>
        <a:p>
          <a:endParaRPr lang="en-US"/>
        </a:p>
      </dgm:t>
    </dgm:pt>
    <dgm:pt modelId="{B5D4A5EF-207F-4110-A849-E8DB71D88473}" type="parTrans" cxnId="{93D0229E-3A28-4D46-ACC9-5ED2613219DA}">
      <dgm:prSet/>
      <dgm:spPr/>
      <dgm:t>
        <a:bodyPr/>
        <a:lstStyle/>
        <a:p>
          <a:endParaRPr lang="en-US"/>
        </a:p>
      </dgm:t>
    </dgm:pt>
    <dgm:pt modelId="{C86CAA3B-F2D5-4490-AA38-6E9CB829F4B9}" type="pres">
      <dgm:prSet presAssocID="{C08D946E-1C49-4552-BB82-75F81120E61F}" presName="linearFlow" presStyleCnt="0">
        <dgm:presLayoutVars>
          <dgm:dir/>
          <dgm:resizeHandles val="exact"/>
        </dgm:presLayoutVars>
      </dgm:prSet>
      <dgm:spPr/>
    </dgm:pt>
    <dgm:pt modelId="{4D781F7A-8DA0-4054-B089-AE82ED11AA58}" type="pres">
      <dgm:prSet presAssocID="{DA3693D4-BCA6-4C29-AF4C-85A989E68FAA}" presName="node" presStyleLbl="node1" presStyleIdx="0" presStyleCnt="3">
        <dgm:presLayoutVars>
          <dgm:bulletEnabled val="1"/>
        </dgm:presLayoutVars>
      </dgm:prSet>
      <dgm:spPr/>
      <dgm:t>
        <a:bodyPr/>
        <a:lstStyle/>
        <a:p>
          <a:endParaRPr lang="en-US"/>
        </a:p>
      </dgm:t>
    </dgm:pt>
    <dgm:pt modelId="{AFDF1215-3A76-4C55-AA10-D0A3D79B3211}" type="pres">
      <dgm:prSet presAssocID="{B9633CDC-1820-4C3E-9CDA-0F72AA78B4DE}" presName="spacerL" presStyleCnt="0"/>
      <dgm:spPr/>
    </dgm:pt>
    <dgm:pt modelId="{09C4BBFD-C2FB-40E1-B00C-9D790D4F33B0}" type="pres">
      <dgm:prSet presAssocID="{B9633CDC-1820-4C3E-9CDA-0F72AA78B4DE}" presName="sibTrans" presStyleLbl="sibTrans2D1" presStyleIdx="0" presStyleCnt="2"/>
      <dgm:spPr/>
      <dgm:t>
        <a:bodyPr/>
        <a:lstStyle/>
        <a:p>
          <a:endParaRPr lang="en-US"/>
        </a:p>
      </dgm:t>
    </dgm:pt>
    <dgm:pt modelId="{06C5B2FA-7C04-4BDA-BF4A-58C5514187D3}" type="pres">
      <dgm:prSet presAssocID="{B9633CDC-1820-4C3E-9CDA-0F72AA78B4DE}" presName="spacerR" presStyleCnt="0"/>
      <dgm:spPr/>
    </dgm:pt>
    <dgm:pt modelId="{B00C9963-3894-4A20-9671-30E6C998310C}" type="pres">
      <dgm:prSet presAssocID="{F15F4BAA-E03C-4FBB-8DC5-D8199E2B5B25}" presName="node" presStyleLbl="node1" presStyleIdx="1" presStyleCnt="3">
        <dgm:presLayoutVars>
          <dgm:bulletEnabled val="1"/>
        </dgm:presLayoutVars>
      </dgm:prSet>
      <dgm:spPr/>
      <dgm:t>
        <a:bodyPr/>
        <a:lstStyle/>
        <a:p>
          <a:endParaRPr lang="en-US"/>
        </a:p>
      </dgm:t>
    </dgm:pt>
    <dgm:pt modelId="{00EC796A-7198-4762-8B58-85EEE3C46FE2}" type="pres">
      <dgm:prSet presAssocID="{3F78C612-AE92-4725-8E75-52CBDD374727}" presName="spacerL" presStyleCnt="0"/>
      <dgm:spPr/>
    </dgm:pt>
    <dgm:pt modelId="{00071994-6C1D-412F-AFD2-B5C1F45A44A4}" type="pres">
      <dgm:prSet presAssocID="{3F78C612-AE92-4725-8E75-52CBDD374727}" presName="sibTrans" presStyleLbl="sibTrans2D1" presStyleIdx="1" presStyleCnt="2"/>
      <dgm:spPr/>
      <dgm:t>
        <a:bodyPr/>
        <a:lstStyle/>
        <a:p>
          <a:endParaRPr lang="en-US"/>
        </a:p>
      </dgm:t>
    </dgm:pt>
    <dgm:pt modelId="{86DB068B-DF58-4654-A59C-CB83BA021B6C}" type="pres">
      <dgm:prSet presAssocID="{3F78C612-AE92-4725-8E75-52CBDD374727}" presName="spacerR" presStyleCnt="0"/>
      <dgm:spPr/>
    </dgm:pt>
    <dgm:pt modelId="{D289497B-AAA3-4A46-B5EB-832082DE316D}" type="pres">
      <dgm:prSet presAssocID="{3A35AE93-9501-44D1-A4A6-35BD5B8F1FCA}" presName="node" presStyleLbl="node1" presStyleIdx="2" presStyleCnt="3">
        <dgm:presLayoutVars>
          <dgm:bulletEnabled val="1"/>
        </dgm:presLayoutVars>
      </dgm:prSet>
      <dgm:spPr/>
      <dgm:t>
        <a:bodyPr/>
        <a:lstStyle/>
        <a:p>
          <a:endParaRPr lang="en-US"/>
        </a:p>
      </dgm:t>
    </dgm:pt>
  </dgm:ptLst>
  <dgm:cxnLst>
    <dgm:cxn modelId="{40B86FDB-37F9-4BF3-BB8C-A8E386AEDDF2}" srcId="{C08D946E-1C49-4552-BB82-75F81120E61F}" destId="{F15F4BAA-E03C-4FBB-8DC5-D8199E2B5B25}" srcOrd="1" destOrd="0" parTransId="{C7085F6C-0AEA-4855-8854-C46927E8BEB7}" sibTransId="{3F78C612-AE92-4725-8E75-52CBDD374727}"/>
    <dgm:cxn modelId="{D3282BFA-21C9-4EE3-95BC-8B67A056CF11}" type="presOf" srcId="{3F78C612-AE92-4725-8E75-52CBDD374727}" destId="{00071994-6C1D-412F-AFD2-B5C1F45A44A4}" srcOrd="0" destOrd="0" presId="urn:microsoft.com/office/officeart/2005/8/layout/equation1"/>
    <dgm:cxn modelId="{93D0229E-3A28-4D46-ACC9-5ED2613219DA}" srcId="{C08D946E-1C49-4552-BB82-75F81120E61F}" destId="{3A35AE93-9501-44D1-A4A6-35BD5B8F1FCA}" srcOrd="2" destOrd="0" parTransId="{B5D4A5EF-207F-4110-A849-E8DB71D88473}" sibTransId="{95E2A059-062E-452C-BAAF-08FFE4536FC1}"/>
    <dgm:cxn modelId="{43F560BB-DA03-42A3-8604-9EAD63CEAB38}" type="presOf" srcId="{C08D946E-1C49-4552-BB82-75F81120E61F}" destId="{C86CAA3B-F2D5-4490-AA38-6E9CB829F4B9}" srcOrd="0" destOrd="0" presId="urn:microsoft.com/office/officeart/2005/8/layout/equation1"/>
    <dgm:cxn modelId="{201E6FF8-392D-4CAD-8D84-AA0D71F14938}" srcId="{C08D946E-1C49-4552-BB82-75F81120E61F}" destId="{DA3693D4-BCA6-4C29-AF4C-85A989E68FAA}" srcOrd="0" destOrd="0" parTransId="{EC4085D4-E8C4-456B-AF0D-9A9E9823371D}" sibTransId="{B9633CDC-1820-4C3E-9CDA-0F72AA78B4DE}"/>
    <dgm:cxn modelId="{21CE7219-0488-42A8-92E4-7FCCA4172BE7}" type="presOf" srcId="{B9633CDC-1820-4C3E-9CDA-0F72AA78B4DE}" destId="{09C4BBFD-C2FB-40E1-B00C-9D790D4F33B0}" srcOrd="0" destOrd="0" presId="urn:microsoft.com/office/officeart/2005/8/layout/equation1"/>
    <dgm:cxn modelId="{41555ACD-0B50-482C-BBCB-50446E5CFDCB}" type="presOf" srcId="{DA3693D4-BCA6-4C29-AF4C-85A989E68FAA}" destId="{4D781F7A-8DA0-4054-B089-AE82ED11AA58}" srcOrd="0" destOrd="0" presId="urn:microsoft.com/office/officeart/2005/8/layout/equation1"/>
    <dgm:cxn modelId="{7C6C1F9C-B1AA-4FDB-9B44-D2C66A6E61EE}" type="presOf" srcId="{3A35AE93-9501-44D1-A4A6-35BD5B8F1FCA}" destId="{D289497B-AAA3-4A46-B5EB-832082DE316D}" srcOrd="0" destOrd="0" presId="urn:microsoft.com/office/officeart/2005/8/layout/equation1"/>
    <dgm:cxn modelId="{F93D3C4E-B138-4533-8A3E-942B2DD1DB0B}" type="presOf" srcId="{F15F4BAA-E03C-4FBB-8DC5-D8199E2B5B25}" destId="{B00C9963-3894-4A20-9671-30E6C998310C}" srcOrd="0" destOrd="0" presId="urn:microsoft.com/office/officeart/2005/8/layout/equation1"/>
    <dgm:cxn modelId="{D81987C3-8068-48A2-B104-092CB94B7D88}" type="presParOf" srcId="{C86CAA3B-F2D5-4490-AA38-6E9CB829F4B9}" destId="{4D781F7A-8DA0-4054-B089-AE82ED11AA58}" srcOrd="0" destOrd="0" presId="urn:microsoft.com/office/officeart/2005/8/layout/equation1"/>
    <dgm:cxn modelId="{F2B6875D-F31D-40BA-8CF0-D236D5ECF714}" type="presParOf" srcId="{C86CAA3B-F2D5-4490-AA38-6E9CB829F4B9}" destId="{AFDF1215-3A76-4C55-AA10-D0A3D79B3211}" srcOrd="1" destOrd="0" presId="urn:microsoft.com/office/officeart/2005/8/layout/equation1"/>
    <dgm:cxn modelId="{7B89DDBB-1BDD-4CE0-9BE9-CF42016E09D1}" type="presParOf" srcId="{C86CAA3B-F2D5-4490-AA38-6E9CB829F4B9}" destId="{09C4BBFD-C2FB-40E1-B00C-9D790D4F33B0}" srcOrd="2" destOrd="0" presId="urn:microsoft.com/office/officeart/2005/8/layout/equation1"/>
    <dgm:cxn modelId="{4E713316-8AD8-4861-9A28-850492DB7D90}" type="presParOf" srcId="{C86CAA3B-F2D5-4490-AA38-6E9CB829F4B9}" destId="{06C5B2FA-7C04-4BDA-BF4A-58C5514187D3}" srcOrd="3" destOrd="0" presId="urn:microsoft.com/office/officeart/2005/8/layout/equation1"/>
    <dgm:cxn modelId="{5F97C339-F2CB-4702-A130-A7D3F1F77AED}" type="presParOf" srcId="{C86CAA3B-F2D5-4490-AA38-6E9CB829F4B9}" destId="{B00C9963-3894-4A20-9671-30E6C998310C}" srcOrd="4" destOrd="0" presId="urn:microsoft.com/office/officeart/2005/8/layout/equation1"/>
    <dgm:cxn modelId="{0E778A72-210C-47AD-9EF0-F00D4E73A38A}" type="presParOf" srcId="{C86CAA3B-F2D5-4490-AA38-6E9CB829F4B9}" destId="{00EC796A-7198-4762-8B58-85EEE3C46FE2}" srcOrd="5" destOrd="0" presId="urn:microsoft.com/office/officeart/2005/8/layout/equation1"/>
    <dgm:cxn modelId="{7E9E0756-B940-4148-801A-11D1CB750B45}" type="presParOf" srcId="{C86CAA3B-F2D5-4490-AA38-6E9CB829F4B9}" destId="{00071994-6C1D-412F-AFD2-B5C1F45A44A4}" srcOrd="6" destOrd="0" presId="urn:microsoft.com/office/officeart/2005/8/layout/equation1"/>
    <dgm:cxn modelId="{3B25FEBD-CC7D-4F90-BB1C-2F29FB518E6E}" type="presParOf" srcId="{C86CAA3B-F2D5-4490-AA38-6E9CB829F4B9}" destId="{86DB068B-DF58-4654-A59C-CB83BA021B6C}" srcOrd="7" destOrd="0" presId="urn:microsoft.com/office/officeart/2005/8/layout/equation1"/>
    <dgm:cxn modelId="{C1FD9010-5458-412B-B799-52F558BB1892}" type="presParOf" srcId="{C86CAA3B-F2D5-4490-AA38-6E9CB829F4B9}" destId="{D289497B-AAA3-4A46-B5EB-832082DE316D}" srcOrd="8" destOrd="0" presId="urn:microsoft.com/office/officeart/2005/8/layout/equati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26B01F-1839-479D-BCFF-D6A4A0F954EB}" type="doc">
      <dgm:prSet loTypeId="urn:microsoft.com/office/officeart/2005/8/layout/process1" loCatId="process" qsTypeId="urn:microsoft.com/office/officeart/2005/8/quickstyle/simple5" qsCatId="simple" csTypeId="urn:microsoft.com/office/officeart/2005/8/colors/colorful4" csCatId="colorful" phldr="1"/>
      <dgm:spPr/>
    </dgm:pt>
    <dgm:pt modelId="{D82C6D72-1C00-4F78-BC00-F88317320015}">
      <dgm:prSet phldrT="[Text]"/>
      <dgm:spPr/>
      <dgm:t>
        <a:bodyPr/>
        <a:lstStyle/>
        <a:p>
          <a:r>
            <a:rPr lang="en-US" i="1" dirty="0" smtClean="0"/>
            <a:t>F</a:t>
          </a:r>
          <a:r>
            <a:rPr lang="en-US" dirty="0" smtClean="0"/>
            <a:t> </a:t>
          </a:r>
          <a:r>
            <a:rPr lang="en-US" dirty="0" smtClean="0">
              <a:sym typeface="Symbol"/>
            </a:rPr>
            <a:t> </a:t>
          </a:r>
          <a:r>
            <a:rPr lang="en-US" i="1" dirty="0" smtClean="0">
              <a:sym typeface="Symbol"/>
            </a:rPr>
            <a:t>T</a:t>
          </a:r>
          <a:endParaRPr lang="en-US" dirty="0"/>
        </a:p>
      </dgm:t>
    </dgm:pt>
    <dgm:pt modelId="{B08E7B4D-886F-420B-9FD0-313B85AD01A4}" type="parTrans" cxnId="{52EB9AE2-C993-439A-A163-052AE5F81334}">
      <dgm:prSet/>
      <dgm:spPr/>
      <dgm:t>
        <a:bodyPr/>
        <a:lstStyle/>
        <a:p>
          <a:endParaRPr lang="en-US"/>
        </a:p>
      </dgm:t>
    </dgm:pt>
    <dgm:pt modelId="{FAEEEBB4-AF0F-4AA4-81B5-CA56ECC56F43}" type="sibTrans" cxnId="{52EB9AE2-C993-439A-A163-052AE5F81334}">
      <dgm:prSet/>
      <dgm:spPr/>
      <dgm:t>
        <a:bodyPr/>
        <a:lstStyle/>
        <a:p>
          <a:endParaRPr lang="en-US"/>
        </a:p>
      </dgm:t>
    </dgm:pt>
    <dgm:pt modelId="{7A8A54FE-D076-42DB-96DE-B73D5464CE2A}">
      <dgm:prSet phldrT="[Text]"/>
      <dgm:spPr/>
      <dgm:t>
        <a:bodyPr/>
        <a:lstStyle/>
        <a:p>
          <a:r>
            <a:rPr lang="en-US" dirty="0" smtClean="0"/>
            <a:t>First-order </a:t>
          </a:r>
        </a:p>
        <a:p>
          <a:r>
            <a:rPr lang="en-US" dirty="0" smtClean="0"/>
            <a:t>Theorem </a:t>
          </a:r>
          <a:r>
            <a:rPr lang="en-US" dirty="0" err="1" smtClean="0"/>
            <a:t>Prover</a:t>
          </a:r>
          <a:endParaRPr lang="en-US" dirty="0"/>
        </a:p>
      </dgm:t>
    </dgm:pt>
    <dgm:pt modelId="{A59902A5-D933-453B-A829-E0358935DAE5}" type="parTrans" cxnId="{7AC20E94-C0F5-4377-B3B9-ED1AF69EE323}">
      <dgm:prSet/>
      <dgm:spPr/>
      <dgm:t>
        <a:bodyPr/>
        <a:lstStyle/>
        <a:p>
          <a:endParaRPr lang="en-US"/>
        </a:p>
      </dgm:t>
    </dgm:pt>
    <dgm:pt modelId="{40929E25-5014-48B0-B6C9-931488316DA4}" type="sibTrans" cxnId="{7AC20E94-C0F5-4377-B3B9-ED1AF69EE323}">
      <dgm:prSet/>
      <dgm:spPr/>
      <dgm:t>
        <a:bodyPr/>
        <a:lstStyle/>
        <a:p>
          <a:endParaRPr lang="en-US"/>
        </a:p>
      </dgm:t>
    </dgm:pt>
    <dgm:pt modelId="{5BBD2AE6-0E1E-4493-9DD6-894846D1F7A6}" type="pres">
      <dgm:prSet presAssocID="{8326B01F-1839-479D-BCFF-D6A4A0F954EB}" presName="Name0" presStyleCnt="0">
        <dgm:presLayoutVars>
          <dgm:dir/>
          <dgm:resizeHandles val="exact"/>
        </dgm:presLayoutVars>
      </dgm:prSet>
      <dgm:spPr/>
    </dgm:pt>
    <dgm:pt modelId="{3E3B5FFD-483F-4E62-8189-15F108F7ADAB}" type="pres">
      <dgm:prSet presAssocID="{D82C6D72-1C00-4F78-BC00-F88317320015}" presName="node" presStyleLbl="node1" presStyleIdx="0" presStyleCnt="2">
        <dgm:presLayoutVars>
          <dgm:bulletEnabled val="1"/>
        </dgm:presLayoutVars>
      </dgm:prSet>
      <dgm:spPr/>
      <dgm:t>
        <a:bodyPr/>
        <a:lstStyle/>
        <a:p>
          <a:endParaRPr lang="en-US"/>
        </a:p>
      </dgm:t>
    </dgm:pt>
    <dgm:pt modelId="{DB6C2414-EC2D-4F97-90C3-35DA480F8343}" type="pres">
      <dgm:prSet presAssocID="{FAEEEBB4-AF0F-4AA4-81B5-CA56ECC56F43}" presName="sibTrans" presStyleLbl="sibTrans2D1" presStyleIdx="0" presStyleCnt="1"/>
      <dgm:spPr/>
      <dgm:t>
        <a:bodyPr/>
        <a:lstStyle/>
        <a:p>
          <a:endParaRPr lang="en-US"/>
        </a:p>
      </dgm:t>
    </dgm:pt>
    <dgm:pt modelId="{533B5E18-5D8D-45BE-8A82-6423785B2BE3}" type="pres">
      <dgm:prSet presAssocID="{FAEEEBB4-AF0F-4AA4-81B5-CA56ECC56F43}" presName="connectorText" presStyleLbl="sibTrans2D1" presStyleIdx="0" presStyleCnt="1"/>
      <dgm:spPr/>
      <dgm:t>
        <a:bodyPr/>
        <a:lstStyle/>
        <a:p>
          <a:endParaRPr lang="en-US"/>
        </a:p>
      </dgm:t>
    </dgm:pt>
    <dgm:pt modelId="{805C54DA-FD95-4B6F-BD7C-61F12619B0B6}" type="pres">
      <dgm:prSet presAssocID="{7A8A54FE-D076-42DB-96DE-B73D5464CE2A}" presName="node" presStyleLbl="node1" presStyleIdx="1" presStyleCnt="2" custScaleX="183324">
        <dgm:presLayoutVars>
          <dgm:bulletEnabled val="1"/>
        </dgm:presLayoutVars>
      </dgm:prSet>
      <dgm:spPr/>
      <dgm:t>
        <a:bodyPr/>
        <a:lstStyle/>
        <a:p>
          <a:endParaRPr lang="en-US"/>
        </a:p>
      </dgm:t>
    </dgm:pt>
  </dgm:ptLst>
  <dgm:cxnLst>
    <dgm:cxn modelId="{7AC20E94-C0F5-4377-B3B9-ED1AF69EE323}" srcId="{8326B01F-1839-479D-BCFF-D6A4A0F954EB}" destId="{7A8A54FE-D076-42DB-96DE-B73D5464CE2A}" srcOrd="1" destOrd="0" parTransId="{A59902A5-D933-453B-A829-E0358935DAE5}" sibTransId="{40929E25-5014-48B0-B6C9-931488316DA4}"/>
    <dgm:cxn modelId="{4E828439-0F28-4C13-BC0E-F818E5265155}" type="presOf" srcId="{8326B01F-1839-479D-BCFF-D6A4A0F954EB}" destId="{5BBD2AE6-0E1E-4493-9DD6-894846D1F7A6}" srcOrd="0" destOrd="0" presId="urn:microsoft.com/office/officeart/2005/8/layout/process1"/>
    <dgm:cxn modelId="{F0D313B2-AE8D-4E6C-A108-6AB35B81AE2D}" type="presOf" srcId="{FAEEEBB4-AF0F-4AA4-81B5-CA56ECC56F43}" destId="{DB6C2414-EC2D-4F97-90C3-35DA480F8343}" srcOrd="0" destOrd="0" presId="urn:microsoft.com/office/officeart/2005/8/layout/process1"/>
    <dgm:cxn modelId="{52EB9AE2-C993-439A-A163-052AE5F81334}" srcId="{8326B01F-1839-479D-BCFF-D6A4A0F954EB}" destId="{D82C6D72-1C00-4F78-BC00-F88317320015}" srcOrd="0" destOrd="0" parTransId="{B08E7B4D-886F-420B-9FD0-313B85AD01A4}" sibTransId="{FAEEEBB4-AF0F-4AA4-81B5-CA56ECC56F43}"/>
    <dgm:cxn modelId="{47BBDFCA-A5C2-4EB1-A6B4-BEADC20BE24A}" type="presOf" srcId="{FAEEEBB4-AF0F-4AA4-81B5-CA56ECC56F43}" destId="{533B5E18-5D8D-45BE-8A82-6423785B2BE3}" srcOrd="1" destOrd="0" presId="urn:microsoft.com/office/officeart/2005/8/layout/process1"/>
    <dgm:cxn modelId="{74DF62F8-753A-429F-AD81-636FFE05D3F5}" type="presOf" srcId="{D82C6D72-1C00-4F78-BC00-F88317320015}" destId="{3E3B5FFD-483F-4E62-8189-15F108F7ADAB}" srcOrd="0" destOrd="0" presId="urn:microsoft.com/office/officeart/2005/8/layout/process1"/>
    <dgm:cxn modelId="{292A567D-3347-424C-A216-74645EBB9EF3}" type="presOf" srcId="{7A8A54FE-D076-42DB-96DE-B73D5464CE2A}" destId="{805C54DA-FD95-4B6F-BD7C-61F12619B0B6}" srcOrd="0" destOrd="0" presId="urn:microsoft.com/office/officeart/2005/8/layout/process1"/>
    <dgm:cxn modelId="{3A368A8E-ECA3-476E-8381-D01C90A57B9E}" type="presParOf" srcId="{5BBD2AE6-0E1E-4493-9DD6-894846D1F7A6}" destId="{3E3B5FFD-483F-4E62-8189-15F108F7ADAB}" srcOrd="0" destOrd="0" presId="urn:microsoft.com/office/officeart/2005/8/layout/process1"/>
    <dgm:cxn modelId="{042930ED-3DD5-4E67-B173-46CD01FE4A70}" type="presParOf" srcId="{5BBD2AE6-0E1E-4493-9DD6-894846D1F7A6}" destId="{DB6C2414-EC2D-4F97-90C3-35DA480F8343}" srcOrd="1" destOrd="0" presId="urn:microsoft.com/office/officeart/2005/8/layout/process1"/>
    <dgm:cxn modelId="{C62F0A05-38EC-4B3E-BD7C-D53C0467FEBD}" type="presParOf" srcId="{DB6C2414-EC2D-4F97-90C3-35DA480F8343}" destId="{533B5E18-5D8D-45BE-8A82-6423785B2BE3}" srcOrd="0" destOrd="0" presId="urn:microsoft.com/office/officeart/2005/8/layout/process1"/>
    <dgm:cxn modelId="{4E5A0794-2E2C-4571-922E-05040FCE2A53}" type="presParOf" srcId="{5BBD2AE6-0E1E-4493-9DD6-894846D1F7A6}" destId="{805C54DA-FD95-4B6F-BD7C-61F12619B0B6}"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accent2_4" csCatId="accent2"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Test case generation</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F16FB16E-0D23-4C04-88AD-9F29ACB4EA5B}">
      <dgm:prSet phldrT="[Text]"/>
      <dgm:spPr/>
      <dgm:t>
        <a:bodyPr/>
        <a:lstStyle/>
        <a:p>
          <a:r>
            <a:rPr lang="en-US" dirty="0" smtClean="0"/>
            <a:t>Predicate Abstraction</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7FCD955C-5281-4A75-862A-E162C9DB1979}">
      <dgm:prSet phldrT="[Text]"/>
      <dgm:spPr/>
      <dgm:t>
        <a:bodyPr/>
        <a:lstStyle/>
        <a:p>
          <a:r>
            <a:rPr lang="en-US" dirty="0" smtClean="0"/>
            <a:t>Verifying Compiler</a:t>
          </a:r>
          <a:endParaRPr lang="en-US" dirty="0"/>
        </a:p>
      </dgm:t>
    </dgm:pt>
    <dgm:pt modelId="{6EEF59A4-E19B-493C-8703-498CCC0BAE9B}" type="parTrans" cxnId="{B8E18348-EC46-4EFE-8E86-ED537026D41B}">
      <dgm:prSet/>
      <dgm:spPr/>
      <dgm:t>
        <a:bodyPr/>
        <a:lstStyle/>
        <a:p>
          <a:endParaRPr lang="en-US"/>
        </a:p>
      </dgm:t>
    </dgm:pt>
    <dgm:pt modelId="{5047135A-01C7-40DE-AB70-5394030B7138}" type="sibTrans" cxnId="{B8E18348-EC46-4EFE-8E86-ED537026D41B}">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61489" custScaleY="60708"/>
      <dgm:spPr/>
      <dgm:t>
        <a:bodyPr/>
        <a:lstStyle/>
        <a:p>
          <a:endParaRPr lang="en-US"/>
        </a:p>
      </dgm:t>
    </dgm:pt>
    <dgm:pt modelId="{4791977B-3D60-45CE-A267-EB0E534B83F4}" type="pres">
      <dgm:prSet presAssocID="{B673F427-DDA0-488B-BCD1-AB03C1C6BBF1}" presName="parTrans" presStyleLbl="bgSibTrans2D1" presStyleIdx="0" presStyleCnt="3"/>
      <dgm:spPr/>
      <dgm:t>
        <a:bodyPr/>
        <a:lstStyle/>
        <a:p>
          <a:endParaRPr lang="en-US"/>
        </a:p>
      </dgm:t>
    </dgm:pt>
    <dgm:pt modelId="{75B58844-1A6B-4178-B654-1BDC9729BEDA}" type="pres">
      <dgm:prSet presAssocID="{6B6B3B46-C0CC-4BB5-95C2-FEB1FB52B1E5}" presName="node" presStyleLbl="node1" presStyleIdx="0" presStyleCnt="3">
        <dgm:presLayoutVars>
          <dgm:bulletEnabled val="1"/>
        </dgm:presLayoutVars>
      </dgm:prSet>
      <dgm:spPr/>
      <dgm:t>
        <a:bodyPr/>
        <a:lstStyle/>
        <a:p>
          <a:endParaRPr lang="en-US"/>
        </a:p>
      </dgm:t>
    </dgm:pt>
    <dgm:pt modelId="{6C83C407-8751-4F47-B867-FED2BD8A834B}" type="pres">
      <dgm:prSet presAssocID="{6EEF59A4-E19B-493C-8703-498CCC0BAE9B}" presName="parTrans" presStyleLbl="bgSibTrans2D1" presStyleIdx="1" presStyleCnt="3"/>
      <dgm:spPr/>
      <dgm:t>
        <a:bodyPr/>
        <a:lstStyle/>
        <a:p>
          <a:endParaRPr lang="en-US"/>
        </a:p>
      </dgm:t>
    </dgm:pt>
    <dgm:pt modelId="{A4F5C038-AF22-424E-A469-26086CD971C1}" type="pres">
      <dgm:prSet presAssocID="{7FCD955C-5281-4A75-862A-E162C9DB1979}" presName="node" presStyleLbl="node1" presStyleIdx="1" presStyleCnt="3">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3"/>
      <dgm:spPr/>
      <dgm:t>
        <a:bodyPr/>
        <a:lstStyle/>
        <a:p>
          <a:endParaRPr lang="en-US"/>
        </a:p>
      </dgm:t>
    </dgm:pt>
    <dgm:pt modelId="{856B82B9-8B72-4709-AD97-A7D3F98FA0ED}" type="pres">
      <dgm:prSet presAssocID="{F16FB16E-0D23-4C04-88AD-9F29ACB4EA5B}" presName="node" presStyleLbl="node1" presStyleIdx="2" presStyleCnt="3">
        <dgm:presLayoutVars>
          <dgm:bulletEnabled val="1"/>
        </dgm:presLayoutVars>
      </dgm:prSet>
      <dgm:spPr/>
      <dgm:t>
        <a:bodyPr/>
        <a:lstStyle/>
        <a:p>
          <a:endParaRPr lang="en-US"/>
        </a:p>
      </dgm:t>
    </dgm:pt>
  </dgm:ptLst>
  <dgm:cxnLst>
    <dgm:cxn modelId="{EDCDFB77-C55B-4988-86E4-EF62F1FFC10A}" type="presOf" srcId="{6EEF59A4-E19B-493C-8703-498CCC0BAE9B}" destId="{6C83C407-8751-4F47-B867-FED2BD8A834B}" srcOrd="0" destOrd="0" presId="urn:microsoft.com/office/officeart/2005/8/layout/radial4"/>
    <dgm:cxn modelId="{45279802-B4A1-4D25-9A13-6E88B6A024ED}" type="presOf" srcId="{B673F427-DDA0-488B-BCD1-AB03C1C6BBF1}" destId="{4791977B-3D60-45CE-A267-EB0E534B83F4}" srcOrd="0" destOrd="0" presId="urn:microsoft.com/office/officeart/2005/8/layout/radial4"/>
    <dgm:cxn modelId="{E0EE0B0B-8F05-40C9-BA29-9F1354CCC285}" type="presOf" srcId="{7FCD955C-5281-4A75-862A-E162C9DB1979}" destId="{A4F5C038-AF22-424E-A469-26086CD971C1}" srcOrd="0" destOrd="0" presId="urn:microsoft.com/office/officeart/2005/8/layout/radial4"/>
    <dgm:cxn modelId="{730CD5F1-F552-4727-B607-F698A1480E25}" type="presOf" srcId="{6B6B3B46-C0CC-4BB5-95C2-FEB1FB52B1E5}" destId="{75B58844-1A6B-4178-B654-1BDC9729BEDA}" srcOrd="0" destOrd="0" presId="urn:microsoft.com/office/officeart/2005/8/layout/radial4"/>
    <dgm:cxn modelId="{562EC50B-CB00-4458-A4B7-137194F402BE}" srcId="{C1A8F207-1092-4556-8209-56867C989A3A}" destId="{E92739AC-F107-4BAE-A129-3014333089C8}" srcOrd="0" destOrd="0" parTransId="{5E4D493F-E895-4119-86FA-5520BCC01F66}" sibTransId="{8FF1CE41-0A1B-4EC7-9987-EDBB6E5F8C0D}"/>
    <dgm:cxn modelId="{7A9A5D84-41DC-4EB9-8751-1C72196C285D}" srcId="{E92739AC-F107-4BAE-A129-3014333089C8}" destId="{F16FB16E-0D23-4C04-88AD-9F29ACB4EA5B}" srcOrd="2" destOrd="0" parTransId="{FAB02FCB-96B4-4F88-AF15-AC138074C1A3}" sibTransId="{DC02768A-3E5B-486C-AC13-2CA793C4056B}"/>
    <dgm:cxn modelId="{D14A2E81-A5D5-4F77-B18D-B50B263F25AF}" srcId="{E92739AC-F107-4BAE-A129-3014333089C8}" destId="{6B6B3B46-C0CC-4BB5-95C2-FEB1FB52B1E5}" srcOrd="0" destOrd="0" parTransId="{B673F427-DDA0-488B-BCD1-AB03C1C6BBF1}" sibTransId="{F94C3F2F-DB76-4BF0-9C91-0E290658E5A5}"/>
    <dgm:cxn modelId="{41DE8FC9-BDBD-4FEA-9B3C-8E155FD0BD77}" type="presOf" srcId="{E92739AC-F107-4BAE-A129-3014333089C8}" destId="{3A6B0980-9756-4B2A-938B-D7872034D7EB}" srcOrd="0" destOrd="0" presId="urn:microsoft.com/office/officeart/2005/8/layout/radial4"/>
    <dgm:cxn modelId="{649CC3C4-4557-4012-B223-7597425D7C38}" type="presOf" srcId="{FAB02FCB-96B4-4F88-AF15-AC138074C1A3}" destId="{4245A790-3F38-49C0-A396-70842A9BABC0}" srcOrd="0" destOrd="0" presId="urn:microsoft.com/office/officeart/2005/8/layout/radial4"/>
    <dgm:cxn modelId="{B8E18348-EC46-4EFE-8E86-ED537026D41B}" srcId="{E92739AC-F107-4BAE-A129-3014333089C8}" destId="{7FCD955C-5281-4A75-862A-E162C9DB1979}" srcOrd="1" destOrd="0" parTransId="{6EEF59A4-E19B-493C-8703-498CCC0BAE9B}" sibTransId="{5047135A-01C7-40DE-AB70-5394030B7138}"/>
    <dgm:cxn modelId="{E2940353-794D-404B-86DF-CCAF69C3DE81}" type="presOf" srcId="{F16FB16E-0D23-4C04-88AD-9F29ACB4EA5B}" destId="{856B82B9-8B72-4709-AD97-A7D3F98FA0ED}" srcOrd="0" destOrd="0" presId="urn:microsoft.com/office/officeart/2005/8/layout/radial4"/>
    <dgm:cxn modelId="{E8D9703B-273B-499D-8107-9E3BCF5411B4}" type="presOf" srcId="{C1A8F207-1092-4556-8209-56867C989A3A}" destId="{77EB5038-F5EC-4F96-9D5E-C6A83E1598AF}" srcOrd="0" destOrd="0" presId="urn:microsoft.com/office/officeart/2005/8/layout/radial4"/>
    <dgm:cxn modelId="{D7F411CD-870A-4597-AD68-0CB81382CACA}" type="presParOf" srcId="{77EB5038-F5EC-4F96-9D5E-C6A83E1598AF}" destId="{3A6B0980-9756-4B2A-938B-D7872034D7EB}" srcOrd="0" destOrd="0" presId="urn:microsoft.com/office/officeart/2005/8/layout/radial4"/>
    <dgm:cxn modelId="{065216DA-4395-498A-8EFA-33F5A5234EE6}" type="presParOf" srcId="{77EB5038-F5EC-4F96-9D5E-C6A83E1598AF}" destId="{4791977B-3D60-45CE-A267-EB0E534B83F4}" srcOrd="1" destOrd="0" presId="urn:microsoft.com/office/officeart/2005/8/layout/radial4"/>
    <dgm:cxn modelId="{2A73AA11-C66C-4E0F-9500-16E2F4DC0363}" type="presParOf" srcId="{77EB5038-F5EC-4F96-9D5E-C6A83E1598AF}" destId="{75B58844-1A6B-4178-B654-1BDC9729BEDA}" srcOrd="2" destOrd="0" presId="urn:microsoft.com/office/officeart/2005/8/layout/radial4"/>
    <dgm:cxn modelId="{E25405B6-6D8D-4AC7-B2C3-9A35A4108013}" type="presParOf" srcId="{77EB5038-F5EC-4F96-9D5E-C6A83E1598AF}" destId="{6C83C407-8751-4F47-B867-FED2BD8A834B}" srcOrd="3" destOrd="0" presId="urn:microsoft.com/office/officeart/2005/8/layout/radial4"/>
    <dgm:cxn modelId="{32633A37-45B7-4142-A771-98917398AEAC}" type="presParOf" srcId="{77EB5038-F5EC-4F96-9D5E-C6A83E1598AF}" destId="{A4F5C038-AF22-424E-A469-26086CD971C1}" srcOrd="4" destOrd="0" presId="urn:microsoft.com/office/officeart/2005/8/layout/radial4"/>
    <dgm:cxn modelId="{E371C571-77AF-4C79-9DFF-F45A4D3630C7}" type="presParOf" srcId="{77EB5038-F5EC-4F96-9D5E-C6A83E1598AF}" destId="{4245A790-3F38-49C0-A396-70842A9BABC0}" srcOrd="5" destOrd="0" presId="urn:microsoft.com/office/officeart/2005/8/layout/radial4"/>
    <dgm:cxn modelId="{97C823A8-B8B6-44DB-AC43-03DFE7383721}" type="presParOf" srcId="{77EB5038-F5EC-4F96-9D5E-C6A83E1598AF}" destId="{856B82B9-8B72-4709-AD97-A7D3F98FA0E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accent2_4" csCatId="accent2"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Test case generation</a:t>
          </a:r>
          <a:endParaRPr lang="en-US" dirty="0"/>
        </a:p>
      </dgm:t>
    </dgm:pt>
    <dgm:pt modelId="{B673F427-DDA0-488B-BCD1-AB03C1C6BBF1}" type="parTrans" cxnId="{D14A2E81-A5D5-4F77-B18D-B50B263F25AF}">
      <dgm:prSet>
        <dgm:style>
          <a:lnRef idx="1">
            <a:schemeClr val="accent3"/>
          </a:lnRef>
          <a:fillRef idx="3">
            <a:schemeClr val="accent3"/>
          </a:fillRef>
          <a:effectRef idx="2">
            <a:schemeClr val="accent3"/>
          </a:effectRef>
          <a:fontRef idx="minor">
            <a:schemeClr val="lt1"/>
          </a:fontRef>
        </dgm:style>
      </dgm:prSet>
      <dgm:spPr/>
      <dgm:t>
        <a:bodyPr/>
        <a:lstStyle/>
        <a:p>
          <a:endParaRPr lang="en-US"/>
        </a:p>
      </dgm:t>
    </dgm:pt>
    <dgm:pt modelId="{F94C3F2F-DB76-4BF0-9C91-0E290658E5A5}" type="sibTrans" cxnId="{D14A2E81-A5D5-4F77-B18D-B50B263F25AF}">
      <dgm:prSet/>
      <dgm:spPr/>
      <dgm:t>
        <a:bodyPr/>
        <a:lstStyle/>
        <a:p>
          <a:endParaRPr lang="en-US"/>
        </a:p>
      </dgm:t>
    </dgm:pt>
    <dgm:pt modelId="{F16FB16E-0D23-4C04-88AD-9F29ACB4EA5B}">
      <dgm:prSet phldrT="[Text]"/>
      <dgm:spPr/>
      <dgm:t>
        <a:bodyPr/>
        <a:lstStyle/>
        <a:p>
          <a:r>
            <a:rPr lang="en-US" dirty="0" smtClean="0"/>
            <a:t>Predicate Abstraction</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7FCD955C-5281-4A75-862A-E162C9DB1979}">
      <dgm:prSet phldrT="[Text]"/>
      <dgm:spPr/>
      <dgm:t>
        <a:bodyPr/>
        <a:lstStyle/>
        <a:p>
          <a:r>
            <a:rPr lang="en-US" dirty="0" smtClean="0"/>
            <a:t>Verifying Compiler</a:t>
          </a:r>
          <a:endParaRPr lang="en-US" dirty="0"/>
        </a:p>
      </dgm:t>
    </dgm:pt>
    <dgm:pt modelId="{6EEF59A4-E19B-493C-8703-498CCC0BAE9B}" type="parTrans" cxnId="{B8E18348-EC46-4EFE-8E86-ED537026D41B}">
      <dgm:prSet/>
      <dgm:spPr/>
      <dgm:t>
        <a:bodyPr/>
        <a:lstStyle/>
        <a:p>
          <a:endParaRPr lang="en-US"/>
        </a:p>
      </dgm:t>
    </dgm:pt>
    <dgm:pt modelId="{5047135A-01C7-40DE-AB70-5394030B7138}" type="sibTrans" cxnId="{B8E18348-EC46-4EFE-8E86-ED537026D41B}">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61489" custScaleY="60708"/>
      <dgm:spPr/>
      <dgm:t>
        <a:bodyPr/>
        <a:lstStyle/>
        <a:p>
          <a:endParaRPr lang="en-US"/>
        </a:p>
      </dgm:t>
    </dgm:pt>
    <dgm:pt modelId="{4791977B-3D60-45CE-A267-EB0E534B83F4}" type="pres">
      <dgm:prSet presAssocID="{B673F427-DDA0-488B-BCD1-AB03C1C6BBF1}" presName="parTrans" presStyleLbl="bgSibTrans2D1" presStyleIdx="0" presStyleCnt="3"/>
      <dgm:spPr/>
      <dgm:t>
        <a:bodyPr/>
        <a:lstStyle/>
        <a:p>
          <a:endParaRPr lang="en-US"/>
        </a:p>
      </dgm:t>
    </dgm:pt>
    <dgm:pt modelId="{75B58844-1A6B-4178-B654-1BDC9729BEDA}" type="pres">
      <dgm:prSet presAssocID="{6B6B3B46-C0CC-4BB5-95C2-FEB1FB52B1E5}" presName="node" presStyleLbl="node1" presStyleIdx="0" presStyleCnt="3">
        <dgm:presLayoutVars>
          <dgm:bulletEnabled val="1"/>
        </dgm:presLayoutVars>
      </dgm:prSet>
      <dgm:spPr/>
      <dgm:t>
        <a:bodyPr/>
        <a:lstStyle/>
        <a:p>
          <a:endParaRPr lang="en-US"/>
        </a:p>
      </dgm:t>
    </dgm:pt>
    <dgm:pt modelId="{6C83C407-8751-4F47-B867-FED2BD8A834B}" type="pres">
      <dgm:prSet presAssocID="{6EEF59A4-E19B-493C-8703-498CCC0BAE9B}" presName="parTrans" presStyleLbl="bgSibTrans2D1" presStyleIdx="1" presStyleCnt="3"/>
      <dgm:spPr/>
      <dgm:t>
        <a:bodyPr/>
        <a:lstStyle/>
        <a:p>
          <a:endParaRPr lang="en-US"/>
        </a:p>
      </dgm:t>
    </dgm:pt>
    <dgm:pt modelId="{A4F5C038-AF22-424E-A469-26086CD971C1}" type="pres">
      <dgm:prSet presAssocID="{7FCD955C-5281-4A75-862A-E162C9DB1979}" presName="node" presStyleLbl="node1" presStyleIdx="1" presStyleCnt="3">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3"/>
      <dgm:spPr/>
      <dgm:t>
        <a:bodyPr/>
        <a:lstStyle/>
        <a:p>
          <a:endParaRPr lang="en-US"/>
        </a:p>
      </dgm:t>
    </dgm:pt>
    <dgm:pt modelId="{856B82B9-8B72-4709-AD97-A7D3F98FA0ED}" type="pres">
      <dgm:prSet presAssocID="{F16FB16E-0D23-4C04-88AD-9F29ACB4EA5B}" presName="node" presStyleLbl="node1" presStyleIdx="2" presStyleCnt="3">
        <dgm:presLayoutVars>
          <dgm:bulletEnabled val="1"/>
        </dgm:presLayoutVars>
      </dgm:prSet>
      <dgm:spPr/>
      <dgm:t>
        <a:bodyPr/>
        <a:lstStyle/>
        <a:p>
          <a:endParaRPr lang="en-US"/>
        </a:p>
      </dgm:t>
    </dgm:pt>
  </dgm:ptLst>
  <dgm:cxnLst>
    <dgm:cxn modelId="{788AF3D2-E90D-4579-8A3F-08D935DE58AB}" type="presOf" srcId="{7FCD955C-5281-4A75-862A-E162C9DB1979}" destId="{A4F5C038-AF22-424E-A469-26086CD971C1}" srcOrd="0" destOrd="0" presId="urn:microsoft.com/office/officeart/2005/8/layout/radial4"/>
    <dgm:cxn modelId="{D71C9033-4022-41E4-8049-CD6606692F6E}" type="presOf" srcId="{E92739AC-F107-4BAE-A129-3014333089C8}" destId="{3A6B0980-9756-4B2A-938B-D7872034D7EB}" srcOrd="0" destOrd="0" presId="urn:microsoft.com/office/officeart/2005/8/layout/radial4"/>
    <dgm:cxn modelId="{0C5EAC1E-112D-4EFE-A899-2948FC8C9D64}" type="presOf" srcId="{B673F427-DDA0-488B-BCD1-AB03C1C6BBF1}" destId="{4791977B-3D60-45CE-A267-EB0E534B83F4}" srcOrd="0" destOrd="0" presId="urn:microsoft.com/office/officeart/2005/8/layout/radial4"/>
    <dgm:cxn modelId="{B8E18348-EC46-4EFE-8E86-ED537026D41B}" srcId="{E92739AC-F107-4BAE-A129-3014333089C8}" destId="{7FCD955C-5281-4A75-862A-E162C9DB1979}" srcOrd="1" destOrd="0" parTransId="{6EEF59A4-E19B-493C-8703-498CCC0BAE9B}" sibTransId="{5047135A-01C7-40DE-AB70-5394030B7138}"/>
    <dgm:cxn modelId="{463FC36F-47A0-4C28-8B32-DC163E44CAE3}" type="presOf" srcId="{6EEF59A4-E19B-493C-8703-498CCC0BAE9B}" destId="{6C83C407-8751-4F47-B867-FED2BD8A834B}" srcOrd="0" destOrd="0" presId="urn:microsoft.com/office/officeart/2005/8/layout/radial4"/>
    <dgm:cxn modelId="{562EC50B-CB00-4458-A4B7-137194F402BE}" srcId="{C1A8F207-1092-4556-8209-56867C989A3A}" destId="{E92739AC-F107-4BAE-A129-3014333089C8}" srcOrd="0" destOrd="0" parTransId="{5E4D493F-E895-4119-86FA-5520BCC01F66}" sibTransId="{8FF1CE41-0A1B-4EC7-9987-EDBB6E5F8C0D}"/>
    <dgm:cxn modelId="{7A9A5D84-41DC-4EB9-8751-1C72196C285D}" srcId="{E92739AC-F107-4BAE-A129-3014333089C8}" destId="{F16FB16E-0D23-4C04-88AD-9F29ACB4EA5B}" srcOrd="2" destOrd="0" parTransId="{FAB02FCB-96B4-4F88-AF15-AC138074C1A3}" sibTransId="{DC02768A-3E5B-486C-AC13-2CA793C4056B}"/>
    <dgm:cxn modelId="{843ABDED-2FA9-4A3F-B57B-3D7E8EC60C73}" type="presOf" srcId="{F16FB16E-0D23-4C04-88AD-9F29ACB4EA5B}" destId="{856B82B9-8B72-4709-AD97-A7D3F98FA0ED}" srcOrd="0" destOrd="0" presId="urn:microsoft.com/office/officeart/2005/8/layout/radial4"/>
    <dgm:cxn modelId="{F42B3D26-E540-4C56-A7F8-A381A5AEDF61}" type="presOf" srcId="{FAB02FCB-96B4-4F88-AF15-AC138074C1A3}" destId="{4245A790-3F38-49C0-A396-70842A9BABC0}" srcOrd="0" destOrd="0" presId="urn:microsoft.com/office/officeart/2005/8/layout/radial4"/>
    <dgm:cxn modelId="{E217B225-815C-48F9-B184-C2E6D585BB22}" type="presOf" srcId="{C1A8F207-1092-4556-8209-56867C989A3A}" destId="{77EB5038-F5EC-4F96-9D5E-C6A83E1598AF}"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424FBA94-42DC-42EC-8D5D-348FDFA1EDF9}" type="presOf" srcId="{6B6B3B46-C0CC-4BB5-95C2-FEB1FB52B1E5}" destId="{75B58844-1A6B-4178-B654-1BDC9729BEDA}" srcOrd="0" destOrd="0" presId="urn:microsoft.com/office/officeart/2005/8/layout/radial4"/>
    <dgm:cxn modelId="{A110520B-75B5-418E-A8D8-0D86B7D58247}" type="presParOf" srcId="{77EB5038-F5EC-4F96-9D5E-C6A83E1598AF}" destId="{3A6B0980-9756-4B2A-938B-D7872034D7EB}" srcOrd="0" destOrd="0" presId="urn:microsoft.com/office/officeart/2005/8/layout/radial4"/>
    <dgm:cxn modelId="{85C79CB5-AD5E-42DA-BCE8-E38BB7D10CCF}" type="presParOf" srcId="{77EB5038-F5EC-4F96-9D5E-C6A83E1598AF}" destId="{4791977B-3D60-45CE-A267-EB0E534B83F4}" srcOrd="1" destOrd="0" presId="urn:microsoft.com/office/officeart/2005/8/layout/radial4"/>
    <dgm:cxn modelId="{EE2D1048-8FCC-4011-A2C7-603511E7414D}" type="presParOf" srcId="{77EB5038-F5EC-4F96-9D5E-C6A83E1598AF}" destId="{75B58844-1A6B-4178-B654-1BDC9729BEDA}" srcOrd="2" destOrd="0" presId="urn:microsoft.com/office/officeart/2005/8/layout/radial4"/>
    <dgm:cxn modelId="{E90417C4-45BF-482C-9E32-FE2E50654972}" type="presParOf" srcId="{77EB5038-F5EC-4F96-9D5E-C6A83E1598AF}" destId="{6C83C407-8751-4F47-B867-FED2BD8A834B}" srcOrd="3" destOrd="0" presId="urn:microsoft.com/office/officeart/2005/8/layout/radial4"/>
    <dgm:cxn modelId="{65C32962-7F98-4E7D-92F9-AAECF5DEFA6D}" type="presParOf" srcId="{77EB5038-F5EC-4F96-9D5E-C6A83E1598AF}" destId="{A4F5C038-AF22-424E-A469-26086CD971C1}" srcOrd="4" destOrd="0" presId="urn:microsoft.com/office/officeart/2005/8/layout/radial4"/>
    <dgm:cxn modelId="{EF282C9A-C56B-4FD0-9127-2F3363947E73}" type="presParOf" srcId="{77EB5038-F5EC-4F96-9D5E-C6A83E1598AF}" destId="{4245A790-3F38-49C0-A396-70842A9BABC0}" srcOrd="5" destOrd="0" presId="urn:microsoft.com/office/officeart/2005/8/layout/radial4"/>
    <dgm:cxn modelId="{D608A04A-FC45-4B51-9E91-A12D1414796B}" type="presParOf" srcId="{77EB5038-F5EC-4F96-9D5E-C6A83E1598AF}" destId="{856B82B9-8B72-4709-AD97-A7D3F98FA0E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AE8B62F-C810-4051-9DA4-6CB57C6DE232}" type="doc">
      <dgm:prSet loTypeId="urn:microsoft.com/office/officeart/2005/8/layout/lProcess3" loCatId="process" qsTypeId="urn:microsoft.com/office/officeart/2005/8/quickstyle/3d1" qsCatId="3D" csTypeId="urn:microsoft.com/office/officeart/2005/8/colors/colorful2" csCatId="colorful" phldr="1"/>
      <dgm:spPr/>
      <dgm:t>
        <a:bodyPr/>
        <a:lstStyle/>
        <a:p>
          <a:endParaRPr lang="en-US"/>
        </a:p>
      </dgm:t>
    </dgm:pt>
    <dgm:pt modelId="{7DDB8CD6-56C1-42C2-BB5C-4C1F64420C8E}">
      <dgm:prSet custT="1"/>
      <dgm:spPr/>
      <dgm:t>
        <a:bodyPr/>
        <a:lstStyle/>
        <a:p>
          <a:pPr rtl="0"/>
          <a:r>
            <a:rPr lang="en-US" sz="2400" dirty="0" smtClean="0"/>
            <a:t>PEX</a:t>
          </a:r>
          <a:endParaRPr lang="en-US" sz="2400" dirty="0"/>
        </a:p>
      </dgm:t>
    </dgm:pt>
    <dgm:pt modelId="{0894B246-23FE-4182-AE4E-5CA0C9BA32E9}" type="parTrans" cxnId="{422D7340-7DFF-4D4A-9139-DAA6F36BDB10}">
      <dgm:prSet/>
      <dgm:spPr/>
      <dgm:t>
        <a:bodyPr/>
        <a:lstStyle/>
        <a:p>
          <a:endParaRPr lang="en-US"/>
        </a:p>
      </dgm:t>
    </dgm:pt>
    <dgm:pt modelId="{19475CDF-7EDC-42F1-9CCC-C778F22DD55B}" type="sibTrans" cxnId="{422D7340-7DFF-4D4A-9139-DAA6F36BDB10}">
      <dgm:prSet/>
      <dgm:spPr/>
      <dgm:t>
        <a:bodyPr/>
        <a:lstStyle/>
        <a:p>
          <a:endParaRPr lang="en-US"/>
        </a:p>
      </dgm:t>
    </dgm:pt>
    <dgm:pt modelId="{856C0F70-B1A2-4B3F-902D-B80454C87284}">
      <dgm:prSet/>
      <dgm:spPr/>
      <dgm:t>
        <a:bodyPr/>
        <a:lstStyle/>
        <a:p>
          <a:pPr algn="l" rtl="0"/>
          <a:r>
            <a:rPr lang="en-US" dirty="0" smtClean="0"/>
            <a:t>Implements DART for .NET.</a:t>
          </a:r>
          <a:endParaRPr lang="en-US" dirty="0"/>
        </a:p>
      </dgm:t>
    </dgm:pt>
    <dgm:pt modelId="{6D74A80B-F5FB-4222-8980-4AF10B1D4016}" type="parTrans" cxnId="{29BB44F7-31C0-49DC-AD3D-C16241FFB7CB}">
      <dgm:prSet/>
      <dgm:spPr/>
      <dgm:t>
        <a:bodyPr/>
        <a:lstStyle/>
        <a:p>
          <a:endParaRPr lang="en-US"/>
        </a:p>
      </dgm:t>
    </dgm:pt>
    <dgm:pt modelId="{B69416B3-2DA9-4B0D-BA7E-72DCB8BA848F}" type="sibTrans" cxnId="{29BB44F7-31C0-49DC-AD3D-C16241FFB7CB}">
      <dgm:prSet/>
      <dgm:spPr/>
      <dgm:t>
        <a:bodyPr/>
        <a:lstStyle/>
        <a:p>
          <a:endParaRPr lang="en-US"/>
        </a:p>
      </dgm:t>
    </dgm:pt>
    <dgm:pt modelId="{525992B5-CB9A-4802-B10A-B0689DDF3E5A}">
      <dgm:prSet custT="1"/>
      <dgm:spPr/>
      <dgm:t>
        <a:bodyPr/>
        <a:lstStyle/>
        <a:p>
          <a:pPr rtl="0"/>
          <a:r>
            <a:rPr lang="en-US" sz="2400" dirty="0" smtClean="0"/>
            <a:t>YOGI</a:t>
          </a:r>
          <a:endParaRPr lang="en-US" sz="2400" dirty="0"/>
        </a:p>
      </dgm:t>
    </dgm:pt>
    <dgm:pt modelId="{57C7AFD1-2AE9-45B5-89E5-6A8CF43807DD}" type="parTrans" cxnId="{6ADB341C-E260-4DA7-B43A-0EE125896F91}">
      <dgm:prSet/>
      <dgm:spPr/>
      <dgm:t>
        <a:bodyPr/>
        <a:lstStyle/>
        <a:p>
          <a:endParaRPr lang="en-US"/>
        </a:p>
      </dgm:t>
    </dgm:pt>
    <dgm:pt modelId="{8F276D5B-76D9-4512-A10E-C3A4075118CE}" type="sibTrans" cxnId="{6ADB341C-E260-4DA7-B43A-0EE125896F91}">
      <dgm:prSet/>
      <dgm:spPr/>
      <dgm:t>
        <a:bodyPr/>
        <a:lstStyle/>
        <a:p>
          <a:endParaRPr lang="en-US"/>
        </a:p>
      </dgm:t>
    </dgm:pt>
    <dgm:pt modelId="{02B6CAE4-00BD-4E46-AAF4-6DF91269D152}">
      <dgm:prSet/>
      <dgm:spPr/>
      <dgm:t>
        <a:bodyPr/>
        <a:lstStyle/>
        <a:p>
          <a:pPr algn="l" rtl="0"/>
          <a:r>
            <a:rPr lang="en-US" dirty="0" smtClean="0"/>
            <a:t>Implements DART to check the feasibility of program paths generated statically using a SLAM-like tool.</a:t>
          </a:r>
          <a:endParaRPr lang="en-US" dirty="0"/>
        </a:p>
      </dgm:t>
    </dgm:pt>
    <dgm:pt modelId="{F4EE2433-B516-43C1-8DF5-B0124A237401}" type="parTrans" cxnId="{96A69025-1BCC-4CFD-B619-31C7151EFC8D}">
      <dgm:prSet/>
      <dgm:spPr/>
      <dgm:t>
        <a:bodyPr/>
        <a:lstStyle/>
        <a:p>
          <a:endParaRPr lang="en-US"/>
        </a:p>
      </dgm:t>
    </dgm:pt>
    <dgm:pt modelId="{8B01159D-A381-4F09-B00A-800285230399}" type="sibTrans" cxnId="{96A69025-1BCC-4CFD-B619-31C7151EFC8D}">
      <dgm:prSet/>
      <dgm:spPr/>
      <dgm:t>
        <a:bodyPr/>
        <a:lstStyle/>
        <a:p>
          <a:endParaRPr lang="en-US"/>
        </a:p>
      </dgm:t>
    </dgm:pt>
    <dgm:pt modelId="{A1740B39-6B47-40D4-B2EB-DA26D433F6C9}">
      <dgm:prSet custT="1"/>
      <dgm:spPr/>
      <dgm:t>
        <a:bodyPr/>
        <a:lstStyle/>
        <a:p>
          <a:pPr rtl="0"/>
          <a:r>
            <a:rPr lang="en-US" sz="2400" dirty="0" smtClean="0"/>
            <a:t>Vigilante</a:t>
          </a:r>
          <a:endParaRPr lang="en-US" sz="2400" dirty="0"/>
        </a:p>
      </dgm:t>
    </dgm:pt>
    <dgm:pt modelId="{6F7EF451-4195-47AE-99FA-C0A72C9EBED8}" type="parTrans" cxnId="{EB78E19D-AD5F-40C1-8CBA-DD92CE629A61}">
      <dgm:prSet/>
      <dgm:spPr/>
      <dgm:t>
        <a:bodyPr/>
        <a:lstStyle/>
        <a:p>
          <a:endParaRPr lang="en-US"/>
        </a:p>
      </dgm:t>
    </dgm:pt>
    <dgm:pt modelId="{390AF361-61EC-4CE7-8652-E6BE261EDDFC}" type="sibTrans" cxnId="{EB78E19D-AD5F-40C1-8CBA-DD92CE629A61}">
      <dgm:prSet/>
      <dgm:spPr/>
      <dgm:t>
        <a:bodyPr/>
        <a:lstStyle/>
        <a:p>
          <a:endParaRPr lang="en-US"/>
        </a:p>
      </dgm:t>
    </dgm:pt>
    <dgm:pt modelId="{E09FCB42-37BF-4C28-B068-6896F7165308}">
      <dgm:prSet/>
      <dgm:spPr/>
      <dgm:t>
        <a:bodyPr/>
        <a:lstStyle/>
        <a:p>
          <a:pPr algn="l" rtl="0"/>
          <a:r>
            <a:rPr lang="en-US" dirty="0" smtClean="0"/>
            <a:t>Partially implements DART to dynamically generate worm filters.</a:t>
          </a:r>
          <a:endParaRPr lang="en-US" dirty="0"/>
        </a:p>
      </dgm:t>
    </dgm:pt>
    <dgm:pt modelId="{2B06C95C-F7A6-4658-882C-0250C711DDDB}" type="parTrans" cxnId="{8A593432-AD7D-412C-8D77-D6231AE5776F}">
      <dgm:prSet/>
      <dgm:spPr/>
      <dgm:t>
        <a:bodyPr/>
        <a:lstStyle/>
        <a:p>
          <a:endParaRPr lang="en-US"/>
        </a:p>
      </dgm:t>
    </dgm:pt>
    <dgm:pt modelId="{03197E12-1075-40EA-A7C9-680D0FAA529E}" type="sibTrans" cxnId="{8A593432-AD7D-412C-8D77-D6231AE5776F}">
      <dgm:prSet/>
      <dgm:spPr/>
      <dgm:t>
        <a:bodyPr/>
        <a:lstStyle/>
        <a:p>
          <a:endParaRPr lang="en-US"/>
        </a:p>
      </dgm:t>
    </dgm:pt>
    <dgm:pt modelId="{923357D5-51AE-44C2-8121-052DEF53A8B9}">
      <dgm:prSet/>
      <dgm:spPr/>
      <dgm:t>
        <a:bodyPr/>
        <a:lstStyle/>
        <a:p>
          <a:pPr algn="l" rtl="0"/>
          <a:r>
            <a:rPr lang="en-US" dirty="0" smtClean="0"/>
            <a:t>Implements DART for x86 binaries.</a:t>
          </a:r>
          <a:endParaRPr lang="en-US" dirty="0"/>
        </a:p>
      </dgm:t>
    </dgm:pt>
    <dgm:pt modelId="{D647B360-2B7C-45FE-BE97-5D8CD4FA4328}">
      <dgm:prSet custT="1"/>
      <dgm:spPr/>
      <dgm:t>
        <a:bodyPr/>
        <a:lstStyle/>
        <a:p>
          <a:pPr rtl="0"/>
          <a:r>
            <a:rPr lang="en-US" sz="2400" dirty="0" smtClean="0"/>
            <a:t>SAGE</a:t>
          </a:r>
          <a:endParaRPr lang="en-US" sz="2400" dirty="0"/>
        </a:p>
      </dgm:t>
    </dgm:pt>
    <dgm:pt modelId="{67AA87C8-B82E-4DAD-AA90-AE4138CA7FCE}" type="sibTrans" cxnId="{054A221E-FEFE-4022-A66C-B330D05A9141}">
      <dgm:prSet/>
      <dgm:spPr/>
      <dgm:t>
        <a:bodyPr/>
        <a:lstStyle/>
        <a:p>
          <a:endParaRPr lang="en-US"/>
        </a:p>
      </dgm:t>
    </dgm:pt>
    <dgm:pt modelId="{0A82FA78-3F0D-4D96-866F-9A78E4E0611F}" type="parTrans" cxnId="{054A221E-FEFE-4022-A66C-B330D05A9141}">
      <dgm:prSet/>
      <dgm:spPr/>
      <dgm:t>
        <a:bodyPr/>
        <a:lstStyle/>
        <a:p>
          <a:endParaRPr lang="en-US"/>
        </a:p>
      </dgm:t>
    </dgm:pt>
    <dgm:pt modelId="{8B1B42A6-BB68-47F8-A0AE-D44F25091F95}" type="sibTrans" cxnId="{BF8CC962-E554-46EA-826E-99635A460D4E}">
      <dgm:prSet/>
      <dgm:spPr/>
      <dgm:t>
        <a:bodyPr/>
        <a:lstStyle/>
        <a:p>
          <a:endParaRPr lang="en-US"/>
        </a:p>
      </dgm:t>
    </dgm:pt>
    <dgm:pt modelId="{47B29B37-44EB-4DD8-BBC9-E5E18A04358D}" type="parTrans" cxnId="{BF8CC962-E554-46EA-826E-99635A460D4E}">
      <dgm:prSet/>
      <dgm:spPr/>
      <dgm:t>
        <a:bodyPr/>
        <a:lstStyle/>
        <a:p>
          <a:endParaRPr lang="en-US"/>
        </a:p>
      </dgm:t>
    </dgm:pt>
    <dgm:pt modelId="{9E30D01A-706F-488D-9094-3BC4C9286BAD}" type="pres">
      <dgm:prSet presAssocID="{DAE8B62F-C810-4051-9DA4-6CB57C6DE232}" presName="Name0" presStyleCnt="0">
        <dgm:presLayoutVars>
          <dgm:chPref val="3"/>
          <dgm:dir/>
          <dgm:animLvl val="lvl"/>
          <dgm:resizeHandles/>
        </dgm:presLayoutVars>
      </dgm:prSet>
      <dgm:spPr/>
      <dgm:t>
        <a:bodyPr/>
        <a:lstStyle/>
        <a:p>
          <a:endParaRPr lang="en-US"/>
        </a:p>
      </dgm:t>
    </dgm:pt>
    <dgm:pt modelId="{E9366405-6339-4F4B-A8C7-F6D7A54E0D79}" type="pres">
      <dgm:prSet presAssocID="{7DDB8CD6-56C1-42C2-BB5C-4C1F64420C8E}" presName="horFlow" presStyleCnt="0"/>
      <dgm:spPr/>
    </dgm:pt>
    <dgm:pt modelId="{3022196A-3257-4E21-8B67-27C47C3EB287}" type="pres">
      <dgm:prSet presAssocID="{7DDB8CD6-56C1-42C2-BB5C-4C1F64420C8E}" presName="bigChev" presStyleLbl="node1" presStyleIdx="0" presStyleCnt="4"/>
      <dgm:spPr/>
      <dgm:t>
        <a:bodyPr/>
        <a:lstStyle/>
        <a:p>
          <a:endParaRPr lang="en-US"/>
        </a:p>
      </dgm:t>
    </dgm:pt>
    <dgm:pt modelId="{AEAC1FFE-87B4-4015-8993-550A3E30022A}" type="pres">
      <dgm:prSet presAssocID="{6D74A80B-F5FB-4222-8980-4AF10B1D4016}" presName="parTrans" presStyleCnt="0"/>
      <dgm:spPr/>
    </dgm:pt>
    <dgm:pt modelId="{75022CE1-001A-482D-B6E3-A23252CF193A}" type="pres">
      <dgm:prSet presAssocID="{856C0F70-B1A2-4B3F-902D-B80454C87284}" presName="node" presStyleLbl="alignAccFollowNode1" presStyleIdx="0" presStyleCnt="4" custScaleX="323665">
        <dgm:presLayoutVars>
          <dgm:bulletEnabled val="1"/>
        </dgm:presLayoutVars>
      </dgm:prSet>
      <dgm:spPr/>
      <dgm:t>
        <a:bodyPr/>
        <a:lstStyle/>
        <a:p>
          <a:endParaRPr lang="en-US"/>
        </a:p>
      </dgm:t>
    </dgm:pt>
    <dgm:pt modelId="{6BE3257A-E811-49A4-AF05-D7156525A6FD}" type="pres">
      <dgm:prSet presAssocID="{7DDB8CD6-56C1-42C2-BB5C-4C1F64420C8E}" presName="vSp" presStyleCnt="0"/>
      <dgm:spPr/>
    </dgm:pt>
    <dgm:pt modelId="{2A80F6AA-89CD-405E-A804-8D84B32A7046}" type="pres">
      <dgm:prSet presAssocID="{D647B360-2B7C-45FE-BE97-5D8CD4FA4328}" presName="horFlow" presStyleCnt="0"/>
      <dgm:spPr/>
    </dgm:pt>
    <dgm:pt modelId="{CA80FAF8-E1FB-4DA3-AC96-5A8BFA34F0D8}" type="pres">
      <dgm:prSet presAssocID="{D647B360-2B7C-45FE-BE97-5D8CD4FA4328}" presName="bigChev" presStyleLbl="node1" presStyleIdx="1" presStyleCnt="4"/>
      <dgm:spPr/>
      <dgm:t>
        <a:bodyPr/>
        <a:lstStyle/>
        <a:p>
          <a:endParaRPr lang="en-US"/>
        </a:p>
      </dgm:t>
    </dgm:pt>
    <dgm:pt modelId="{C5C51D2D-41A3-4C47-9E4A-EC019873E844}" type="pres">
      <dgm:prSet presAssocID="{47B29B37-44EB-4DD8-BBC9-E5E18A04358D}" presName="parTrans" presStyleCnt="0"/>
      <dgm:spPr/>
    </dgm:pt>
    <dgm:pt modelId="{D5750C03-8B12-4A29-A0FD-18D38CACE075}" type="pres">
      <dgm:prSet presAssocID="{923357D5-51AE-44C2-8121-052DEF53A8B9}" presName="node" presStyleLbl="alignAccFollowNode1" presStyleIdx="1" presStyleCnt="4" custScaleX="323665">
        <dgm:presLayoutVars>
          <dgm:bulletEnabled val="1"/>
        </dgm:presLayoutVars>
      </dgm:prSet>
      <dgm:spPr/>
      <dgm:t>
        <a:bodyPr/>
        <a:lstStyle/>
        <a:p>
          <a:endParaRPr lang="en-US"/>
        </a:p>
      </dgm:t>
    </dgm:pt>
    <dgm:pt modelId="{BC3F0F33-D6F4-4F20-A45F-5E9E4F72BF14}" type="pres">
      <dgm:prSet presAssocID="{D647B360-2B7C-45FE-BE97-5D8CD4FA4328}" presName="vSp" presStyleCnt="0"/>
      <dgm:spPr/>
    </dgm:pt>
    <dgm:pt modelId="{66461601-FAA7-43F8-8622-801D413835DE}" type="pres">
      <dgm:prSet presAssocID="{525992B5-CB9A-4802-B10A-B0689DDF3E5A}" presName="horFlow" presStyleCnt="0"/>
      <dgm:spPr/>
    </dgm:pt>
    <dgm:pt modelId="{A5B23998-6121-4C9E-AB51-D125015951D7}" type="pres">
      <dgm:prSet presAssocID="{525992B5-CB9A-4802-B10A-B0689DDF3E5A}" presName="bigChev" presStyleLbl="node1" presStyleIdx="2" presStyleCnt="4"/>
      <dgm:spPr/>
      <dgm:t>
        <a:bodyPr/>
        <a:lstStyle/>
        <a:p>
          <a:endParaRPr lang="en-US"/>
        </a:p>
      </dgm:t>
    </dgm:pt>
    <dgm:pt modelId="{5BCDADC0-47A0-481D-BB75-D7A83509C55B}" type="pres">
      <dgm:prSet presAssocID="{F4EE2433-B516-43C1-8DF5-B0124A237401}" presName="parTrans" presStyleCnt="0"/>
      <dgm:spPr/>
    </dgm:pt>
    <dgm:pt modelId="{C8EC4D62-3389-4897-AB13-3184350BDDEC}" type="pres">
      <dgm:prSet presAssocID="{02B6CAE4-00BD-4E46-AAF4-6DF91269D152}" presName="node" presStyleLbl="alignAccFollowNode1" presStyleIdx="2" presStyleCnt="4" custScaleX="323665">
        <dgm:presLayoutVars>
          <dgm:bulletEnabled val="1"/>
        </dgm:presLayoutVars>
      </dgm:prSet>
      <dgm:spPr/>
      <dgm:t>
        <a:bodyPr/>
        <a:lstStyle/>
        <a:p>
          <a:endParaRPr lang="en-US"/>
        </a:p>
      </dgm:t>
    </dgm:pt>
    <dgm:pt modelId="{A6247E15-833D-4235-BD0B-6A7203B9CD90}" type="pres">
      <dgm:prSet presAssocID="{525992B5-CB9A-4802-B10A-B0689DDF3E5A}" presName="vSp" presStyleCnt="0"/>
      <dgm:spPr/>
    </dgm:pt>
    <dgm:pt modelId="{7A8C8416-7620-4E10-9E16-FA19623B2A48}" type="pres">
      <dgm:prSet presAssocID="{A1740B39-6B47-40D4-B2EB-DA26D433F6C9}" presName="horFlow" presStyleCnt="0"/>
      <dgm:spPr/>
    </dgm:pt>
    <dgm:pt modelId="{D86BEF52-A61A-46B3-B855-9E57331A6F58}" type="pres">
      <dgm:prSet presAssocID="{A1740B39-6B47-40D4-B2EB-DA26D433F6C9}" presName="bigChev" presStyleLbl="node1" presStyleIdx="3" presStyleCnt="4"/>
      <dgm:spPr/>
      <dgm:t>
        <a:bodyPr/>
        <a:lstStyle/>
        <a:p>
          <a:endParaRPr lang="en-US"/>
        </a:p>
      </dgm:t>
    </dgm:pt>
    <dgm:pt modelId="{F643F5DE-7DEB-47FE-AD75-581962F5EEB5}" type="pres">
      <dgm:prSet presAssocID="{2B06C95C-F7A6-4658-882C-0250C711DDDB}" presName="parTrans" presStyleCnt="0"/>
      <dgm:spPr/>
    </dgm:pt>
    <dgm:pt modelId="{7C49CE62-6522-4778-81F2-02C21B9968A5}" type="pres">
      <dgm:prSet presAssocID="{E09FCB42-37BF-4C28-B068-6896F7165308}" presName="node" presStyleLbl="alignAccFollowNode1" presStyleIdx="3" presStyleCnt="4" custScaleX="323665">
        <dgm:presLayoutVars>
          <dgm:bulletEnabled val="1"/>
        </dgm:presLayoutVars>
      </dgm:prSet>
      <dgm:spPr/>
      <dgm:t>
        <a:bodyPr/>
        <a:lstStyle/>
        <a:p>
          <a:endParaRPr lang="en-US"/>
        </a:p>
      </dgm:t>
    </dgm:pt>
  </dgm:ptLst>
  <dgm:cxnLst>
    <dgm:cxn modelId="{E2B39FA3-2CDA-4C81-A4E6-479C84D44C94}" type="presOf" srcId="{525992B5-CB9A-4802-B10A-B0689DDF3E5A}" destId="{A5B23998-6121-4C9E-AB51-D125015951D7}" srcOrd="0" destOrd="0" presId="urn:microsoft.com/office/officeart/2005/8/layout/lProcess3"/>
    <dgm:cxn modelId="{C1611526-491E-4669-AB8D-BEF8EDA1BD46}" type="presOf" srcId="{E09FCB42-37BF-4C28-B068-6896F7165308}" destId="{7C49CE62-6522-4778-81F2-02C21B9968A5}" srcOrd="0" destOrd="0" presId="urn:microsoft.com/office/officeart/2005/8/layout/lProcess3"/>
    <dgm:cxn modelId="{422D7340-7DFF-4D4A-9139-DAA6F36BDB10}" srcId="{DAE8B62F-C810-4051-9DA4-6CB57C6DE232}" destId="{7DDB8CD6-56C1-42C2-BB5C-4C1F64420C8E}" srcOrd="0" destOrd="0" parTransId="{0894B246-23FE-4182-AE4E-5CA0C9BA32E9}" sibTransId="{19475CDF-7EDC-42F1-9CCC-C778F22DD55B}"/>
    <dgm:cxn modelId="{CCB4C05F-F728-47F9-825A-14225F072DF1}" type="presOf" srcId="{7DDB8CD6-56C1-42C2-BB5C-4C1F64420C8E}" destId="{3022196A-3257-4E21-8B67-27C47C3EB287}" srcOrd="0" destOrd="0" presId="urn:microsoft.com/office/officeart/2005/8/layout/lProcess3"/>
    <dgm:cxn modelId="{054A221E-FEFE-4022-A66C-B330D05A9141}" srcId="{DAE8B62F-C810-4051-9DA4-6CB57C6DE232}" destId="{D647B360-2B7C-45FE-BE97-5D8CD4FA4328}" srcOrd="1" destOrd="0" parTransId="{0A82FA78-3F0D-4D96-866F-9A78E4E0611F}" sibTransId="{67AA87C8-B82E-4DAD-AA90-AE4138CA7FCE}"/>
    <dgm:cxn modelId="{2E00885A-FA11-4639-BCFC-7A9E32AE55B7}" type="presOf" srcId="{D647B360-2B7C-45FE-BE97-5D8CD4FA4328}" destId="{CA80FAF8-E1FB-4DA3-AC96-5A8BFA34F0D8}" srcOrd="0" destOrd="0" presId="urn:microsoft.com/office/officeart/2005/8/layout/lProcess3"/>
    <dgm:cxn modelId="{29BB44F7-31C0-49DC-AD3D-C16241FFB7CB}" srcId="{7DDB8CD6-56C1-42C2-BB5C-4C1F64420C8E}" destId="{856C0F70-B1A2-4B3F-902D-B80454C87284}" srcOrd="0" destOrd="0" parTransId="{6D74A80B-F5FB-4222-8980-4AF10B1D4016}" sibTransId="{B69416B3-2DA9-4B0D-BA7E-72DCB8BA848F}"/>
    <dgm:cxn modelId="{8A593432-AD7D-412C-8D77-D6231AE5776F}" srcId="{A1740B39-6B47-40D4-B2EB-DA26D433F6C9}" destId="{E09FCB42-37BF-4C28-B068-6896F7165308}" srcOrd="0" destOrd="0" parTransId="{2B06C95C-F7A6-4658-882C-0250C711DDDB}" sibTransId="{03197E12-1075-40EA-A7C9-680D0FAA529E}"/>
    <dgm:cxn modelId="{101B0CBD-03FA-4295-954D-81E55BA20CA3}" type="presOf" srcId="{923357D5-51AE-44C2-8121-052DEF53A8B9}" destId="{D5750C03-8B12-4A29-A0FD-18D38CACE075}" srcOrd="0" destOrd="0" presId="urn:microsoft.com/office/officeart/2005/8/layout/lProcess3"/>
    <dgm:cxn modelId="{BF8CC962-E554-46EA-826E-99635A460D4E}" srcId="{D647B360-2B7C-45FE-BE97-5D8CD4FA4328}" destId="{923357D5-51AE-44C2-8121-052DEF53A8B9}" srcOrd="0" destOrd="0" parTransId="{47B29B37-44EB-4DD8-BBC9-E5E18A04358D}" sibTransId="{8B1B42A6-BB68-47F8-A0AE-D44F25091F95}"/>
    <dgm:cxn modelId="{E4A418D2-17EC-4C94-9CB0-E767F01DD908}" type="presOf" srcId="{856C0F70-B1A2-4B3F-902D-B80454C87284}" destId="{75022CE1-001A-482D-B6E3-A23252CF193A}" srcOrd="0" destOrd="0" presId="urn:microsoft.com/office/officeart/2005/8/layout/lProcess3"/>
    <dgm:cxn modelId="{EB78E19D-AD5F-40C1-8CBA-DD92CE629A61}" srcId="{DAE8B62F-C810-4051-9DA4-6CB57C6DE232}" destId="{A1740B39-6B47-40D4-B2EB-DA26D433F6C9}" srcOrd="3" destOrd="0" parTransId="{6F7EF451-4195-47AE-99FA-C0A72C9EBED8}" sibTransId="{390AF361-61EC-4CE7-8652-E6BE261EDDFC}"/>
    <dgm:cxn modelId="{BEB767F8-67A1-47DC-ACA4-27B1CB3E9BE5}" type="presOf" srcId="{DAE8B62F-C810-4051-9DA4-6CB57C6DE232}" destId="{9E30D01A-706F-488D-9094-3BC4C9286BAD}" srcOrd="0" destOrd="0" presId="urn:microsoft.com/office/officeart/2005/8/layout/lProcess3"/>
    <dgm:cxn modelId="{96A69025-1BCC-4CFD-B619-31C7151EFC8D}" srcId="{525992B5-CB9A-4802-B10A-B0689DDF3E5A}" destId="{02B6CAE4-00BD-4E46-AAF4-6DF91269D152}" srcOrd="0" destOrd="0" parTransId="{F4EE2433-B516-43C1-8DF5-B0124A237401}" sibTransId="{8B01159D-A381-4F09-B00A-800285230399}"/>
    <dgm:cxn modelId="{0198DDD9-929C-4E09-8C90-1ED2A208277B}" type="presOf" srcId="{A1740B39-6B47-40D4-B2EB-DA26D433F6C9}" destId="{D86BEF52-A61A-46B3-B855-9E57331A6F58}" srcOrd="0" destOrd="0" presId="urn:microsoft.com/office/officeart/2005/8/layout/lProcess3"/>
    <dgm:cxn modelId="{20E8794F-1E66-4C31-BCE4-8C93D451D890}" type="presOf" srcId="{02B6CAE4-00BD-4E46-AAF4-6DF91269D152}" destId="{C8EC4D62-3389-4897-AB13-3184350BDDEC}" srcOrd="0" destOrd="0" presId="urn:microsoft.com/office/officeart/2005/8/layout/lProcess3"/>
    <dgm:cxn modelId="{6ADB341C-E260-4DA7-B43A-0EE125896F91}" srcId="{DAE8B62F-C810-4051-9DA4-6CB57C6DE232}" destId="{525992B5-CB9A-4802-B10A-B0689DDF3E5A}" srcOrd="2" destOrd="0" parTransId="{57C7AFD1-2AE9-45B5-89E5-6A8CF43807DD}" sibTransId="{8F276D5B-76D9-4512-A10E-C3A4075118CE}"/>
    <dgm:cxn modelId="{FEC6CB69-09EA-4027-BCAE-72902E3E3D3F}" type="presParOf" srcId="{9E30D01A-706F-488D-9094-3BC4C9286BAD}" destId="{E9366405-6339-4F4B-A8C7-F6D7A54E0D79}" srcOrd="0" destOrd="0" presId="urn:microsoft.com/office/officeart/2005/8/layout/lProcess3"/>
    <dgm:cxn modelId="{8748505B-AA9C-47C5-AAC9-074E5BFF7700}" type="presParOf" srcId="{E9366405-6339-4F4B-A8C7-F6D7A54E0D79}" destId="{3022196A-3257-4E21-8B67-27C47C3EB287}" srcOrd="0" destOrd="0" presId="urn:microsoft.com/office/officeart/2005/8/layout/lProcess3"/>
    <dgm:cxn modelId="{D58732E8-692A-4839-B4F9-E0C002C9FBEF}" type="presParOf" srcId="{E9366405-6339-4F4B-A8C7-F6D7A54E0D79}" destId="{AEAC1FFE-87B4-4015-8993-550A3E30022A}" srcOrd="1" destOrd="0" presId="urn:microsoft.com/office/officeart/2005/8/layout/lProcess3"/>
    <dgm:cxn modelId="{CDA7C34B-13FF-436C-91D4-4CEDE1280151}" type="presParOf" srcId="{E9366405-6339-4F4B-A8C7-F6D7A54E0D79}" destId="{75022CE1-001A-482D-B6E3-A23252CF193A}" srcOrd="2" destOrd="0" presId="urn:microsoft.com/office/officeart/2005/8/layout/lProcess3"/>
    <dgm:cxn modelId="{C94025B2-1354-4495-A5FD-F455608DA680}" type="presParOf" srcId="{9E30D01A-706F-488D-9094-3BC4C9286BAD}" destId="{6BE3257A-E811-49A4-AF05-D7156525A6FD}" srcOrd="1" destOrd="0" presId="urn:microsoft.com/office/officeart/2005/8/layout/lProcess3"/>
    <dgm:cxn modelId="{FE0BAD8D-68DE-4408-B0CF-E7ED81E945E6}" type="presParOf" srcId="{9E30D01A-706F-488D-9094-3BC4C9286BAD}" destId="{2A80F6AA-89CD-405E-A804-8D84B32A7046}" srcOrd="2" destOrd="0" presId="urn:microsoft.com/office/officeart/2005/8/layout/lProcess3"/>
    <dgm:cxn modelId="{0E0E7CEC-1260-422F-8BEC-F3133B4B0B11}" type="presParOf" srcId="{2A80F6AA-89CD-405E-A804-8D84B32A7046}" destId="{CA80FAF8-E1FB-4DA3-AC96-5A8BFA34F0D8}" srcOrd="0" destOrd="0" presId="urn:microsoft.com/office/officeart/2005/8/layout/lProcess3"/>
    <dgm:cxn modelId="{96AFD3D5-0D6A-49B0-A98C-F2DACE9D968E}" type="presParOf" srcId="{2A80F6AA-89CD-405E-A804-8D84B32A7046}" destId="{C5C51D2D-41A3-4C47-9E4A-EC019873E844}" srcOrd="1" destOrd="0" presId="urn:microsoft.com/office/officeart/2005/8/layout/lProcess3"/>
    <dgm:cxn modelId="{E2B7E927-456B-44C9-B50F-998891BB513E}" type="presParOf" srcId="{2A80F6AA-89CD-405E-A804-8D84B32A7046}" destId="{D5750C03-8B12-4A29-A0FD-18D38CACE075}" srcOrd="2" destOrd="0" presId="urn:microsoft.com/office/officeart/2005/8/layout/lProcess3"/>
    <dgm:cxn modelId="{02B86D74-3DB6-4DC6-ACD4-8F6C5BBE24B8}" type="presParOf" srcId="{9E30D01A-706F-488D-9094-3BC4C9286BAD}" destId="{BC3F0F33-D6F4-4F20-A45F-5E9E4F72BF14}" srcOrd="3" destOrd="0" presId="urn:microsoft.com/office/officeart/2005/8/layout/lProcess3"/>
    <dgm:cxn modelId="{CE67314E-387A-4A6F-B03D-F33353D33A8C}" type="presParOf" srcId="{9E30D01A-706F-488D-9094-3BC4C9286BAD}" destId="{66461601-FAA7-43F8-8622-801D413835DE}" srcOrd="4" destOrd="0" presId="urn:microsoft.com/office/officeart/2005/8/layout/lProcess3"/>
    <dgm:cxn modelId="{433CF0B8-F3E1-49C7-816F-110787783727}" type="presParOf" srcId="{66461601-FAA7-43F8-8622-801D413835DE}" destId="{A5B23998-6121-4C9E-AB51-D125015951D7}" srcOrd="0" destOrd="0" presId="urn:microsoft.com/office/officeart/2005/8/layout/lProcess3"/>
    <dgm:cxn modelId="{141209E7-F7E6-4206-A6B6-FB313C48B220}" type="presParOf" srcId="{66461601-FAA7-43F8-8622-801D413835DE}" destId="{5BCDADC0-47A0-481D-BB75-D7A83509C55B}" srcOrd="1" destOrd="0" presId="urn:microsoft.com/office/officeart/2005/8/layout/lProcess3"/>
    <dgm:cxn modelId="{10CCFD80-4167-41D9-8CA6-9724250FB997}" type="presParOf" srcId="{66461601-FAA7-43F8-8622-801D413835DE}" destId="{C8EC4D62-3389-4897-AB13-3184350BDDEC}" srcOrd="2" destOrd="0" presId="urn:microsoft.com/office/officeart/2005/8/layout/lProcess3"/>
    <dgm:cxn modelId="{E3A4D476-9A6E-42AB-91E6-5C938AF75E43}" type="presParOf" srcId="{9E30D01A-706F-488D-9094-3BC4C9286BAD}" destId="{A6247E15-833D-4235-BD0B-6A7203B9CD90}" srcOrd="5" destOrd="0" presId="urn:microsoft.com/office/officeart/2005/8/layout/lProcess3"/>
    <dgm:cxn modelId="{6CD11E93-B7E9-4424-BD49-9A74EC638496}" type="presParOf" srcId="{9E30D01A-706F-488D-9094-3BC4C9286BAD}" destId="{7A8C8416-7620-4E10-9E16-FA19623B2A48}" srcOrd="6" destOrd="0" presId="urn:microsoft.com/office/officeart/2005/8/layout/lProcess3"/>
    <dgm:cxn modelId="{3A99227A-8F9B-4F56-A5D9-B64C44790D2D}" type="presParOf" srcId="{7A8C8416-7620-4E10-9E16-FA19623B2A48}" destId="{D86BEF52-A61A-46B3-B855-9E57331A6F58}" srcOrd="0" destOrd="0" presId="urn:microsoft.com/office/officeart/2005/8/layout/lProcess3"/>
    <dgm:cxn modelId="{AF88119C-8DDE-4CE5-8201-FE6952AD71AF}" type="presParOf" srcId="{7A8C8416-7620-4E10-9E16-FA19623B2A48}" destId="{F643F5DE-7DEB-47FE-AD75-581962F5EEB5}" srcOrd="1" destOrd="0" presId="urn:microsoft.com/office/officeart/2005/8/layout/lProcess3"/>
    <dgm:cxn modelId="{A3709EA9-A009-4CF4-A8FB-7171F61692C7}" type="presParOf" srcId="{7A8C8416-7620-4E10-9E16-FA19623B2A48}" destId="{7C49CE62-6522-4778-81F2-02C21B9968A5}"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D93BBDB-7EB4-48D1-AE71-0A1FDDC33E23}" type="doc">
      <dgm:prSet loTypeId="urn:microsoft.com/office/officeart/2005/8/layout/lProcess3" loCatId="process" qsTypeId="urn:microsoft.com/office/officeart/2005/8/quickstyle/simple5" qsCatId="simple" csTypeId="urn:microsoft.com/office/officeart/2005/8/colors/colorful2" csCatId="colorful" phldr="1"/>
      <dgm:spPr/>
      <dgm:t>
        <a:bodyPr/>
        <a:lstStyle/>
        <a:p>
          <a:endParaRPr lang="en-US"/>
        </a:p>
      </dgm:t>
    </dgm:pt>
    <dgm:pt modelId="{0AA7AB7C-D8E0-4A5C-9BAD-3FF9D31E8D9C}">
      <dgm:prSet/>
      <dgm:spPr/>
      <dgm:t>
        <a:bodyPr/>
        <a:lstStyle/>
        <a:p>
          <a:pPr rtl="0"/>
          <a:r>
            <a:rPr lang="en-US" dirty="0" smtClean="0"/>
            <a:t>Rich Combination </a:t>
          </a:r>
          <a:endParaRPr lang="en-US" dirty="0"/>
        </a:p>
      </dgm:t>
    </dgm:pt>
    <dgm:pt modelId="{3FEC70FB-C37C-4F76-9224-1C76D577344D}" type="parTrans" cxnId="{6AF09B1C-BBDE-4360-A2BB-A791C006723E}">
      <dgm:prSet/>
      <dgm:spPr/>
      <dgm:t>
        <a:bodyPr/>
        <a:lstStyle/>
        <a:p>
          <a:endParaRPr lang="en-US"/>
        </a:p>
      </dgm:t>
    </dgm:pt>
    <dgm:pt modelId="{FC5EC168-E9B6-436A-AD8B-FFB1914B1675}" type="sibTrans" cxnId="{6AF09B1C-BBDE-4360-A2BB-A791C006723E}">
      <dgm:prSet/>
      <dgm:spPr/>
      <dgm:t>
        <a:bodyPr/>
        <a:lstStyle/>
        <a:p>
          <a:endParaRPr lang="en-US"/>
        </a:p>
      </dgm:t>
    </dgm:pt>
    <dgm:pt modelId="{DCD6C682-3F79-49C8-925A-899C3DDD079E}">
      <dgm:prSet custT="1"/>
      <dgm:spPr/>
      <dgm:t>
        <a:bodyPr/>
        <a:lstStyle/>
        <a:p>
          <a:pPr rtl="0"/>
          <a:r>
            <a:rPr lang="en-US" sz="2000" dirty="0" smtClean="0"/>
            <a:t>Linear arithmetic</a:t>
          </a:r>
          <a:endParaRPr lang="en-US" sz="2000" dirty="0"/>
        </a:p>
      </dgm:t>
    </dgm:pt>
    <dgm:pt modelId="{FD69E769-6AB9-4F23-B1F5-100E679FC3B6}" type="parTrans" cxnId="{63F35585-72A9-45DE-AAE9-9619FFE5D665}">
      <dgm:prSet/>
      <dgm:spPr/>
      <dgm:t>
        <a:bodyPr/>
        <a:lstStyle/>
        <a:p>
          <a:endParaRPr lang="en-US"/>
        </a:p>
      </dgm:t>
    </dgm:pt>
    <dgm:pt modelId="{837FC13D-2056-4ACF-9D0E-01710BBE9B18}" type="sibTrans" cxnId="{63F35585-72A9-45DE-AAE9-9619FFE5D665}">
      <dgm:prSet/>
      <dgm:spPr/>
      <dgm:t>
        <a:bodyPr/>
        <a:lstStyle/>
        <a:p>
          <a:endParaRPr lang="en-US"/>
        </a:p>
      </dgm:t>
    </dgm:pt>
    <dgm:pt modelId="{0B62CA8E-A61A-4BDB-BE84-52C65B52D2FE}">
      <dgm:prSet custT="1"/>
      <dgm:spPr/>
      <dgm:t>
        <a:bodyPr/>
        <a:lstStyle/>
        <a:p>
          <a:pPr rtl="0"/>
          <a:r>
            <a:rPr lang="en-US" sz="2000" dirty="0" err="1" smtClean="0"/>
            <a:t>Bitvector</a:t>
          </a:r>
          <a:endParaRPr lang="en-US" sz="2000" dirty="0"/>
        </a:p>
      </dgm:t>
    </dgm:pt>
    <dgm:pt modelId="{ACDBE42A-7D57-47AE-808A-9CEE3CDF2EBB}" type="parTrans" cxnId="{1710C036-934F-44E5-90CF-BE22897FA1AB}">
      <dgm:prSet/>
      <dgm:spPr/>
      <dgm:t>
        <a:bodyPr/>
        <a:lstStyle/>
        <a:p>
          <a:endParaRPr lang="en-US"/>
        </a:p>
      </dgm:t>
    </dgm:pt>
    <dgm:pt modelId="{468A97CC-646C-4120-9ED0-5DD7E3143522}" type="sibTrans" cxnId="{1710C036-934F-44E5-90CF-BE22897FA1AB}">
      <dgm:prSet/>
      <dgm:spPr/>
      <dgm:t>
        <a:bodyPr/>
        <a:lstStyle/>
        <a:p>
          <a:endParaRPr lang="en-US"/>
        </a:p>
      </dgm:t>
    </dgm:pt>
    <dgm:pt modelId="{685E7CAE-0841-4C7F-B0B8-8EB8FBB3AF94}">
      <dgm:prSet custT="1"/>
      <dgm:spPr/>
      <dgm:t>
        <a:bodyPr/>
        <a:lstStyle/>
        <a:p>
          <a:pPr rtl="0"/>
          <a:r>
            <a:rPr lang="en-US" sz="2000" dirty="0" smtClean="0"/>
            <a:t>Arrays</a:t>
          </a:r>
          <a:endParaRPr lang="en-US" sz="2000" dirty="0"/>
        </a:p>
      </dgm:t>
    </dgm:pt>
    <dgm:pt modelId="{73B94771-E388-401D-ACF2-392B6C18F0AD}" type="parTrans" cxnId="{15BB63A1-4F61-49E7-AE8C-76D2FA0C6EE6}">
      <dgm:prSet/>
      <dgm:spPr/>
      <dgm:t>
        <a:bodyPr/>
        <a:lstStyle/>
        <a:p>
          <a:endParaRPr lang="en-US"/>
        </a:p>
      </dgm:t>
    </dgm:pt>
    <dgm:pt modelId="{C0871C79-92C4-466C-B088-8926A10319E5}" type="sibTrans" cxnId="{15BB63A1-4F61-49E7-AE8C-76D2FA0C6EE6}">
      <dgm:prSet/>
      <dgm:spPr/>
      <dgm:t>
        <a:bodyPr/>
        <a:lstStyle/>
        <a:p>
          <a:endParaRPr lang="en-US"/>
        </a:p>
      </dgm:t>
    </dgm:pt>
    <dgm:pt modelId="{AA2D6B40-9DF5-4CD0-9ADE-15E48D7FD28A}">
      <dgm:prSet/>
      <dgm:spPr/>
      <dgm:t>
        <a:bodyPr/>
        <a:lstStyle/>
        <a:p>
          <a:pPr rtl="0"/>
          <a:r>
            <a:rPr lang="en-US" dirty="0" smtClean="0"/>
            <a:t>Models</a:t>
          </a:r>
          <a:endParaRPr lang="en-US" dirty="0"/>
        </a:p>
      </dgm:t>
    </dgm:pt>
    <dgm:pt modelId="{9F6F8024-E9AB-4DBD-B374-47E28784687D}" type="parTrans" cxnId="{A2DA8950-E605-4057-B1C4-BA5147A98D55}">
      <dgm:prSet/>
      <dgm:spPr/>
      <dgm:t>
        <a:bodyPr/>
        <a:lstStyle/>
        <a:p>
          <a:endParaRPr lang="en-US"/>
        </a:p>
      </dgm:t>
    </dgm:pt>
    <dgm:pt modelId="{E6ADF561-E3BF-4E2D-B03D-884784B3FFF1}" type="sibTrans" cxnId="{A2DA8950-E605-4057-B1C4-BA5147A98D55}">
      <dgm:prSet/>
      <dgm:spPr/>
      <dgm:t>
        <a:bodyPr/>
        <a:lstStyle/>
        <a:p>
          <a:endParaRPr lang="en-US"/>
        </a:p>
      </dgm:t>
    </dgm:pt>
    <dgm:pt modelId="{737413C2-E5B5-4D12-842C-CEA8ECD61B9D}">
      <dgm:prSet/>
      <dgm:spPr/>
      <dgm:t>
        <a:bodyPr/>
        <a:lstStyle/>
        <a:p>
          <a:pPr rtl="0"/>
          <a:r>
            <a:rPr lang="en-US" dirty="0" smtClean="0"/>
            <a:t> </a:t>
          </a:r>
          <a:r>
            <a:rPr lang="en-US" dirty="0" smtClean="0">
              <a:sym typeface="Symbol"/>
            </a:rPr>
            <a:t>-Quantifier</a:t>
          </a:r>
          <a:endParaRPr lang="en-US" dirty="0"/>
        </a:p>
      </dgm:t>
    </dgm:pt>
    <dgm:pt modelId="{07A4EC84-2A89-4ED1-84B0-884A84D4BFFC}" type="parTrans" cxnId="{B99628C6-1188-40BD-9296-F155CBE1D533}">
      <dgm:prSet/>
      <dgm:spPr/>
      <dgm:t>
        <a:bodyPr/>
        <a:lstStyle/>
        <a:p>
          <a:endParaRPr lang="en-US"/>
        </a:p>
      </dgm:t>
    </dgm:pt>
    <dgm:pt modelId="{614848CE-DBD1-4081-9ACF-2CDAB61DF323}" type="sibTrans" cxnId="{B99628C6-1188-40BD-9296-F155CBE1D533}">
      <dgm:prSet/>
      <dgm:spPr/>
      <dgm:t>
        <a:bodyPr/>
        <a:lstStyle/>
        <a:p>
          <a:endParaRPr lang="en-US"/>
        </a:p>
      </dgm:t>
    </dgm:pt>
    <dgm:pt modelId="{8EED17EB-8B5F-477B-8F55-3AD2E57FFA22}">
      <dgm:prSet/>
      <dgm:spPr/>
      <dgm:t>
        <a:bodyPr/>
        <a:lstStyle/>
        <a:p>
          <a:pPr rtl="0"/>
          <a:r>
            <a:rPr lang="en-US" dirty="0" smtClean="0"/>
            <a:t> API</a:t>
          </a:r>
          <a:endParaRPr lang="en-US" dirty="0"/>
        </a:p>
      </dgm:t>
    </dgm:pt>
    <dgm:pt modelId="{B4306947-3D26-42D2-BA95-834ACE2C4024}" type="parTrans" cxnId="{BE95A50B-97A7-4564-B575-B5E1279BA328}">
      <dgm:prSet/>
      <dgm:spPr/>
      <dgm:t>
        <a:bodyPr/>
        <a:lstStyle/>
        <a:p>
          <a:endParaRPr lang="en-US"/>
        </a:p>
      </dgm:t>
    </dgm:pt>
    <dgm:pt modelId="{02827E2E-D6E7-4B04-B028-56B1A9BA8F12}" type="sibTrans" cxnId="{BE95A50B-97A7-4564-B575-B5E1279BA328}">
      <dgm:prSet/>
      <dgm:spPr/>
      <dgm:t>
        <a:bodyPr/>
        <a:lstStyle/>
        <a:p>
          <a:endParaRPr lang="en-US"/>
        </a:p>
      </dgm:t>
    </dgm:pt>
    <dgm:pt modelId="{EC601172-4C12-4082-A1B9-48596613FBF7}">
      <dgm:prSet custT="1"/>
      <dgm:spPr/>
      <dgm:t>
        <a:bodyPr/>
        <a:lstStyle/>
        <a:p>
          <a:pPr algn="l" rtl="0"/>
          <a:r>
            <a:rPr lang="en-US" sz="2000" dirty="0" smtClean="0"/>
            <a:t>Huge number of small problems. Textual interface is too inefficient.</a:t>
          </a:r>
          <a:endParaRPr lang="en-US" sz="2000" dirty="0"/>
        </a:p>
      </dgm:t>
    </dgm:pt>
    <dgm:pt modelId="{15241C58-26E4-4CBF-83B4-97794EDF25ED}" type="parTrans" cxnId="{E85F1025-58CA-4AC8-B7FB-AF05029CD76F}">
      <dgm:prSet/>
      <dgm:spPr/>
      <dgm:t>
        <a:bodyPr/>
        <a:lstStyle/>
        <a:p>
          <a:endParaRPr lang="en-US"/>
        </a:p>
      </dgm:t>
    </dgm:pt>
    <dgm:pt modelId="{E9D7D7E8-FC38-48C8-BBDF-5833B0F7BED9}" type="sibTrans" cxnId="{E85F1025-58CA-4AC8-B7FB-AF05029CD76F}">
      <dgm:prSet/>
      <dgm:spPr/>
      <dgm:t>
        <a:bodyPr/>
        <a:lstStyle/>
        <a:p>
          <a:endParaRPr lang="en-US"/>
        </a:p>
      </dgm:t>
    </dgm:pt>
    <dgm:pt modelId="{B2AB8F09-0973-49EA-959F-E90927281694}">
      <dgm:prSet custT="1"/>
      <dgm:spPr/>
      <dgm:t>
        <a:bodyPr/>
        <a:lstStyle/>
        <a:p>
          <a:pPr algn="l" rtl="0"/>
          <a:r>
            <a:rPr lang="en-US" sz="2000" dirty="0" smtClean="0"/>
            <a:t>Used to model custom theories (e.g., .NET type system)</a:t>
          </a:r>
          <a:endParaRPr lang="en-US" sz="2000" dirty="0"/>
        </a:p>
      </dgm:t>
    </dgm:pt>
    <dgm:pt modelId="{3C566FBD-7031-4C3C-9589-CCA0BE89EE31}" type="sibTrans" cxnId="{0075ADAD-E915-45D9-A1E6-115ED2608DFF}">
      <dgm:prSet/>
      <dgm:spPr/>
      <dgm:t>
        <a:bodyPr/>
        <a:lstStyle/>
        <a:p>
          <a:endParaRPr lang="en-US"/>
        </a:p>
      </dgm:t>
    </dgm:pt>
    <dgm:pt modelId="{1E0D50BC-8223-4CE1-9735-BDA5C003D79B}" type="parTrans" cxnId="{0075ADAD-E915-45D9-A1E6-115ED2608DFF}">
      <dgm:prSet/>
      <dgm:spPr/>
      <dgm:t>
        <a:bodyPr/>
        <a:lstStyle/>
        <a:p>
          <a:endParaRPr lang="en-US"/>
        </a:p>
      </dgm:t>
    </dgm:pt>
    <dgm:pt modelId="{4B3E45D2-E81A-44B0-BF55-280AA3C2A4BD}">
      <dgm:prSet custT="1"/>
      <dgm:spPr/>
      <dgm:t>
        <a:bodyPr/>
        <a:lstStyle/>
        <a:p>
          <a:pPr algn="l" rtl="0"/>
          <a:r>
            <a:rPr lang="en-US" sz="2000" dirty="0" smtClean="0"/>
            <a:t>Model used as test inputs</a:t>
          </a:r>
          <a:endParaRPr lang="en-US" sz="2000" dirty="0"/>
        </a:p>
      </dgm:t>
    </dgm:pt>
    <dgm:pt modelId="{0D5C1493-672E-4C62-85E0-283A436BA036}" type="sibTrans" cxnId="{BD0A3221-4B3D-4661-B1EA-BFFC40F9B946}">
      <dgm:prSet/>
      <dgm:spPr/>
      <dgm:t>
        <a:bodyPr/>
        <a:lstStyle/>
        <a:p>
          <a:endParaRPr lang="en-US"/>
        </a:p>
      </dgm:t>
    </dgm:pt>
    <dgm:pt modelId="{D2475283-8261-4E24-BB71-E9956082931C}" type="parTrans" cxnId="{BD0A3221-4B3D-4661-B1EA-BFFC40F9B946}">
      <dgm:prSet/>
      <dgm:spPr/>
      <dgm:t>
        <a:bodyPr/>
        <a:lstStyle/>
        <a:p>
          <a:endParaRPr lang="en-US"/>
        </a:p>
      </dgm:t>
    </dgm:pt>
    <dgm:pt modelId="{9C3F618A-E5CE-41EB-B4F0-F05D4CB8010C}">
      <dgm:prSet custT="1"/>
      <dgm:spPr/>
      <dgm:t>
        <a:bodyPr/>
        <a:lstStyle/>
        <a:p>
          <a:pPr rtl="0"/>
          <a:r>
            <a:rPr lang="en-US" sz="2000" dirty="0" smtClean="0"/>
            <a:t>Free</a:t>
          </a:r>
        </a:p>
        <a:p>
          <a:pPr rtl="0"/>
          <a:r>
            <a:rPr lang="en-US" sz="2000" dirty="0" smtClean="0"/>
            <a:t>Functions</a:t>
          </a:r>
          <a:endParaRPr lang="en-US" sz="2000" dirty="0"/>
        </a:p>
      </dgm:t>
    </dgm:pt>
    <dgm:pt modelId="{91DFA37F-7CD2-47AA-AAE9-96D9A325AA7C}" type="sibTrans" cxnId="{206284C4-C590-41D0-95E1-C141C5F2DE8C}">
      <dgm:prSet/>
      <dgm:spPr/>
      <dgm:t>
        <a:bodyPr/>
        <a:lstStyle/>
        <a:p>
          <a:endParaRPr lang="en-US"/>
        </a:p>
      </dgm:t>
    </dgm:pt>
    <dgm:pt modelId="{3854D2B2-69ED-4F20-B546-FFF7DBA4C2CC}" type="parTrans" cxnId="{206284C4-C590-41D0-95E1-C141C5F2DE8C}">
      <dgm:prSet/>
      <dgm:spPr/>
      <dgm:t>
        <a:bodyPr/>
        <a:lstStyle/>
        <a:p>
          <a:endParaRPr lang="en-US"/>
        </a:p>
      </dgm:t>
    </dgm:pt>
    <dgm:pt modelId="{0EC2896C-7856-468E-B719-37F8D8CB5653}" type="pres">
      <dgm:prSet presAssocID="{1D93BBDB-7EB4-48D1-AE71-0A1FDDC33E23}" presName="Name0" presStyleCnt="0">
        <dgm:presLayoutVars>
          <dgm:chPref val="3"/>
          <dgm:dir/>
          <dgm:animLvl val="lvl"/>
          <dgm:resizeHandles/>
        </dgm:presLayoutVars>
      </dgm:prSet>
      <dgm:spPr/>
      <dgm:t>
        <a:bodyPr/>
        <a:lstStyle/>
        <a:p>
          <a:endParaRPr lang="en-US"/>
        </a:p>
      </dgm:t>
    </dgm:pt>
    <dgm:pt modelId="{3A70B702-8351-4844-80E7-70EE9A740611}" type="pres">
      <dgm:prSet presAssocID="{0AA7AB7C-D8E0-4A5C-9BAD-3FF9D31E8D9C}" presName="horFlow" presStyleCnt="0"/>
      <dgm:spPr/>
    </dgm:pt>
    <dgm:pt modelId="{BD4B9DCF-58D1-42A8-A9C4-73101D4462EF}" type="pres">
      <dgm:prSet presAssocID="{0AA7AB7C-D8E0-4A5C-9BAD-3FF9D31E8D9C}" presName="bigChev" presStyleLbl="node1" presStyleIdx="0" presStyleCnt="4"/>
      <dgm:spPr/>
      <dgm:t>
        <a:bodyPr/>
        <a:lstStyle/>
        <a:p>
          <a:endParaRPr lang="en-US"/>
        </a:p>
      </dgm:t>
    </dgm:pt>
    <dgm:pt modelId="{D77E3D1C-3E5E-4D57-8062-219CEBCD5E1C}" type="pres">
      <dgm:prSet presAssocID="{FD69E769-6AB9-4F23-B1F5-100E679FC3B6}" presName="parTrans" presStyleCnt="0"/>
      <dgm:spPr/>
    </dgm:pt>
    <dgm:pt modelId="{FA327132-FEFB-46D2-BF2E-18AC7A245A49}" type="pres">
      <dgm:prSet presAssocID="{DCD6C682-3F79-49C8-925A-899C3DDD079E}" presName="node" presStyleLbl="alignAccFollowNode1" presStyleIdx="0" presStyleCnt="7">
        <dgm:presLayoutVars>
          <dgm:bulletEnabled val="1"/>
        </dgm:presLayoutVars>
      </dgm:prSet>
      <dgm:spPr/>
      <dgm:t>
        <a:bodyPr/>
        <a:lstStyle/>
        <a:p>
          <a:endParaRPr lang="en-US"/>
        </a:p>
      </dgm:t>
    </dgm:pt>
    <dgm:pt modelId="{D3F43C3C-A961-4B3C-B736-39D544906B2C}" type="pres">
      <dgm:prSet presAssocID="{837FC13D-2056-4ACF-9D0E-01710BBE9B18}" presName="sibTrans" presStyleCnt="0"/>
      <dgm:spPr/>
    </dgm:pt>
    <dgm:pt modelId="{102F7659-7151-4EC8-A80B-0B2F5DD80954}" type="pres">
      <dgm:prSet presAssocID="{0B62CA8E-A61A-4BDB-BE84-52C65B52D2FE}" presName="node" presStyleLbl="alignAccFollowNode1" presStyleIdx="1" presStyleCnt="7">
        <dgm:presLayoutVars>
          <dgm:bulletEnabled val="1"/>
        </dgm:presLayoutVars>
      </dgm:prSet>
      <dgm:spPr/>
      <dgm:t>
        <a:bodyPr/>
        <a:lstStyle/>
        <a:p>
          <a:endParaRPr lang="en-US"/>
        </a:p>
      </dgm:t>
    </dgm:pt>
    <dgm:pt modelId="{9755C056-5C01-4393-B14C-36BA05B5F3D0}" type="pres">
      <dgm:prSet presAssocID="{468A97CC-646C-4120-9ED0-5DD7E3143522}" presName="sibTrans" presStyleCnt="0"/>
      <dgm:spPr/>
    </dgm:pt>
    <dgm:pt modelId="{58E79265-FD94-4156-8E1F-E80CEBE3210C}" type="pres">
      <dgm:prSet presAssocID="{685E7CAE-0841-4C7F-B0B8-8EB8FBB3AF94}" presName="node" presStyleLbl="alignAccFollowNode1" presStyleIdx="2" presStyleCnt="7">
        <dgm:presLayoutVars>
          <dgm:bulletEnabled val="1"/>
        </dgm:presLayoutVars>
      </dgm:prSet>
      <dgm:spPr/>
      <dgm:t>
        <a:bodyPr/>
        <a:lstStyle/>
        <a:p>
          <a:endParaRPr lang="en-US"/>
        </a:p>
      </dgm:t>
    </dgm:pt>
    <dgm:pt modelId="{3DB3BAD5-247D-442F-B7BE-B20AB5D80EC8}" type="pres">
      <dgm:prSet presAssocID="{C0871C79-92C4-466C-B088-8926A10319E5}" presName="sibTrans" presStyleCnt="0"/>
      <dgm:spPr/>
    </dgm:pt>
    <dgm:pt modelId="{CC9F5C08-30D7-444D-9EA3-BC73B2A7F1F5}" type="pres">
      <dgm:prSet presAssocID="{9C3F618A-E5CE-41EB-B4F0-F05D4CB8010C}" presName="node" presStyleLbl="alignAccFollowNode1" presStyleIdx="3" presStyleCnt="7">
        <dgm:presLayoutVars>
          <dgm:bulletEnabled val="1"/>
        </dgm:presLayoutVars>
      </dgm:prSet>
      <dgm:spPr/>
      <dgm:t>
        <a:bodyPr/>
        <a:lstStyle/>
        <a:p>
          <a:endParaRPr lang="en-US"/>
        </a:p>
      </dgm:t>
    </dgm:pt>
    <dgm:pt modelId="{BD4F74D3-49FA-4C26-BC6B-D34B1DE89094}" type="pres">
      <dgm:prSet presAssocID="{0AA7AB7C-D8E0-4A5C-9BAD-3FF9D31E8D9C}" presName="vSp" presStyleCnt="0"/>
      <dgm:spPr/>
    </dgm:pt>
    <dgm:pt modelId="{DB6C633C-047F-4BAA-BDEC-04BD1BB8261D}" type="pres">
      <dgm:prSet presAssocID="{AA2D6B40-9DF5-4CD0-9ADE-15E48D7FD28A}" presName="horFlow" presStyleCnt="0"/>
      <dgm:spPr/>
    </dgm:pt>
    <dgm:pt modelId="{179C538A-AF2B-4FE1-8086-DFF86317623F}" type="pres">
      <dgm:prSet presAssocID="{AA2D6B40-9DF5-4CD0-9ADE-15E48D7FD28A}" presName="bigChev" presStyleLbl="node1" presStyleIdx="1" presStyleCnt="4"/>
      <dgm:spPr/>
      <dgm:t>
        <a:bodyPr/>
        <a:lstStyle/>
        <a:p>
          <a:endParaRPr lang="en-US"/>
        </a:p>
      </dgm:t>
    </dgm:pt>
    <dgm:pt modelId="{2351AF6C-FD13-45E8-81AB-C23128253FCF}" type="pres">
      <dgm:prSet presAssocID="{D2475283-8261-4E24-BB71-E9956082931C}" presName="parTrans" presStyleCnt="0"/>
      <dgm:spPr/>
    </dgm:pt>
    <dgm:pt modelId="{EFD35F54-D826-446E-9167-9FB5F71656E6}" type="pres">
      <dgm:prSet presAssocID="{4B3E45D2-E81A-44B0-BF55-280AA3C2A4BD}" presName="node" presStyleLbl="alignAccFollowNode1" presStyleIdx="4" presStyleCnt="7" custScaleX="362808">
        <dgm:presLayoutVars>
          <dgm:bulletEnabled val="1"/>
        </dgm:presLayoutVars>
      </dgm:prSet>
      <dgm:spPr/>
      <dgm:t>
        <a:bodyPr/>
        <a:lstStyle/>
        <a:p>
          <a:endParaRPr lang="en-US"/>
        </a:p>
      </dgm:t>
    </dgm:pt>
    <dgm:pt modelId="{CB8B6637-6603-49F4-98A5-CE64EE483EE7}" type="pres">
      <dgm:prSet presAssocID="{AA2D6B40-9DF5-4CD0-9ADE-15E48D7FD28A}" presName="vSp" presStyleCnt="0"/>
      <dgm:spPr/>
    </dgm:pt>
    <dgm:pt modelId="{6A53CBCC-14C2-4314-8591-EEB33CFCB06A}" type="pres">
      <dgm:prSet presAssocID="{737413C2-E5B5-4D12-842C-CEA8ECD61B9D}" presName="horFlow" presStyleCnt="0"/>
      <dgm:spPr/>
    </dgm:pt>
    <dgm:pt modelId="{76303C98-FC16-43BF-BCFB-E5CF5041F3AC}" type="pres">
      <dgm:prSet presAssocID="{737413C2-E5B5-4D12-842C-CEA8ECD61B9D}" presName="bigChev" presStyleLbl="node1" presStyleIdx="2" presStyleCnt="4"/>
      <dgm:spPr/>
      <dgm:t>
        <a:bodyPr/>
        <a:lstStyle/>
        <a:p>
          <a:endParaRPr lang="en-US"/>
        </a:p>
      </dgm:t>
    </dgm:pt>
    <dgm:pt modelId="{F2998634-A029-423A-B734-2177A732E4AD}" type="pres">
      <dgm:prSet presAssocID="{1E0D50BC-8223-4CE1-9735-BDA5C003D79B}" presName="parTrans" presStyleCnt="0"/>
      <dgm:spPr/>
    </dgm:pt>
    <dgm:pt modelId="{F870B098-690B-4005-84E7-A113FE1A0FF1}" type="pres">
      <dgm:prSet presAssocID="{B2AB8F09-0973-49EA-959F-E90927281694}" presName="node" presStyleLbl="alignAccFollowNode1" presStyleIdx="5" presStyleCnt="7" custScaleX="359186">
        <dgm:presLayoutVars>
          <dgm:bulletEnabled val="1"/>
        </dgm:presLayoutVars>
      </dgm:prSet>
      <dgm:spPr/>
      <dgm:t>
        <a:bodyPr/>
        <a:lstStyle/>
        <a:p>
          <a:endParaRPr lang="en-US"/>
        </a:p>
      </dgm:t>
    </dgm:pt>
    <dgm:pt modelId="{6DA834FD-F128-49EC-BFB7-CC889ADFCA85}" type="pres">
      <dgm:prSet presAssocID="{737413C2-E5B5-4D12-842C-CEA8ECD61B9D}" presName="vSp" presStyleCnt="0"/>
      <dgm:spPr/>
    </dgm:pt>
    <dgm:pt modelId="{74497034-67E3-48DF-A17D-5C983C820481}" type="pres">
      <dgm:prSet presAssocID="{8EED17EB-8B5F-477B-8F55-3AD2E57FFA22}" presName="horFlow" presStyleCnt="0"/>
      <dgm:spPr/>
    </dgm:pt>
    <dgm:pt modelId="{6B2D5F81-EB5C-45CC-8EF9-D4E6AF2AE0DD}" type="pres">
      <dgm:prSet presAssocID="{8EED17EB-8B5F-477B-8F55-3AD2E57FFA22}" presName="bigChev" presStyleLbl="node1" presStyleIdx="3" presStyleCnt="4"/>
      <dgm:spPr/>
      <dgm:t>
        <a:bodyPr/>
        <a:lstStyle/>
        <a:p>
          <a:endParaRPr lang="en-US"/>
        </a:p>
      </dgm:t>
    </dgm:pt>
    <dgm:pt modelId="{50DF43EF-1B4A-470A-A132-0E9FE7E62C74}" type="pres">
      <dgm:prSet presAssocID="{15241C58-26E4-4CBF-83B4-97794EDF25ED}" presName="parTrans" presStyleCnt="0"/>
      <dgm:spPr/>
    </dgm:pt>
    <dgm:pt modelId="{68227CD9-4DDB-4F5C-81E5-BF1A24AC14CA}" type="pres">
      <dgm:prSet presAssocID="{EC601172-4C12-4082-A1B9-48596613FBF7}" presName="node" presStyleLbl="alignAccFollowNode1" presStyleIdx="6" presStyleCnt="7" custScaleX="357960">
        <dgm:presLayoutVars>
          <dgm:bulletEnabled val="1"/>
        </dgm:presLayoutVars>
      </dgm:prSet>
      <dgm:spPr/>
      <dgm:t>
        <a:bodyPr/>
        <a:lstStyle/>
        <a:p>
          <a:endParaRPr lang="en-US"/>
        </a:p>
      </dgm:t>
    </dgm:pt>
  </dgm:ptLst>
  <dgm:cxnLst>
    <dgm:cxn modelId="{6AF09B1C-BBDE-4360-A2BB-A791C006723E}" srcId="{1D93BBDB-7EB4-48D1-AE71-0A1FDDC33E23}" destId="{0AA7AB7C-D8E0-4A5C-9BAD-3FF9D31E8D9C}" srcOrd="0" destOrd="0" parTransId="{3FEC70FB-C37C-4F76-9224-1C76D577344D}" sibTransId="{FC5EC168-E9B6-436A-AD8B-FFB1914B1675}"/>
    <dgm:cxn modelId="{0075ADAD-E915-45D9-A1E6-115ED2608DFF}" srcId="{737413C2-E5B5-4D12-842C-CEA8ECD61B9D}" destId="{B2AB8F09-0973-49EA-959F-E90927281694}" srcOrd="0" destOrd="0" parTransId="{1E0D50BC-8223-4CE1-9735-BDA5C003D79B}" sibTransId="{3C566FBD-7031-4C3C-9589-CCA0BE89EE31}"/>
    <dgm:cxn modelId="{2C54D76B-5B83-4178-BA5C-CA1A6B189F41}" type="presOf" srcId="{4B3E45D2-E81A-44B0-BF55-280AA3C2A4BD}" destId="{EFD35F54-D826-446E-9167-9FB5F71656E6}" srcOrd="0" destOrd="0" presId="urn:microsoft.com/office/officeart/2005/8/layout/lProcess3"/>
    <dgm:cxn modelId="{15BB63A1-4F61-49E7-AE8C-76D2FA0C6EE6}" srcId="{0AA7AB7C-D8E0-4A5C-9BAD-3FF9D31E8D9C}" destId="{685E7CAE-0841-4C7F-B0B8-8EB8FBB3AF94}" srcOrd="2" destOrd="0" parTransId="{73B94771-E388-401D-ACF2-392B6C18F0AD}" sibTransId="{C0871C79-92C4-466C-B088-8926A10319E5}"/>
    <dgm:cxn modelId="{5F53588A-2346-4750-8540-492751BD0857}" type="presOf" srcId="{DCD6C682-3F79-49C8-925A-899C3DDD079E}" destId="{FA327132-FEFB-46D2-BF2E-18AC7A245A49}" srcOrd="0" destOrd="0" presId="urn:microsoft.com/office/officeart/2005/8/layout/lProcess3"/>
    <dgm:cxn modelId="{A0A490FC-9563-4945-9287-59750850EDEA}" type="presOf" srcId="{8EED17EB-8B5F-477B-8F55-3AD2E57FFA22}" destId="{6B2D5F81-EB5C-45CC-8EF9-D4E6AF2AE0DD}" srcOrd="0" destOrd="0" presId="urn:microsoft.com/office/officeart/2005/8/layout/lProcess3"/>
    <dgm:cxn modelId="{F65AADD0-0E6A-472B-9A58-03C2EDC4985E}" type="presOf" srcId="{AA2D6B40-9DF5-4CD0-9ADE-15E48D7FD28A}" destId="{179C538A-AF2B-4FE1-8086-DFF86317623F}" srcOrd="0" destOrd="0" presId="urn:microsoft.com/office/officeart/2005/8/layout/lProcess3"/>
    <dgm:cxn modelId="{B99628C6-1188-40BD-9296-F155CBE1D533}" srcId="{1D93BBDB-7EB4-48D1-AE71-0A1FDDC33E23}" destId="{737413C2-E5B5-4D12-842C-CEA8ECD61B9D}" srcOrd="2" destOrd="0" parTransId="{07A4EC84-2A89-4ED1-84B0-884A84D4BFFC}" sibTransId="{614848CE-DBD1-4081-9ACF-2CDAB61DF323}"/>
    <dgm:cxn modelId="{63F35585-72A9-45DE-AAE9-9619FFE5D665}" srcId="{0AA7AB7C-D8E0-4A5C-9BAD-3FF9D31E8D9C}" destId="{DCD6C682-3F79-49C8-925A-899C3DDD079E}" srcOrd="0" destOrd="0" parTransId="{FD69E769-6AB9-4F23-B1F5-100E679FC3B6}" sibTransId="{837FC13D-2056-4ACF-9D0E-01710BBE9B18}"/>
    <dgm:cxn modelId="{C9ADB561-F1FD-4651-8359-14076B3E3897}" type="presOf" srcId="{1D93BBDB-7EB4-48D1-AE71-0A1FDDC33E23}" destId="{0EC2896C-7856-468E-B719-37F8D8CB5653}" srcOrd="0" destOrd="0" presId="urn:microsoft.com/office/officeart/2005/8/layout/lProcess3"/>
    <dgm:cxn modelId="{1710C036-934F-44E5-90CF-BE22897FA1AB}" srcId="{0AA7AB7C-D8E0-4A5C-9BAD-3FF9D31E8D9C}" destId="{0B62CA8E-A61A-4BDB-BE84-52C65B52D2FE}" srcOrd="1" destOrd="0" parTransId="{ACDBE42A-7D57-47AE-808A-9CEE3CDF2EBB}" sibTransId="{468A97CC-646C-4120-9ED0-5DD7E3143522}"/>
    <dgm:cxn modelId="{65F25FE9-6EA6-4B63-A3BA-C79FC5C0AE1F}" type="presOf" srcId="{9C3F618A-E5CE-41EB-B4F0-F05D4CB8010C}" destId="{CC9F5C08-30D7-444D-9EA3-BC73B2A7F1F5}" srcOrd="0" destOrd="0" presId="urn:microsoft.com/office/officeart/2005/8/layout/lProcess3"/>
    <dgm:cxn modelId="{BD0A3221-4B3D-4661-B1EA-BFFC40F9B946}" srcId="{AA2D6B40-9DF5-4CD0-9ADE-15E48D7FD28A}" destId="{4B3E45D2-E81A-44B0-BF55-280AA3C2A4BD}" srcOrd="0" destOrd="0" parTransId="{D2475283-8261-4E24-BB71-E9956082931C}" sibTransId="{0D5C1493-672E-4C62-85E0-283A436BA036}"/>
    <dgm:cxn modelId="{BE95A50B-97A7-4564-B575-B5E1279BA328}" srcId="{1D93BBDB-7EB4-48D1-AE71-0A1FDDC33E23}" destId="{8EED17EB-8B5F-477B-8F55-3AD2E57FFA22}" srcOrd="3" destOrd="0" parTransId="{B4306947-3D26-42D2-BA95-834ACE2C4024}" sibTransId="{02827E2E-D6E7-4B04-B028-56B1A9BA8F12}"/>
    <dgm:cxn modelId="{A2DA8950-E605-4057-B1C4-BA5147A98D55}" srcId="{1D93BBDB-7EB4-48D1-AE71-0A1FDDC33E23}" destId="{AA2D6B40-9DF5-4CD0-9ADE-15E48D7FD28A}" srcOrd="1" destOrd="0" parTransId="{9F6F8024-E9AB-4DBD-B374-47E28784687D}" sibTransId="{E6ADF561-E3BF-4E2D-B03D-884784B3FFF1}"/>
    <dgm:cxn modelId="{9F98C92C-BB62-4A47-B6F4-EAF88A02570B}" type="presOf" srcId="{EC601172-4C12-4082-A1B9-48596613FBF7}" destId="{68227CD9-4DDB-4F5C-81E5-BF1A24AC14CA}" srcOrd="0" destOrd="0" presId="urn:microsoft.com/office/officeart/2005/8/layout/lProcess3"/>
    <dgm:cxn modelId="{4D144D5C-A5C3-488A-946A-5264F46BF019}" type="presOf" srcId="{685E7CAE-0841-4C7F-B0B8-8EB8FBB3AF94}" destId="{58E79265-FD94-4156-8E1F-E80CEBE3210C}" srcOrd="0" destOrd="0" presId="urn:microsoft.com/office/officeart/2005/8/layout/lProcess3"/>
    <dgm:cxn modelId="{E85F1025-58CA-4AC8-B7FB-AF05029CD76F}" srcId="{8EED17EB-8B5F-477B-8F55-3AD2E57FFA22}" destId="{EC601172-4C12-4082-A1B9-48596613FBF7}" srcOrd="0" destOrd="0" parTransId="{15241C58-26E4-4CBF-83B4-97794EDF25ED}" sibTransId="{E9D7D7E8-FC38-48C8-BBDF-5833B0F7BED9}"/>
    <dgm:cxn modelId="{0D31BFAC-474F-457F-8EFE-D600C1C0D1E5}" type="presOf" srcId="{B2AB8F09-0973-49EA-959F-E90927281694}" destId="{F870B098-690B-4005-84E7-A113FE1A0FF1}" srcOrd="0" destOrd="0" presId="urn:microsoft.com/office/officeart/2005/8/layout/lProcess3"/>
    <dgm:cxn modelId="{E3D06B7E-64DE-4E3B-9E86-4DF5511A7A0C}" type="presOf" srcId="{0B62CA8E-A61A-4BDB-BE84-52C65B52D2FE}" destId="{102F7659-7151-4EC8-A80B-0B2F5DD80954}" srcOrd="0" destOrd="0" presId="urn:microsoft.com/office/officeart/2005/8/layout/lProcess3"/>
    <dgm:cxn modelId="{28A25B54-9294-49C6-B785-E94BEA83C217}" type="presOf" srcId="{0AA7AB7C-D8E0-4A5C-9BAD-3FF9D31E8D9C}" destId="{BD4B9DCF-58D1-42A8-A9C4-73101D4462EF}" srcOrd="0" destOrd="0" presId="urn:microsoft.com/office/officeart/2005/8/layout/lProcess3"/>
    <dgm:cxn modelId="{164F7535-34FF-41FC-B5BC-6BF6ADD216E4}" type="presOf" srcId="{737413C2-E5B5-4D12-842C-CEA8ECD61B9D}" destId="{76303C98-FC16-43BF-BCFB-E5CF5041F3AC}" srcOrd="0" destOrd="0" presId="urn:microsoft.com/office/officeart/2005/8/layout/lProcess3"/>
    <dgm:cxn modelId="{206284C4-C590-41D0-95E1-C141C5F2DE8C}" srcId="{0AA7AB7C-D8E0-4A5C-9BAD-3FF9D31E8D9C}" destId="{9C3F618A-E5CE-41EB-B4F0-F05D4CB8010C}" srcOrd="3" destOrd="0" parTransId="{3854D2B2-69ED-4F20-B546-FFF7DBA4C2CC}" sibTransId="{91DFA37F-7CD2-47AA-AAE9-96D9A325AA7C}"/>
    <dgm:cxn modelId="{64877A57-8E6D-48AF-BA7B-DC654663EBA6}" type="presParOf" srcId="{0EC2896C-7856-468E-B719-37F8D8CB5653}" destId="{3A70B702-8351-4844-80E7-70EE9A740611}" srcOrd="0" destOrd="0" presId="urn:microsoft.com/office/officeart/2005/8/layout/lProcess3"/>
    <dgm:cxn modelId="{95EB99A4-DFE5-4BE3-BB2F-A02D1CBB9B9F}" type="presParOf" srcId="{3A70B702-8351-4844-80E7-70EE9A740611}" destId="{BD4B9DCF-58D1-42A8-A9C4-73101D4462EF}" srcOrd="0" destOrd="0" presId="urn:microsoft.com/office/officeart/2005/8/layout/lProcess3"/>
    <dgm:cxn modelId="{62656CD5-F292-444B-B8C7-5217C4B4A01A}" type="presParOf" srcId="{3A70B702-8351-4844-80E7-70EE9A740611}" destId="{D77E3D1C-3E5E-4D57-8062-219CEBCD5E1C}" srcOrd="1" destOrd="0" presId="urn:microsoft.com/office/officeart/2005/8/layout/lProcess3"/>
    <dgm:cxn modelId="{3831D641-6D04-41DD-BE49-D3A52E29FA8C}" type="presParOf" srcId="{3A70B702-8351-4844-80E7-70EE9A740611}" destId="{FA327132-FEFB-46D2-BF2E-18AC7A245A49}" srcOrd="2" destOrd="0" presId="urn:microsoft.com/office/officeart/2005/8/layout/lProcess3"/>
    <dgm:cxn modelId="{952A1120-573F-4488-AA0B-FB7D9CDEBC26}" type="presParOf" srcId="{3A70B702-8351-4844-80E7-70EE9A740611}" destId="{D3F43C3C-A961-4B3C-B736-39D544906B2C}" srcOrd="3" destOrd="0" presId="urn:microsoft.com/office/officeart/2005/8/layout/lProcess3"/>
    <dgm:cxn modelId="{D761C88B-CBC8-4B37-B457-0D9F89151969}" type="presParOf" srcId="{3A70B702-8351-4844-80E7-70EE9A740611}" destId="{102F7659-7151-4EC8-A80B-0B2F5DD80954}" srcOrd="4" destOrd="0" presId="urn:microsoft.com/office/officeart/2005/8/layout/lProcess3"/>
    <dgm:cxn modelId="{BA4355CD-3F80-4AF1-91FB-2CA732ECC3A2}" type="presParOf" srcId="{3A70B702-8351-4844-80E7-70EE9A740611}" destId="{9755C056-5C01-4393-B14C-36BA05B5F3D0}" srcOrd="5" destOrd="0" presId="urn:microsoft.com/office/officeart/2005/8/layout/lProcess3"/>
    <dgm:cxn modelId="{F1DE7DC4-04A2-4267-B369-D6BAB175B103}" type="presParOf" srcId="{3A70B702-8351-4844-80E7-70EE9A740611}" destId="{58E79265-FD94-4156-8E1F-E80CEBE3210C}" srcOrd="6" destOrd="0" presId="urn:microsoft.com/office/officeart/2005/8/layout/lProcess3"/>
    <dgm:cxn modelId="{5AABCAFF-3C65-479C-8708-5D374E9D7D6D}" type="presParOf" srcId="{3A70B702-8351-4844-80E7-70EE9A740611}" destId="{3DB3BAD5-247D-442F-B7BE-B20AB5D80EC8}" srcOrd="7" destOrd="0" presId="urn:microsoft.com/office/officeart/2005/8/layout/lProcess3"/>
    <dgm:cxn modelId="{1698E911-0DC0-4AE1-AEED-CE6F19C22A53}" type="presParOf" srcId="{3A70B702-8351-4844-80E7-70EE9A740611}" destId="{CC9F5C08-30D7-444D-9EA3-BC73B2A7F1F5}" srcOrd="8" destOrd="0" presId="urn:microsoft.com/office/officeart/2005/8/layout/lProcess3"/>
    <dgm:cxn modelId="{18B5A9CE-A05A-4ED3-9B50-C95C57470E36}" type="presParOf" srcId="{0EC2896C-7856-468E-B719-37F8D8CB5653}" destId="{BD4F74D3-49FA-4C26-BC6B-D34B1DE89094}" srcOrd="1" destOrd="0" presId="urn:microsoft.com/office/officeart/2005/8/layout/lProcess3"/>
    <dgm:cxn modelId="{5F98416E-5DD6-47B5-9022-9637950C2FAB}" type="presParOf" srcId="{0EC2896C-7856-468E-B719-37F8D8CB5653}" destId="{DB6C633C-047F-4BAA-BDEC-04BD1BB8261D}" srcOrd="2" destOrd="0" presId="urn:microsoft.com/office/officeart/2005/8/layout/lProcess3"/>
    <dgm:cxn modelId="{827689EE-A7EF-4DB0-AD0F-BBBAFBC1C515}" type="presParOf" srcId="{DB6C633C-047F-4BAA-BDEC-04BD1BB8261D}" destId="{179C538A-AF2B-4FE1-8086-DFF86317623F}" srcOrd="0" destOrd="0" presId="urn:microsoft.com/office/officeart/2005/8/layout/lProcess3"/>
    <dgm:cxn modelId="{AE4E5BCE-DB66-4257-8F0B-17045A2B4A6B}" type="presParOf" srcId="{DB6C633C-047F-4BAA-BDEC-04BD1BB8261D}" destId="{2351AF6C-FD13-45E8-81AB-C23128253FCF}" srcOrd="1" destOrd="0" presId="urn:microsoft.com/office/officeart/2005/8/layout/lProcess3"/>
    <dgm:cxn modelId="{0CED5E1E-EF83-41EA-B4DD-2362D2395539}" type="presParOf" srcId="{DB6C633C-047F-4BAA-BDEC-04BD1BB8261D}" destId="{EFD35F54-D826-446E-9167-9FB5F71656E6}" srcOrd="2" destOrd="0" presId="urn:microsoft.com/office/officeart/2005/8/layout/lProcess3"/>
    <dgm:cxn modelId="{A060DEBD-0579-4708-9B0B-2641DB49817F}" type="presParOf" srcId="{0EC2896C-7856-468E-B719-37F8D8CB5653}" destId="{CB8B6637-6603-49F4-98A5-CE64EE483EE7}" srcOrd="3" destOrd="0" presId="urn:microsoft.com/office/officeart/2005/8/layout/lProcess3"/>
    <dgm:cxn modelId="{801E0F59-488F-4C3F-B7B8-D8CE1787DF6D}" type="presParOf" srcId="{0EC2896C-7856-468E-B719-37F8D8CB5653}" destId="{6A53CBCC-14C2-4314-8591-EEB33CFCB06A}" srcOrd="4" destOrd="0" presId="urn:microsoft.com/office/officeart/2005/8/layout/lProcess3"/>
    <dgm:cxn modelId="{DF571D03-9D1E-45FB-AC80-EF21D3493226}" type="presParOf" srcId="{6A53CBCC-14C2-4314-8591-EEB33CFCB06A}" destId="{76303C98-FC16-43BF-BCFB-E5CF5041F3AC}" srcOrd="0" destOrd="0" presId="urn:microsoft.com/office/officeart/2005/8/layout/lProcess3"/>
    <dgm:cxn modelId="{73323C19-FF67-4012-BE0F-7679ABAE7117}" type="presParOf" srcId="{6A53CBCC-14C2-4314-8591-EEB33CFCB06A}" destId="{F2998634-A029-423A-B734-2177A732E4AD}" srcOrd="1" destOrd="0" presId="urn:microsoft.com/office/officeart/2005/8/layout/lProcess3"/>
    <dgm:cxn modelId="{55F28440-EB77-4F75-9A62-94C3F9BE0F47}" type="presParOf" srcId="{6A53CBCC-14C2-4314-8591-EEB33CFCB06A}" destId="{F870B098-690B-4005-84E7-A113FE1A0FF1}" srcOrd="2" destOrd="0" presId="urn:microsoft.com/office/officeart/2005/8/layout/lProcess3"/>
    <dgm:cxn modelId="{7CBC127A-E005-44AE-A943-0FFD7D88253C}" type="presParOf" srcId="{0EC2896C-7856-468E-B719-37F8D8CB5653}" destId="{6DA834FD-F128-49EC-BFB7-CC889ADFCA85}" srcOrd="5" destOrd="0" presId="urn:microsoft.com/office/officeart/2005/8/layout/lProcess3"/>
    <dgm:cxn modelId="{3153DFE6-7F94-495B-BB82-7240A9FBC56E}" type="presParOf" srcId="{0EC2896C-7856-468E-B719-37F8D8CB5653}" destId="{74497034-67E3-48DF-A17D-5C983C820481}" srcOrd="6" destOrd="0" presId="urn:microsoft.com/office/officeart/2005/8/layout/lProcess3"/>
    <dgm:cxn modelId="{D26BBD02-4059-459F-AB8F-D0CE511C3019}" type="presParOf" srcId="{74497034-67E3-48DF-A17D-5C983C820481}" destId="{6B2D5F81-EB5C-45CC-8EF9-D4E6AF2AE0DD}" srcOrd="0" destOrd="0" presId="urn:microsoft.com/office/officeart/2005/8/layout/lProcess3"/>
    <dgm:cxn modelId="{2882A1AC-D000-4077-A750-33B59C94D900}" type="presParOf" srcId="{74497034-67E3-48DF-A17D-5C983C820481}" destId="{50DF43EF-1B4A-470A-A132-0E9FE7E62C74}" srcOrd="1" destOrd="0" presId="urn:microsoft.com/office/officeart/2005/8/layout/lProcess3"/>
    <dgm:cxn modelId="{D26CF2E7-8894-4E02-999A-DD576D661921}" type="presParOf" srcId="{74497034-67E3-48DF-A17D-5C983C820481}" destId="{68227CD9-4DDB-4F5C-81E5-BF1A24AC14CA}" srcOrd="2" destOrd="0" presId="urn:microsoft.com/office/officeart/2005/8/layout/l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1A8F207-1092-4556-8209-56867C989A3A}" type="doc">
      <dgm:prSet loTypeId="urn:microsoft.com/office/officeart/2005/8/layout/radial4" loCatId="relationship" qsTypeId="urn:microsoft.com/office/officeart/2005/8/quickstyle/simple4" qsCatId="simple" csTypeId="urn:microsoft.com/office/officeart/2005/8/colors/accent2_4" csCatId="accent2" phldr="1"/>
      <dgm:spPr/>
      <dgm:t>
        <a:bodyPr/>
        <a:lstStyle/>
        <a:p>
          <a:endParaRPr lang="en-US"/>
        </a:p>
      </dgm:t>
    </dgm:pt>
    <dgm:pt modelId="{E92739AC-F107-4BAE-A129-3014333089C8}">
      <dgm:prSet phldrT="[Text]"/>
      <dgm:spPr/>
      <dgm:t>
        <a:bodyPr/>
        <a:lstStyle/>
        <a:p>
          <a:r>
            <a:rPr lang="en-US" dirty="0" smtClean="0"/>
            <a:t>Z3</a:t>
          </a:r>
          <a:endParaRPr lang="en-US" dirty="0"/>
        </a:p>
      </dgm:t>
    </dgm:pt>
    <dgm:pt modelId="{5E4D493F-E895-4119-86FA-5520BCC01F66}" type="parTrans" cxnId="{562EC50B-CB00-4458-A4B7-137194F402BE}">
      <dgm:prSet/>
      <dgm:spPr/>
      <dgm:t>
        <a:bodyPr/>
        <a:lstStyle/>
        <a:p>
          <a:endParaRPr lang="en-US"/>
        </a:p>
      </dgm:t>
    </dgm:pt>
    <dgm:pt modelId="{8FF1CE41-0A1B-4EC7-9987-EDBB6E5F8C0D}" type="sibTrans" cxnId="{562EC50B-CB00-4458-A4B7-137194F402BE}">
      <dgm:prSet/>
      <dgm:spPr/>
      <dgm:t>
        <a:bodyPr/>
        <a:lstStyle/>
        <a:p>
          <a:endParaRPr lang="en-US"/>
        </a:p>
      </dgm:t>
    </dgm:pt>
    <dgm:pt modelId="{6B6B3B46-C0CC-4BB5-95C2-FEB1FB52B1E5}">
      <dgm:prSet phldrT="[Text]"/>
      <dgm:spPr/>
      <dgm:t>
        <a:bodyPr/>
        <a:lstStyle/>
        <a:p>
          <a:r>
            <a:rPr lang="en-US" dirty="0" smtClean="0"/>
            <a:t>Test case generation</a:t>
          </a:r>
          <a:endParaRPr lang="en-US" dirty="0"/>
        </a:p>
      </dgm:t>
    </dgm:pt>
    <dgm:pt modelId="{B673F427-DDA0-488B-BCD1-AB03C1C6BBF1}" type="parTrans" cxnId="{D14A2E81-A5D5-4F77-B18D-B50B263F25AF}">
      <dgm:prSet/>
      <dgm:spPr/>
      <dgm:t>
        <a:bodyPr/>
        <a:lstStyle/>
        <a:p>
          <a:endParaRPr lang="en-US"/>
        </a:p>
      </dgm:t>
    </dgm:pt>
    <dgm:pt modelId="{F94C3F2F-DB76-4BF0-9C91-0E290658E5A5}" type="sibTrans" cxnId="{D14A2E81-A5D5-4F77-B18D-B50B263F25AF}">
      <dgm:prSet/>
      <dgm:spPr/>
      <dgm:t>
        <a:bodyPr/>
        <a:lstStyle/>
        <a:p>
          <a:endParaRPr lang="en-US"/>
        </a:p>
      </dgm:t>
    </dgm:pt>
    <dgm:pt modelId="{F16FB16E-0D23-4C04-88AD-9F29ACB4EA5B}">
      <dgm:prSet phldrT="[Text]"/>
      <dgm:spPr/>
      <dgm:t>
        <a:bodyPr/>
        <a:lstStyle/>
        <a:p>
          <a:r>
            <a:rPr lang="en-US" dirty="0" smtClean="0"/>
            <a:t>Predicate Abstraction</a:t>
          </a:r>
          <a:endParaRPr lang="en-US" dirty="0"/>
        </a:p>
      </dgm:t>
    </dgm:pt>
    <dgm:pt modelId="{FAB02FCB-96B4-4F88-AF15-AC138074C1A3}" type="parTrans" cxnId="{7A9A5D84-41DC-4EB9-8751-1C72196C285D}">
      <dgm:prSet/>
      <dgm:spPr/>
      <dgm:t>
        <a:bodyPr/>
        <a:lstStyle/>
        <a:p>
          <a:endParaRPr lang="en-US"/>
        </a:p>
      </dgm:t>
    </dgm:pt>
    <dgm:pt modelId="{DC02768A-3E5B-486C-AC13-2CA793C4056B}" type="sibTrans" cxnId="{7A9A5D84-41DC-4EB9-8751-1C72196C285D}">
      <dgm:prSet/>
      <dgm:spPr/>
      <dgm:t>
        <a:bodyPr/>
        <a:lstStyle/>
        <a:p>
          <a:endParaRPr lang="en-US"/>
        </a:p>
      </dgm:t>
    </dgm:pt>
    <dgm:pt modelId="{7FCD955C-5281-4A75-862A-E162C9DB1979}">
      <dgm:prSet phldrT="[Text]">
        <dgm:style>
          <a:lnRef idx="1">
            <a:schemeClr val="accent3"/>
          </a:lnRef>
          <a:fillRef idx="3">
            <a:schemeClr val="accent3"/>
          </a:fillRef>
          <a:effectRef idx="2">
            <a:schemeClr val="accent3"/>
          </a:effectRef>
          <a:fontRef idx="minor">
            <a:schemeClr val="lt1"/>
          </a:fontRef>
        </dgm:style>
      </dgm:prSet>
      <dgm:spPr/>
      <dgm:t>
        <a:bodyPr/>
        <a:lstStyle/>
        <a:p>
          <a:r>
            <a:rPr lang="en-US" dirty="0" smtClean="0"/>
            <a:t>Verifying Compiler</a:t>
          </a:r>
          <a:endParaRPr lang="en-US" dirty="0"/>
        </a:p>
      </dgm:t>
    </dgm:pt>
    <dgm:pt modelId="{6EEF59A4-E19B-493C-8703-498CCC0BAE9B}" type="parTrans" cxnId="{B8E18348-EC46-4EFE-8E86-ED537026D41B}">
      <dgm:prSet>
        <dgm:style>
          <a:lnRef idx="1">
            <a:schemeClr val="accent3"/>
          </a:lnRef>
          <a:fillRef idx="3">
            <a:schemeClr val="accent3"/>
          </a:fillRef>
          <a:effectRef idx="2">
            <a:schemeClr val="accent3"/>
          </a:effectRef>
          <a:fontRef idx="minor">
            <a:schemeClr val="lt1"/>
          </a:fontRef>
        </dgm:style>
      </dgm:prSet>
      <dgm:spPr/>
      <dgm:t>
        <a:bodyPr/>
        <a:lstStyle/>
        <a:p>
          <a:endParaRPr lang="en-US"/>
        </a:p>
      </dgm:t>
    </dgm:pt>
    <dgm:pt modelId="{5047135A-01C7-40DE-AB70-5394030B7138}" type="sibTrans" cxnId="{B8E18348-EC46-4EFE-8E86-ED537026D41B}">
      <dgm:prSet/>
      <dgm:spPr/>
      <dgm:t>
        <a:bodyPr/>
        <a:lstStyle/>
        <a:p>
          <a:endParaRPr lang="en-US"/>
        </a:p>
      </dgm:t>
    </dgm:pt>
    <dgm:pt modelId="{77EB5038-F5EC-4F96-9D5E-C6A83E1598AF}" type="pres">
      <dgm:prSet presAssocID="{C1A8F207-1092-4556-8209-56867C989A3A}" presName="cycle" presStyleCnt="0">
        <dgm:presLayoutVars>
          <dgm:chMax val="1"/>
          <dgm:dir/>
          <dgm:animLvl val="ctr"/>
          <dgm:resizeHandles val="exact"/>
        </dgm:presLayoutVars>
      </dgm:prSet>
      <dgm:spPr/>
      <dgm:t>
        <a:bodyPr/>
        <a:lstStyle/>
        <a:p>
          <a:endParaRPr lang="en-US"/>
        </a:p>
      </dgm:t>
    </dgm:pt>
    <dgm:pt modelId="{3A6B0980-9756-4B2A-938B-D7872034D7EB}" type="pres">
      <dgm:prSet presAssocID="{E92739AC-F107-4BAE-A129-3014333089C8}" presName="centerShape" presStyleLbl="node0" presStyleIdx="0" presStyleCnt="1" custScaleX="61489" custScaleY="60708"/>
      <dgm:spPr/>
      <dgm:t>
        <a:bodyPr/>
        <a:lstStyle/>
        <a:p>
          <a:endParaRPr lang="en-US"/>
        </a:p>
      </dgm:t>
    </dgm:pt>
    <dgm:pt modelId="{4791977B-3D60-45CE-A267-EB0E534B83F4}" type="pres">
      <dgm:prSet presAssocID="{B673F427-DDA0-488B-BCD1-AB03C1C6BBF1}" presName="parTrans" presStyleLbl="bgSibTrans2D1" presStyleIdx="0" presStyleCnt="3"/>
      <dgm:spPr/>
      <dgm:t>
        <a:bodyPr/>
        <a:lstStyle/>
        <a:p>
          <a:endParaRPr lang="en-US"/>
        </a:p>
      </dgm:t>
    </dgm:pt>
    <dgm:pt modelId="{75B58844-1A6B-4178-B654-1BDC9729BEDA}" type="pres">
      <dgm:prSet presAssocID="{6B6B3B46-C0CC-4BB5-95C2-FEB1FB52B1E5}" presName="node" presStyleLbl="node1" presStyleIdx="0" presStyleCnt="3">
        <dgm:presLayoutVars>
          <dgm:bulletEnabled val="1"/>
        </dgm:presLayoutVars>
      </dgm:prSet>
      <dgm:spPr/>
      <dgm:t>
        <a:bodyPr/>
        <a:lstStyle/>
        <a:p>
          <a:endParaRPr lang="en-US"/>
        </a:p>
      </dgm:t>
    </dgm:pt>
    <dgm:pt modelId="{6C83C407-8751-4F47-B867-FED2BD8A834B}" type="pres">
      <dgm:prSet presAssocID="{6EEF59A4-E19B-493C-8703-498CCC0BAE9B}" presName="parTrans" presStyleLbl="bgSibTrans2D1" presStyleIdx="1" presStyleCnt="3"/>
      <dgm:spPr/>
      <dgm:t>
        <a:bodyPr/>
        <a:lstStyle/>
        <a:p>
          <a:endParaRPr lang="en-US"/>
        </a:p>
      </dgm:t>
    </dgm:pt>
    <dgm:pt modelId="{A4F5C038-AF22-424E-A469-26086CD971C1}" type="pres">
      <dgm:prSet presAssocID="{7FCD955C-5281-4A75-862A-E162C9DB1979}" presName="node" presStyleLbl="node1" presStyleIdx="1" presStyleCnt="3">
        <dgm:presLayoutVars>
          <dgm:bulletEnabled val="1"/>
        </dgm:presLayoutVars>
      </dgm:prSet>
      <dgm:spPr/>
      <dgm:t>
        <a:bodyPr/>
        <a:lstStyle/>
        <a:p>
          <a:endParaRPr lang="en-US"/>
        </a:p>
      </dgm:t>
    </dgm:pt>
    <dgm:pt modelId="{4245A790-3F38-49C0-A396-70842A9BABC0}" type="pres">
      <dgm:prSet presAssocID="{FAB02FCB-96B4-4F88-AF15-AC138074C1A3}" presName="parTrans" presStyleLbl="bgSibTrans2D1" presStyleIdx="2" presStyleCnt="3"/>
      <dgm:spPr/>
      <dgm:t>
        <a:bodyPr/>
        <a:lstStyle/>
        <a:p>
          <a:endParaRPr lang="en-US"/>
        </a:p>
      </dgm:t>
    </dgm:pt>
    <dgm:pt modelId="{856B82B9-8B72-4709-AD97-A7D3F98FA0ED}" type="pres">
      <dgm:prSet presAssocID="{F16FB16E-0D23-4C04-88AD-9F29ACB4EA5B}" presName="node" presStyleLbl="node1" presStyleIdx="2" presStyleCnt="3">
        <dgm:presLayoutVars>
          <dgm:bulletEnabled val="1"/>
        </dgm:presLayoutVars>
      </dgm:prSet>
      <dgm:spPr/>
      <dgm:t>
        <a:bodyPr/>
        <a:lstStyle/>
        <a:p>
          <a:endParaRPr lang="en-US"/>
        </a:p>
      </dgm:t>
    </dgm:pt>
  </dgm:ptLst>
  <dgm:cxnLst>
    <dgm:cxn modelId="{7F71ABDB-89E6-4FEE-81A6-7C064EE61FA0}" type="presOf" srcId="{6B6B3B46-C0CC-4BB5-95C2-FEB1FB52B1E5}" destId="{75B58844-1A6B-4178-B654-1BDC9729BEDA}" srcOrd="0" destOrd="0" presId="urn:microsoft.com/office/officeart/2005/8/layout/radial4"/>
    <dgm:cxn modelId="{1E3CFD78-973A-4873-9D52-CA08BC1EB6D4}" type="presOf" srcId="{FAB02FCB-96B4-4F88-AF15-AC138074C1A3}" destId="{4245A790-3F38-49C0-A396-70842A9BABC0}" srcOrd="0" destOrd="0" presId="urn:microsoft.com/office/officeart/2005/8/layout/radial4"/>
    <dgm:cxn modelId="{62ABF5CC-BCE0-4377-9DA7-10A622EECA76}" type="presOf" srcId="{F16FB16E-0D23-4C04-88AD-9F29ACB4EA5B}" destId="{856B82B9-8B72-4709-AD97-A7D3F98FA0ED}" srcOrd="0" destOrd="0" presId="urn:microsoft.com/office/officeart/2005/8/layout/radial4"/>
    <dgm:cxn modelId="{92E271EF-DB5E-4F99-B956-0745F80F070A}" type="presOf" srcId="{E92739AC-F107-4BAE-A129-3014333089C8}" destId="{3A6B0980-9756-4B2A-938B-D7872034D7EB}" srcOrd="0" destOrd="0" presId="urn:microsoft.com/office/officeart/2005/8/layout/radial4"/>
    <dgm:cxn modelId="{63302881-56B8-4A32-A192-EA46AA27F37A}" type="presOf" srcId="{B673F427-DDA0-488B-BCD1-AB03C1C6BBF1}" destId="{4791977B-3D60-45CE-A267-EB0E534B83F4}" srcOrd="0" destOrd="0" presId="urn:microsoft.com/office/officeart/2005/8/layout/radial4"/>
    <dgm:cxn modelId="{23DB8110-F7E0-4E06-A66A-FC357AFD4B5D}" type="presOf" srcId="{C1A8F207-1092-4556-8209-56867C989A3A}" destId="{77EB5038-F5EC-4F96-9D5E-C6A83E1598AF}" srcOrd="0" destOrd="0" presId="urn:microsoft.com/office/officeart/2005/8/layout/radial4"/>
    <dgm:cxn modelId="{B8E18348-EC46-4EFE-8E86-ED537026D41B}" srcId="{E92739AC-F107-4BAE-A129-3014333089C8}" destId="{7FCD955C-5281-4A75-862A-E162C9DB1979}" srcOrd="1" destOrd="0" parTransId="{6EEF59A4-E19B-493C-8703-498CCC0BAE9B}" sibTransId="{5047135A-01C7-40DE-AB70-5394030B7138}"/>
    <dgm:cxn modelId="{562EC50B-CB00-4458-A4B7-137194F402BE}" srcId="{C1A8F207-1092-4556-8209-56867C989A3A}" destId="{E92739AC-F107-4BAE-A129-3014333089C8}" srcOrd="0" destOrd="0" parTransId="{5E4D493F-E895-4119-86FA-5520BCC01F66}" sibTransId="{8FF1CE41-0A1B-4EC7-9987-EDBB6E5F8C0D}"/>
    <dgm:cxn modelId="{7A9A5D84-41DC-4EB9-8751-1C72196C285D}" srcId="{E92739AC-F107-4BAE-A129-3014333089C8}" destId="{F16FB16E-0D23-4C04-88AD-9F29ACB4EA5B}" srcOrd="2" destOrd="0" parTransId="{FAB02FCB-96B4-4F88-AF15-AC138074C1A3}" sibTransId="{DC02768A-3E5B-486C-AC13-2CA793C4056B}"/>
    <dgm:cxn modelId="{ADEF0F67-727A-48D5-820C-D0A2C7C05A4A}" type="presOf" srcId="{6EEF59A4-E19B-493C-8703-498CCC0BAE9B}" destId="{6C83C407-8751-4F47-B867-FED2BD8A834B}" srcOrd="0" destOrd="0" presId="urn:microsoft.com/office/officeart/2005/8/layout/radial4"/>
    <dgm:cxn modelId="{D14A2E81-A5D5-4F77-B18D-B50B263F25AF}" srcId="{E92739AC-F107-4BAE-A129-3014333089C8}" destId="{6B6B3B46-C0CC-4BB5-95C2-FEB1FB52B1E5}" srcOrd="0" destOrd="0" parTransId="{B673F427-DDA0-488B-BCD1-AB03C1C6BBF1}" sibTransId="{F94C3F2F-DB76-4BF0-9C91-0E290658E5A5}"/>
    <dgm:cxn modelId="{1A0395BF-301B-4CD5-9C76-5A095FE19A3A}" type="presOf" srcId="{7FCD955C-5281-4A75-862A-E162C9DB1979}" destId="{A4F5C038-AF22-424E-A469-26086CD971C1}" srcOrd="0" destOrd="0" presId="urn:microsoft.com/office/officeart/2005/8/layout/radial4"/>
    <dgm:cxn modelId="{35BEC997-4674-448E-BC0D-AD70414C7D12}" type="presParOf" srcId="{77EB5038-F5EC-4F96-9D5E-C6A83E1598AF}" destId="{3A6B0980-9756-4B2A-938B-D7872034D7EB}" srcOrd="0" destOrd="0" presId="urn:microsoft.com/office/officeart/2005/8/layout/radial4"/>
    <dgm:cxn modelId="{13A3191C-F959-4389-A519-F0AE16605244}" type="presParOf" srcId="{77EB5038-F5EC-4F96-9D5E-C6A83E1598AF}" destId="{4791977B-3D60-45CE-A267-EB0E534B83F4}" srcOrd="1" destOrd="0" presId="urn:microsoft.com/office/officeart/2005/8/layout/radial4"/>
    <dgm:cxn modelId="{59CFEDC0-C79A-4DDE-B808-4B6B10AB26C9}" type="presParOf" srcId="{77EB5038-F5EC-4F96-9D5E-C6A83E1598AF}" destId="{75B58844-1A6B-4178-B654-1BDC9729BEDA}" srcOrd="2" destOrd="0" presId="urn:microsoft.com/office/officeart/2005/8/layout/radial4"/>
    <dgm:cxn modelId="{CAAA09E4-810F-4F1B-AC77-538538B41B12}" type="presParOf" srcId="{77EB5038-F5EC-4F96-9D5E-C6A83E1598AF}" destId="{6C83C407-8751-4F47-B867-FED2BD8A834B}" srcOrd="3" destOrd="0" presId="urn:microsoft.com/office/officeart/2005/8/layout/radial4"/>
    <dgm:cxn modelId="{2D1C768F-0082-4D9D-9396-6044C57EB4CF}" type="presParOf" srcId="{77EB5038-F5EC-4F96-9D5E-C6A83E1598AF}" destId="{A4F5C038-AF22-424E-A469-26086CD971C1}" srcOrd="4" destOrd="0" presId="urn:microsoft.com/office/officeart/2005/8/layout/radial4"/>
    <dgm:cxn modelId="{3DEDDB12-227D-4632-A8C1-A29859851E3E}" type="presParOf" srcId="{77EB5038-F5EC-4F96-9D5E-C6A83E1598AF}" destId="{4245A790-3F38-49C0-A396-70842A9BABC0}" srcOrd="5" destOrd="0" presId="urn:microsoft.com/office/officeart/2005/8/layout/radial4"/>
    <dgm:cxn modelId="{0E7F1094-2D45-49E0-904E-E97B3913C8B7}" type="presParOf" srcId="{77EB5038-F5EC-4F96-9D5E-C6A83E1598AF}" destId="{856B82B9-8B72-4709-AD97-A7D3F98FA0ED}" srcOrd="6"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22A6D12-42AE-4E4C-A72E-5A0E348E4A1C}" type="doc">
      <dgm:prSet loTypeId="urn:microsoft.com/office/officeart/2005/8/layout/vList5" loCatId="list" qsTypeId="urn:microsoft.com/office/officeart/2005/8/quickstyle/simple5" qsCatId="simple" csTypeId="urn:microsoft.com/office/officeart/2005/8/colors/colorful2" csCatId="colorful" phldr="1"/>
      <dgm:spPr/>
      <dgm:t>
        <a:bodyPr/>
        <a:lstStyle/>
        <a:p>
          <a:endParaRPr lang="en-US"/>
        </a:p>
      </dgm:t>
    </dgm:pt>
    <dgm:pt modelId="{1D5FE7A9-EE4F-47AC-88F0-928F2AC31591}">
      <dgm:prSet/>
      <dgm:spPr/>
      <dgm:t>
        <a:bodyPr/>
        <a:lstStyle/>
        <a:p>
          <a:pPr rtl="0"/>
          <a:r>
            <a:rPr lang="en-US" dirty="0" smtClean="0"/>
            <a:t>Heuristic quantifier instantiation</a:t>
          </a:r>
          <a:endParaRPr lang="en-US" dirty="0"/>
        </a:p>
      </dgm:t>
    </dgm:pt>
    <dgm:pt modelId="{F83E7231-79A8-4F5F-9E80-6F6110DC77C7}" type="parTrans" cxnId="{16B4F643-B671-4BD8-B20B-12849B75329F}">
      <dgm:prSet/>
      <dgm:spPr/>
      <dgm:t>
        <a:bodyPr/>
        <a:lstStyle/>
        <a:p>
          <a:endParaRPr lang="en-US"/>
        </a:p>
      </dgm:t>
    </dgm:pt>
    <dgm:pt modelId="{C43C8184-D1A0-4C82-A9FE-D841D58179F3}" type="sibTrans" cxnId="{16B4F643-B671-4BD8-B20B-12849B75329F}">
      <dgm:prSet/>
      <dgm:spPr/>
      <dgm:t>
        <a:bodyPr/>
        <a:lstStyle/>
        <a:p>
          <a:endParaRPr lang="en-US"/>
        </a:p>
      </dgm:t>
    </dgm:pt>
    <dgm:pt modelId="{5A392EA8-FA47-4C5A-8565-4082EAC8B841}">
      <dgm:prSet/>
      <dgm:spPr/>
      <dgm:t>
        <a:bodyPr/>
        <a:lstStyle/>
        <a:p>
          <a:pPr rtl="0"/>
          <a:r>
            <a:rPr lang="en-US" dirty="0" smtClean="0"/>
            <a:t>Combining SMT with Saturation </a:t>
          </a:r>
          <a:r>
            <a:rPr lang="en-US" dirty="0" err="1" smtClean="0"/>
            <a:t>provers</a:t>
          </a:r>
          <a:endParaRPr lang="en-US" dirty="0"/>
        </a:p>
      </dgm:t>
    </dgm:pt>
    <dgm:pt modelId="{618B3C1B-CAE9-4F9E-9B23-048B880E8818}" type="parTrans" cxnId="{BAFBD07B-71D8-450C-AEFC-8127C963164A}">
      <dgm:prSet/>
      <dgm:spPr/>
      <dgm:t>
        <a:bodyPr/>
        <a:lstStyle/>
        <a:p>
          <a:endParaRPr lang="en-US"/>
        </a:p>
      </dgm:t>
    </dgm:pt>
    <dgm:pt modelId="{C3FE7091-3CD0-481B-A1E2-2745B8474AE8}" type="sibTrans" cxnId="{BAFBD07B-71D8-450C-AEFC-8127C963164A}">
      <dgm:prSet/>
      <dgm:spPr/>
      <dgm:t>
        <a:bodyPr/>
        <a:lstStyle/>
        <a:p>
          <a:endParaRPr lang="en-US"/>
        </a:p>
      </dgm:t>
    </dgm:pt>
    <dgm:pt modelId="{39768F9A-C1B2-492A-BEED-1CEAF41A05CA}">
      <dgm:prSet/>
      <dgm:spPr/>
      <dgm:t>
        <a:bodyPr/>
        <a:lstStyle/>
        <a:p>
          <a:pPr rtl="0"/>
          <a:r>
            <a:rPr lang="en-US" dirty="0" smtClean="0"/>
            <a:t>Complete quantifier instantiation</a:t>
          </a:r>
          <a:endParaRPr lang="en-US" dirty="0"/>
        </a:p>
      </dgm:t>
    </dgm:pt>
    <dgm:pt modelId="{6257E348-8887-48A7-BAA5-F84BF9EC7A93}" type="parTrans" cxnId="{F7A0DBA9-16C6-4FB4-B4D7-63FD948BFB13}">
      <dgm:prSet/>
      <dgm:spPr/>
      <dgm:t>
        <a:bodyPr/>
        <a:lstStyle/>
        <a:p>
          <a:endParaRPr lang="en-US"/>
        </a:p>
      </dgm:t>
    </dgm:pt>
    <dgm:pt modelId="{18A0AF87-02E3-403A-9248-8145F15B1990}" type="sibTrans" cxnId="{F7A0DBA9-16C6-4FB4-B4D7-63FD948BFB13}">
      <dgm:prSet/>
      <dgm:spPr/>
      <dgm:t>
        <a:bodyPr/>
        <a:lstStyle/>
        <a:p>
          <a:endParaRPr lang="en-US"/>
        </a:p>
      </dgm:t>
    </dgm:pt>
    <dgm:pt modelId="{1822D0C4-0A26-4377-9C47-02B1A676C6E5}">
      <dgm:prSet/>
      <dgm:spPr/>
      <dgm:t>
        <a:bodyPr/>
        <a:lstStyle/>
        <a:p>
          <a:pPr rtl="0"/>
          <a:r>
            <a:rPr lang="en-US" dirty="0" smtClean="0"/>
            <a:t>Decidable fragments</a:t>
          </a:r>
          <a:endParaRPr lang="en-US" dirty="0"/>
        </a:p>
      </dgm:t>
    </dgm:pt>
    <dgm:pt modelId="{767F8962-260A-425D-B823-2D0BCD7D5B47}" type="parTrans" cxnId="{3C687817-178F-4810-92AC-08B66CB59F4B}">
      <dgm:prSet/>
      <dgm:spPr/>
      <dgm:t>
        <a:bodyPr/>
        <a:lstStyle/>
        <a:p>
          <a:endParaRPr lang="en-US"/>
        </a:p>
      </dgm:t>
    </dgm:pt>
    <dgm:pt modelId="{8BA016C2-8C43-4681-8406-4D684F91DEBA}" type="sibTrans" cxnId="{3C687817-178F-4810-92AC-08B66CB59F4B}">
      <dgm:prSet/>
      <dgm:spPr/>
      <dgm:t>
        <a:bodyPr/>
        <a:lstStyle/>
        <a:p>
          <a:endParaRPr lang="en-US"/>
        </a:p>
      </dgm:t>
    </dgm:pt>
    <dgm:pt modelId="{1097DEA9-CB6E-4FA9-B6C6-3484716CAEF7}">
      <dgm:prSet/>
      <dgm:spPr/>
      <dgm:t>
        <a:bodyPr/>
        <a:lstStyle/>
        <a:p>
          <a:pPr rtl="0"/>
          <a:r>
            <a:rPr lang="en-US" dirty="0" smtClean="0"/>
            <a:t>Model based quantifier instantiation</a:t>
          </a:r>
          <a:endParaRPr lang="en-US" dirty="0"/>
        </a:p>
      </dgm:t>
    </dgm:pt>
    <dgm:pt modelId="{E0369E63-DFA5-4D48-B28D-E48E556CE902}" type="parTrans" cxnId="{B7B825E8-91F1-4328-9E6D-8AF7859E15D7}">
      <dgm:prSet/>
      <dgm:spPr/>
      <dgm:t>
        <a:bodyPr/>
        <a:lstStyle/>
        <a:p>
          <a:endParaRPr lang="en-US"/>
        </a:p>
      </dgm:t>
    </dgm:pt>
    <dgm:pt modelId="{BBCEC0F1-08CA-43CD-B455-D7E1C3967593}" type="sibTrans" cxnId="{B7B825E8-91F1-4328-9E6D-8AF7859E15D7}">
      <dgm:prSet/>
      <dgm:spPr/>
      <dgm:t>
        <a:bodyPr/>
        <a:lstStyle/>
        <a:p>
          <a:endParaRPr lang="en-US"/>
        </a:p>
      </dgm:t>
    </dgm:pt>
    <dgm:pt modelId="{D9A3EBC3-9180-4068-BFE9-97D6A7B48D9F}" type="pres">
      <dgm:prSet presAssocID="{722A6D12-42AE-4E4C-A72E-5A0E348E4A1C}" presName="Name0" presStyleCnt="0">
        <dgm:presLayoutVars>
          <dgm:dir/>
          <dgm:animLvl val="lvl"/>
          <dgm:resizeHandles val="exact"/>
        </dgm:presLayoutVars>
      </dgm:prSet>
      <dgm:spPr/>
      <dgm:t>
        <a:bodyPr/>
        <a:lstStyle/>
        <a:p>
          <a:endParaRPr lang="en-US"/>
        </a:p>
      </dgm:t>
    </dgm:pt>
    <dgm:pt modelId="{A986E606-DB17-4AE3-8A66-879BDFEE4E65}" type="pres">
      <dgm:prSet presAssocID="{1D5FE7A9-EE4F-47AC-88F0-928F2AC31591}" presName="linNode" presStyleCnt="0"/>
      <dgm:spPr/>
    </dgm:pt>
    <dgm:pt modelId="{52A4F95F-F1AB-4105-9DEE-78179B78A81B}" type="pres">
      <dgm:prSet presAssocID="{1D5FE7A9-EE4F-47AC-88F0-928F2AC31591}" presName="parentText" presStyleLbl="node1" presStyleIdx="0" presStyleCnt="5" custScaleX="191697">
        <dgm:presLayoutVars>
          <dgm:chMax val="1"/>
          <dgm:bulletEnabled val="1"/>
        </dgm:presLayoutVars>
      </dgm:prSet>
      <dgm:spPr/>
      <dgm:t>
        <a:bodyPr/>
        <a:lstStyle/>
        <a:p>
          <a:endParaRPr lang="en-US"/>
        </a:p>
      </dgm:t>
    </dgm:pt>
    <dgm:pt modelId="{19581284-BC35-491B-BA1D-59BEEE20AE27}" type="pres">
      <dgm:prSet presAssocID="{C43C8184-D1A0-4C82-A9FE-D841D58179F3}" presName="sp" presStyleCnt="0"/>
      <dgm:spPr/>
    </dgm:pt>
    <dgm:pt modelId="{F45D1C90-4FC4-4C92-9422-ADFD38047747}" type="pres">
      <dgm:prSet presAssocID="{5A392EA8-FA47-4C5A-8565-4082EAC8B841}" presName="linNode" presStyleCnt="0"/>
      <dgm:spPr/>
    </dgm:pt>
    <dgm:pt modelId="{EA10E22E-D9E7-4493-B666-635671DEC2D3}" type="pres">
      <dgm:prSet presAssocID="{5A392EA8-FA47-4C5A-8565-4082EAC8B841}" presName="parentText" presStyleLbl="node1" presStyleIdx="1" presStyleCnt="5" custScaleX="191697">
        <dgm:presLayoutVars>
          <dgm:chMax val="1"/>
          <dgm:bulletEnabled val="1"/>
        </dgm:presLayoutVars>
      </dgm:prSet>
      <dgm:spPr/>
      <dgm:t>
        <a:bodyPr/>
        <a:lstStyle/>
        <a:p>
          <a:endParaRPr lang="en-US"/>
        </a:p>
      </dgm:t>
    </dgm:pt>
    <dgm:pt modelId="{7100E527-7012-49F8-B886-BB4393245A95}" type="pres">
      <dgm:prSet presAssocID="{C3FE7091-3CD0-481B-A1E2-2745B8474AE8}" presName="sp" presStyleCnt="0"/>
      <dgm:spPr/>
    </dgm:pt>
    <dgm:pt modelId="{BD69EC8D-32F0-483E-B589-687D9C0EBEE9}" type="pres">
      <dgm:prSet presAssocID="{39768F9A-C1B2-492A-BEED-1CEAF41A05CA}" presName="linNode" presStyleCnt="0"/>
      <dgm:spPr/>
    </dgm:pt>
    <dgm:pt modelId="{F4F7A9AC-E7F4-4B3B-8466-97CBC798AA54}" type="pres">
      <dgm:prSet presAssocID="{39768F9A-C1B2-492A-BEED-1CEAF41A05CA}" presName="parentText" presStyleLbl="node1" presStyleIdx="2" presStyleCnt="5" custScaleX="191697">
        <dgm:presLayoutVars>
          <dgm:chMax val="1"/>
          <dgm:bulletEnabled val="1"/>
        </dgm:presLayoutVars>
      </dgm:prSet>
      <dgm:spPr/>
      <dgm:t>
        <a:bodyPr/>
        <a:lstStyle/>
        <a:p>
          <a:endParaRPr lang="en-US"/>
        </a:p>
      </dgm:t>
    </dgm:pt>
    <dgm:pt modelId="{997D7B69-7FE4-4C90-8B31-8165FA5048A6}" type="pres">
      <dgm:prSet presAssocID="{18A0AF87-02E3-403A-9248-8145F15B1990}" presName="sp" presStyleCnt="0"/>
      <dgm:spPr/>
    </dgm:pt>
    <dgm:pt modelId="{A7F4ED8B-7333-4C75-B634-D08AB3B8810B}" type="pres">
      <dgm:prSet presAssocID="{1822D0C4-0A26-4377-9C47-02B1A676C6E5}" presName="linNode" presStyleCnt="0"/>
      <dgm:spPr/>
    </dgm:pt>
    <dgm:pt modelId="{2404C232-44CA-4E4A-8F81-38E47494FB8B}" type="pres">
      <dgm:prSet presAssocID="{1822D0C4-0A26-4377-9C47-02B1A676C6E5}" presName="parentText" presStyleLbl="node1" presStyleIdx="3" presStyleCnt="5" custScaleX="191697">
        <dgm:presLayoutVars>
          <dgm:chMax val="1"/>
          <dgm:bulletEnabled val="1"/>
        </dgm:presLayoutVars>
      </dgm:prSet>
      <dgm:spPr/>
      <dgm:t>
        <a:bodyPr/>
        <a:lstStyle/>
        <a:p>
          <a:endParaRPr lang="en-US"/>
        </a:p>
      </dgm:t>
    </dgm:pt>
    <dgm:pt modelId="{076BD827-A810-4A7A-BF6B-39AEC3F630D8}" type="pres">
      <dgm:prSet presAssocID="{8BA016C2-8C43-4681-8406-4D684F91DEBA}" presName="sp" presStyleCnt="0"/>
      <dgm:spPr/>
    </dgm:pt>
    <dgm:pt modelId="{0B0D541F-171F-4CC7-8BA8-D3A5F736D4BE}" type="pres">
      <dgm:prSet presAssocID="{1097DEA9-CB6E-4FA9-B6C6-3484716CAEF7}" presName="linNode" presStyleCnt="0"/>
      <dgm:spPr/>
    </dgm:pt>
    <dgm:pt modelId="{FFB73037-AE30-4504-95CC-EF56331D7CE8}" type="pres">
      <dgm:prSet presAssocID="{1097DEA9-CB6E-4FA9-B6C6-3484716CAEF7}" presName="parentText" presStyleLbl="node1" presStyleIdx="4" presStyleCnt="5" custScaleX="191697">
        <dgm:presLayoutVars>
          <dgm:chMax val="1"/>
          <dgm:bulletEnabled val="1"/>
        </dgm:presLayoutVars>
      </dgm:prSet>
      <dgm:spPr/>
      <dgm:t>
        <a:bodyPr/>
        <a:lstStyle/>
        <a:p>
          <a:endParaRPr lang="en-US"/>
        </a:p>
      </dgm:t>
    </dgm:pt>
  </dgm:ptLst>
  <dgm:cxnLst>
    <dgm:cxn modelId="{D7C8F58A-C178-4EBB-84E1-751B0839904A}" type="presOf" srcId="{722A6D12-42AE-4E4C-A72E-5A0E348E4A1C}" destId="{D9A3EBC3-9180-4068-BFE9-97D6A7B48D9F}" srcOrd="0" destOrd="0" presId="urn:microsoft.com/office/officeart/2005/8/layout/vList5"/>
    <dgm:cxn modelId="{3C687817-178F-4810-92AC-08B66CB59F4B}" srcId="{722A6D12-42AE-4E4C-A72E-5A0E348E4A1C}" destId="{1822D0C4-0A26-4377-9C47-02B1A676C6E5}" srcOrd="3" destOrd="0" parTransId="{767F8962-260A-425D-B823-2D0BCD7D5B47}" sibTransId="{8BA016C2-8C43-4681-8406-4D684F91DEBA}"/>
    <dgm:cxn modelId="{B958BB67-8A29-4FA5-90C4-462E612B6672}" type="presOf" srcId="{1097DEA9-CB6E-4FA9-B6C6-3484716CAEF7}" destId="{FFB73037-AE30-4504-95CC-EF56331D7CE8}" srcOrd="0" destOrd="0" presId="urn:microsoft.com/office/officeart/2005/8/layout/vList5"/>
    <dgm:cxn modelId="{F7A0DBA9-16C6-4FB4-B4D7-63FD948BFB13}" srcId="{722A6D12-42AE-4E4C-A72E-5A0E348E4A1C}" destId="{39768F9A-C1B2-492A-BEED-1CEAF41A05CA}" srcOrd="2" destOrd="0" parTransId="{6257E348-8887-48A7-BAA5-F84BF9EC7A93}" sibTransId="{18A0AF87-02E3-403A-9248-8145F15B1990}"/>
    <dgm:cxn modelId="{B7B825E8-91F1-4328-9E6D-8AF7859E15D7}" srcId="{722A6D12-42AE-4E4C-A72E-5A0E348E4A1C}" destId="{1097DEA9-CB6E-4FA9-B6C6-3484716CAEF7}" srcOrd="4" destOrd="0" parTransId="{E0369E63-DFA5-4D48-B28D-E48E556CE902}" sibTransId="{BBCEC0F1-08CA-43CD-B455-D7E1C3967593}"/>
    <dgm:cxn modelId="{16B4F643-B671-4BD8-B20B-12849B75329F}" srcId="{722A6D12-42AE-4E4C-A72E-5A0E348E4A1C}" destId="{1D5FE7A9-EE4F-47AC-88F0-928F2AC31591}" srcOrd="0" destOrd="0" parTransId="{F83E7231-79A8-4F5F-9E80-6F6110DC77C7}" sibTransId="{C43C8184-D1A0-4C82-A9FE-D841D58179F3}"/>
    <dgm:cxn modelId="{0658EC4E-38BA-445C-86FB-30F44902F554}" type="presOf" srcId="{39768F9A-C1B2-492A-BEED-1CEAF41A05CA}" destId="{F4F7A9AC-E7F4-4B3B-8466-97CBC798AA54}" srcOrd="0" destOrd="0" presId="urn:microsoft.com/office/officeart/2005/8/layout/vList5"/>
    <dgm:cxn modelId="{5EC3DB3E-DE5E-481E-98F1-CD9D4EA329BF}" type="presOf" srcId="{1822D0C4-0A26-4377-9C47-02B1A676C6E5}" destId="{2404C232-44CA-4E4A-8F81-38E47494FB8B}" srcOrd="0" destOrd="0" presId="urn:microsoft.com/office/officeart/2005/8/layout/vList5"/>
    <dgm:cxn modelId="{BAFBD07B-71D8-450C-AEFC-8127C963164A}" srcId="{722A6D12-42AE-4E4C-A72E-5A0E348E4A1C}" destId="{5A392EA8-FA47-4C5A-8565-4082EAC8B841}" srcOrd="1" destOrd="0" parTransId="{618B3C1B-CAE9-4F9E-9B23-048B880E8818}" sibTransId="{C3FE7091-3CD0-481B-A1E2-2745B8474AE8}"/>
    <dgm:cxn modelId="{0CD6D22C-3136-452A-BFDA-06DFF86072F1}" type="presOf" srcId="{1D5FE7A9-EE4F-47AC-88F0-928F2AC31591}" destId="{52A4F95F-F1AB-4105-9DEE-78179B78A81B}" srcOrd="0" destOrd="0" presId="urn:microsoft.com/office/officeart/2005/8/layout/vList5"/>
    <dgm:cxn modelId="{4AC90B43-788F-4402-BC50-251F84A1E912}" type="presOf" srcId="{5A392EA8-FA47-4C5A-8565-4082EAC8B841}" destId="{EA10E22E-D9E7-4493-B666-635671DEC2D3}" srcOrd="0" destOrd="0" presId="urn:microsoft.com/office/officeart/2005/8/layout/vList5"/>
    <dgm:cxn modelId="{BD9869F1-0E62-4F37-BB0F-CCCE2AEDCA19}" type="presParOf" srcId="{D9A3EBC3-9180-4068-BFE9-97D6A7B48D9F}" destId="{A986E606-DB17-4AE3-8A66-879BDFEE4E65}" srcOrd="0" destOrd="0" presId="urn:microsoft.com/office/officeart/2005/8/layout/vList5"/>
    <dgm:cxn modelId="{361604D2-FD0E-4080-A240-09B4973A84C4}" type="presParOf" srcId="{A986E606-DB17-4AE3-8A66-879BDFEE4E65}" destId="{52A4F95F-F1AB-4105-9DEE-78179B78A81B}" srcOrd="0" destOrd="0" presId="urn:microsoft.com/office/officeart/2005/8/layout/vList5"/>
    <dgm:cxn modelId="{081E9A36-6F71-4547-B2B8-D1DF297C9C17}" type="presParOf" srcId="{D9A3EBC3-9180-4068-BFE9-97D6A7B48D9F}" destId="{19581284-BC35-491B-BA1D-59BEEE20AE27}" srcOrd="1" destOrd="0" presId="urn:microsoft.com/office/officeart/2005/8/layout/vList5"/>
    <dgm:cxn modelId="{FDC0505F-67E3-4D69-A59A-0F3F7E59B1AC}" type="presParOf" srcId="{D9A3EBC3-9180-4068-BFE9-97D6A7B48D9F}" destId="{F45D1C90-4FC4-4C92-9422-ADFD38047747}" srcOrd="2" destOrd="0" presId="urn:microsoft.com/office/officeart/2005/8/layout/vList5"/>
    <dgm:cxn modelId="{28C08769-03E7-4ECA-B025-F96E5C1F1011}" type="presParOf" srcId="{F45D1C90-4FC4-4C92-9422-ADFD38047747}" destId="{EA10E22E-D9E7-4493-B666-635671DEC2D3}" srcOrd="0" destOrd="0" presId="urn:microsoft.com/office/officeart/2005/8/layout/vList5"/>
    <dgm:cxn modelId="{03291584-35EB-4706-A370-7583735F5674}" type="presParOf" srcId="{D9A3EBC3-9180-4068-BFE9-97D6A7B48D9F}" destId="{7100E527-7012-49F8-B886-BB4393245A95}" srcOrd="3" destOrd="0" presId="urn:microsoft.com/office/officeart/2005/8/layout/vList5"/>
    <dgm:cxn modelId="{856DE2EA-0D4A-4922-A1F9-0D4BDEE63A75}" type="presParOf" srcId="{D9A3EBC3-9180-4068-BFE9-97D6A7B48D9F}" destId="{BD69EC8D-32F0-483E-B589-687D9C0EBEE9}" srcOrd="4" destOrd="0" presId="urn:microsoft.com/office/officeart/2005/8/layout/vList5"/>
    <dgm:cxn modelId="{73F5BD42-D44F-4B1E-A361-465DF002A3BD}" type="presParOf" srcId="{BD69EC8D-32F0-483E-B589-687D9C0EBEE9}" destId="{F4F7A9AC-E7F4-4B3B-8466-97CBC798AA54}" srcOrd="0" destOrd="0" presId="urn:microsoft.com/office/officeart/2005/8/layout/vList5"/>
    <dgm:cxn modelId="{951B10E3-8189-415A-BF44-47C25E13C9E2}" type="presParOf" srcId="{D9A3EBC3-9180-4068-BFE9-97D6A7B48D9F}" destId="{997D7B69-7FE4-4C90-8B31-8165FA5048A6}" srcOrd="5" destOrd="0" presId="urn:microsoft.com/office/officeart/2005/8/layout/vList5"/>
    <dgm:cxn modelId="{56586D18-A79D-4A44-9521-E3DD862266B6}" type="presParOf" srcId="{D9A3EBC3-9180-4068-BFE9-97D6A7B48D9F}" destId="{A7F4ED8B-7333-4C75-B634-D08AB3B8810B}" srcOrd="6" destOrd="0" presId="urn:microsoft.com/office/officeart/2005/8/layout/vList5"/>
    <dgm:cxn modelId="{1B9528EF-9806-4704-B751-625DB82AEC3F}" type="presParOf" srcId="{A7F4ED8B-7333-4C75-B634-D08AB3B8810B}" destId="{2404C232-44CA-4E4A-8F81-38E47494FB8B}" srcOrd="0" destOrd="0" presId="urn:microsoft.com/office/officeart/2005/8/layout/vList5"/>
    <dgm:cxn modelId="{A5E8556C-7620-4016-9125-6E379C759C31}" type="presParOf" srcId="{D9A3EBC3-9180-4068-BFE9-97D6A7B48D9F}" destId="{076BD827-A810-4A7A-BF6B-39AEC3F630D8}" srcOrd="7" destOrd="0" presId="urn:microsoft.com/office/officeart/2005/8/layout/vList5"/>
    <dgm:cxn modelId="{CC68BAFF-847F-44AF-B487-8B9385644DEF}" type="presParOf" srcId="{D9A3EBC3-9180-4068-BFE9-97D6A7B48D9F}" destId="{0B0D541F-171F-4CC7-8BA8-D3A5F736D4BE}" srcOrd="8" destOrd="0" presId="urn:microsoft.com/office/officeart/2005/8/layout/vList5"/>
    <dgm:cxn modelId="{C20F7FE5-5648-4C77-BCBF-9797D92B65ED}" type="presParOf" srcId="{0B0D541F-171F-4CC7-8BA8-D3A5F736D4BE}" destId="{FFB73037-AE30-4504-95CC-EF56331D7CE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B70455-7A51-4917-BE27-D1FAC3B7B8D1}">
      <dsp:nvSpPr>
        <dsp:cNvPr id="0" name=""/>
        <dsp:cNvSpPr/>
      </dsp:nvSpPr>
      <dsp:spPr>
        <a:xfrm>
          <a:off x="0" y="76946"/>
          <a:ext cx="6640495" cy="631800"/>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Test case generation</a:t>
          </a:r>
          <a:endParaRPr lang="en-US" sz="2700" kern="1200" dirty="0"/>
        </a:p>
      </dsp:txBody>
      <dsp:txXfrm>
        <a:off x="30842" y="107788"/>
        <a:ext cx="6578811" cy="570116"/>
      </dsp:txXfrm>
    </dsp:sp>
    <dsp:sp modelId="{71497550-9F1D-4D88-9145-DDAD4329CE3E}">
      <dsp:nvSpPr>
        <dsp:cNvPr id="0" name=""/>
        <dsp:cNvSpPr/>
      </dsp:nvSpPr>
      <dsp:spPr>
        <a:xfrm>
          <a:off x="0" y="786506"/>
          <a:ext cx="6640495" cy="631800"/>
        </a:xfrm>
        <a:prstGeom prst="roundRect">
          <a:avLst/>
        </a:prstGeom>
        <a:gradFill rotWithShape="0">
          <a:gsLst>
            <a:gs pos="0">
              <a:schemeClr val="accent5">
                <a:hueOff val="2965043"/>
                <a:satOff val="-11024"/>
                <a:lumOff val="-2902"/>
                <a:alphaOff val="0"/>
                <a:shade val="15000"/>
                <a:satMod val="180000"/>
              </a:schemeClr>
            </a:gs>
            <a:gs pos="50000">
              <a:schemeClr val="accent5">
                <a:hueOff val="2965043"/>
                <a:satOff val="-11024"/>
                <a:lumOff val="-2902"/>
                <a:alphaOff val="0"/>
                <a:shade val="45000"/>
                <a:satMod val="170000"/>
              </a:schemeClr>
            </a:gs>
            <a:gs pos="70000">
              <a:schemeClr val="accent5">
                <a:hueOff val="2965043"/>
                <a:satOff val="-11024"/>
                <a:lumOff val="-2902"/>
                <a:alphaOff val="0"/>
                <a:tint val="99000"/>
                <a:shade val="65000"/>
                <a:satMod val="155000"/>
              </a:schemeClr>
            </a:gs>
            <a:gs pos="100000">
              <a:schemeClr val="accent5">
                <a:hueOff val="2965043"/>
                <a:satOff val="-11024"/>
                <a:lumOff val="-2902"/>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Verifying Compilers</a:t>
          </a:r>
          <a:endParaRPr lang="en-US" sz="2700" kern="1200" dirty="0"/>
        </a:p>
      </dsp:txBody>
      <dsp:txXfrm>
        <a:off x="30842" y="817348"/>
        <a:ext cx="6578811" cy="570116"/>
      </dsp:txXfrm>
    </dsp:sp>
    <dsp:sp modelId="{9E8040C1-5C12-4E02-8F39-1DE656AAD1FE}">
      <dsp:nvSpPr>
        <dsp:cNvPr id="0" name=""/>
        <dsp:cNvSpPr/>
      </dsp:nvSpPr>
      <dsp:spPr>
        <a:xfrm>
          <a:off x="0" y="1496067"/>
          <a:ext cx="6640495" cy="631800"/>
        </a:xfrm>
        <a:prstGeom prst="roundRect">
          <a:avLst/>
        </a:prstGeom>
        <a:gradFill rotWithShape="0">
          <a:gsLst>
            <a:gs pos="0">
              <a:schemeClr val="accent5">
                <a:hueOff val="5930085"/>
                <a:satOff val="-22047"/>
                <a:lumOff val="-5804"/>
                <a:alphaOff val="0"/>
                <a:shade val="15000"/>
                <a:satMod val="180000"/>
              </a:schemeClr>
            </a:gs>
            <a:gs pos="50000">
              <a:schemeClr val="accent5">
                <a:hueOff val="5930085"/>
                <a:satOff val="-22047"/>
                <a:lumOff val="-5804"/>
                <a:alphaOff val="0"/>
                <a:shade val="45000"/>
                <a:satMod val="170000"/>
              </a:schemeClr>
            </a:gs>
            <a:gs pos="70000">
              <a:schemeClr val="accent5">
                <a:hueOff val="5930085"/>
                <a:satOff val="-22047"/>
                <a:lumOff val="-5804"/>
                <a:alphaOff val="0"/>
                <a:tint val="99000"/>
                <a:shade val="65000"/>
                <a:satMod val="155000"/>
              </a:schemeClr>
            </a:gs>
            <a:gs pos="100000">
              <a:schemeClr val="accent5">
                <a:hueOff val="5930085"/>
                <a:satOff val="-22047"/>
                <a:lumOff val="-5804"/>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Predicate Abstraction</a:t>
          </a:r>
          <a:endParaRPr lang="en-US" sz="2700" kern="1200" dirty="0"/>
        </a:p>
      </dsp:txBody>
      <dsp:txXfrm>
        <a:off x="30842" y="1526909"/>
        <a:ext cx="6578811" cy="570116"/>
      </dsp:txXfrm>
    </dsp:sp>
    <dsp:sp modelId="{3973E97C-1B6E-46BE-AE9F-9D777A355762}">
      <dsp:nvSpPr>
        <dsp:cNvPr id="0" name=""/>
        <dsp:cNvSpPr/>
      </dsp:nvSpPr>
      <dsp:spPr>
        <a:xfrm>
          <a:off x="0" y="2205627"/>
          <a:ext cx="6640495" cy="631800"/>
        </a:xfrm>
        <a:prstGeom prst="roundRect">
          <a:avLst/>
        </a:prstGeom>
        <a:gradFill rotWithShape="0">
          <a:gsLst>
            <a:gs pos="0">
              <a:schemeClr val="accent5">
                <a:hueOff val="8895128"/>
                <a:satOff val="-33071"/>
                <a:lumOff val="-8706"/>
                <a:alphaOff val="0"/>
                <a:shade val="15000"/>
                <a:satMod val="180000"/>
              </a:schemeClr>
            </a:gs>
            <a:gs pos="50000">
              <a:schemeClr val="accent5">
                <a:hueOff val="8895128"/>
                <a:satOff val="-33071"/>
                <a:lumOff val="-8706"/>
                <a:alphaOff val="0"/>
                <a:shade val="45000"/>
                <a:satMod val="170000"/>
              </a:schemeClr>
            </a:gs>
            <a:gs pos="70000">
              <a:schemeClr val="accent5">
                <a:hueOff val="8895128"/>
                <a:satOff val="-33071"/>
                <a:lumOff val="-8706"/>
                <a:alphaOff val="0"/>
                <a:tint val="99000"/>
                <a:shade val="65000"/>
                <a:satMod val="155000"/>
              </a:schemeClr>
            </a:gs>
            <a:gs pos="100000">
              <a:schemeClr val="accent5">
                <a:hueOff val="8895128"/>
                <a:satOff val="-33071"/>
                <a:lumOff val="-8706"/>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Invariant Generation</a:t>
          </a:r>
          <a:endParaRPr lang="en-US" sz="2700" kern="1200" dirty="0"/>
        </a:p>
      </dsp:txBody>
      <dsp:txXfrm>
        <a:off x="30842" y="2236469"/>
        <a:ext cx="6578811" cy="570116"/>
      </dsp:txXfrm>
    </dsp:sp>
    <dsp:sp modelId="{BF66F49D-233C-415B-8655-05BD7089D001}">
      <dsp:nvSpPr>
        <dsp:cNvPr id="0" name=""/>
        <dsp:cNvSpPr/>
      </dsp:nvSpPr>
      <dsp:spPr>
        <a:xfrm>
          <a:off x="0" y="2915187"/>
          <a:ext cx="6640495" cy="631800"/>
        </a:xfrm>
        <a:prstGeom prst="roundRect">
          <a:avLst/>
        </a:prstGeom>
        <a:gradFill rotWithShape="0">
          <a:gsLst>
            <a:gs pos="0">
              <a:schemeClr val="accent5">
                <a:hueOff val="11860171"/>
                <a:satOff val="-44094"/>
                <a:lumOff val="-11608"/>
                <a:alphaOff val="0"/>
                <a:shade val="15000"/>
                <a:satMod val="180000"/>
              </a:schemeClr>
            </a:gs>
            <a:gs pos="50000">
              <a:schemeClr val="accent5">
                <a:hueOff val="11860171"/>
                <a:satOff val="-44094"/>
                <a:lumOff val="-11608"/>
                <a:alphaOff val="0"/>
                <a:shade val="45000"/>
                <a:satMod val="170000"/>
              </a:schemeClr>
            </a:gs>
            <a:gs pos="70000">
              <a:schemeClr val="accent5">
                <a:hueOff val="11860171"/>
                <a:satOff val="-44094"/>
                <a:lumOff val="-11608"/>
                <a:alphaOff val="0"/>
                <a:tint val="99000"/>
                <a:shade val="65000"/>
                <a:satMod val="155000"/>
              </a:schemeClr>
            </a:gs>
            <a:gs pos="100000">
              <a:schemeClr val="accent5">
                <a:hueOff val="11860171"/>
                <a:satOff val="-44094"/>
                <a:lumOff val="-11608"/>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Type Checking</a:t>
          </a:r>
          <a:endParaRPr lang="en-US" sz="2700" kern="1200" dirty="0"/>
        </a:p>
      </dsp:txBody>
      <dsp:txXfrm>
        <a:off x="30842" y="2946029"/>
        <a:ext cx="6578811" cy="570116"/>
      </dsp:txXfrm>
    </dsp:sp>
    <dsp:sp modelId="{FB2D4B19-3337-4830-AD4B-119F5D9B67E6}">
      <dsp:nvSpPr>
        <dsp:cNvPr id="0" name=""/>
        <dsp:cNvSpPr/>
      </dsp:nvSpPr>
      <dsp:spPr>
        <a:xfrm>
          <a:off x="0" y="3624747"/>
          <a:ext cx="6640495" cy="631800"/>
        </a:xfrm>
        <a:prstGeom prst="roundRect">
          <a:avLst/>
        </a:prstGeom>
        <a:gradFill rotWithShape="0">
          <a:gsLst>
            <a:gs pos="0">
              <a:schemeClr val="accent5">
                <a:hueOff val="14825213"/>
                <a:satOff val="-55118"/>
                <a:lumOff val="-14510"/>
                <a:alphaOff val="0"/>
                <a:shade val="15000"/>
                <a:satMod val="180000"/>
              </a:schemeClr>
            </a:gs>
            <a:gs pos="50000">
              <a:schemeClr val="accent5">
                <a:hueOff val="14825213"/>
                <a:satOff val="-55118"/>
                <a:lumOff val="-14510"/>
                <a:alphaOff val="0"/>
                <a:shade val="45000"/>
                <a:satMod val="170000"/>
              </a:schemeClr>
            </a:gs>
            <a:gs pos="70000">
              <a:schemeClr val="accent5">
                <a:hueOff val="14825213"/>
                <a:satOff val="-55118"/>
                <a:lumOff val="-14510"/>
                <a:alphaOff val="0"/>
                <a:tint val="99000"/>
                <a:shade val="65000"/>
                <a:satMod val="155000"/>
              </a:schemeClr>
            </a:gs>
            <a:gs pos="100000">
              <a:schemeClr val="accent5">
                <a:hueOff val="14825213"/>
                <a:satOff val="-55118"/>
                <a:lumOff val="-1451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lvl="0" algn="ctr" defTabSz="1200150" rtl="0">
            <a:lnSpc>
              <a:spcPct val="90000"/>
            </a:lnSpc>
            <a:spcBef>
              <a:spcPct val="0"/>
            </a:spcBef>
            <a:spcAft>
              <a:spcPct val="35000"/>
            </a:spcAft>
          </a:pPr>
          <a:r>
            <a:rPr lang="en-US" sz="2700" b="1" kern="1200" dirty="0" smtClean="0"/>
            <a:t>Model Based Testing</a:t>
          </a:r>
          <a:endParaRPr lang="en-US" sz="2700" b="1" kern="1200" dirty="0"/>
        </a:p>
      </dsp:txBody>
      <dsp:txXfrm>
        <a:off x="30842" y="3655589"/>
        <a:ext cx="6578811" cy="57011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A6E5CD-74E2-4202-8A27-B346B5ED0E63}">
      <dsp:nvSpPr>
        <dsp:cNvPr id="0" name=""/>
        <dsp:cNvSpPr/>
      </dsp:nvSpPr>
      <dsp:spPr>
        <a:xfrm>
          <a:off x="2317127" y="1832"/>
          <a:ext cx="1020170" cy="663111"/>
        </a:xfrm>
        <a:prstGeom prst="roundRect">
          <a:avLst/>
        </a:prstGeom>
        <a:gradFill rotWithShape="0">
          <a:gsLst>
            <a:gs pos="0">
              <a:schemeClr val="accent5">
                <a:hueOff val="0"/>
                <a:satOff val="0"/>
                <a:lumOff val="0"/>
                <a:alphaOff val="0"/>
                <a:shade val="15000"/>
                <a:satMod val="180000"/>
              </a:schemeClr>
            </a:gs>
            <a:gs pos="50000">
              <a:schemeClr val="accent5">
                <a:hueOff val="0"/>
                <a:satOff val="0"/>
                <a:lumOff val="0"/>
                <a:alphaOff val="0"/>
                <a:shade val="45000"/>
                <a:satMod val="170000"/>
              </a:schemeClr>
            </a:gs>
            <a:gs pos="70000">
              <a:schemeClr val="accent5">
                <a:hueOff val="0"/>
                <a:satOff val="0"/>
                <a:lumOff val="0"/>
                <a:alphaOff val="0"/>
                <a:tint val="99000"/>
                <a:shade val="65000"/>
                <a:satMod val="155000"/>
              </a:schemeClr>
            </a:gs>
            <a:gs pos="100000">
              <a:schemeClr val="accent5">
                <a:hueOff val="0"/>
                <a:satOff val="0"/>
                <a:lumOff val="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5">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Strategy 1</a:t>
          </a:r>
          <a:endParaRPr lang="en-US" sz="1700" kern="1200" dirty="0"/>
        </a:p>
      </dsp:txBody>
      <dsp:txXfrm>
        <a:off x="2349497" y="34202"/>
        <a:ext cx="955430" cy="598371"/>
      </dsp:txXfrm>
    </dsp:sp>
    <dsp:sp modelId="{80FC300B-413F-4ABD-8ACB-313FAC1285FB}">
      <dsp:nvSpPr>
        <dsp:cNvPr id="0" name=""/>
        <dsp:cNvSpPr/>
      </dsp:nvSpPr>
      <dsp:spPr>
        <a:xfrm>
          <a:off x="1503051" y="333387"/>
          <a:ext cx="2648322" cy="2648322"/>
        </a:xfrm>
        <a:custGeom>
          <a:avLst/>
          <a:gdLst/>
          <a:ahLst/>
          <a:cxnLst/>
          <a:rect l="0" t="0" r="0" b="0"/>
          <a:pathLst>
            <a:path>
              <a:moveTo>
                <a:pt x="1970752" y="168599"/>
              </a:moveTo>
              <a:arcTo wR="1324161" hR="1324161" stAng="17953746" swAng="1211046"/>
            </a:path>
          </a:pathLst>
        </a:custGeom>
        <a:noFill/>
        <a:ln w="9525" cap="flat" cmpd="sng" algn="ctr">
          <a:solidFill>
            <a:schemeClr val="accent5">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D74C033F-9656-4796-A91E-FAA5EB67B74B}">
      <dsp:nvSpPr>
        <dsp:cNvPr id="0" name=""/>
        <dsp:cNvSpPr/>
      </dsp:nvSpPr>
      <dsp:spPr>
        <a:xfrm>
          <a:off x="3576479" y="916805"/>
          <a:ext cx="1020170" cy="663111"/>
        </a:xfrm>
        <a:prstGeom prst="roundRect">
          <a:avLst/>
        </a:prstGeom>
        <a:gradFill rotWithShape="0">
          <a:gsLst>
            <a:gs pos="0">
              <a:schemeClr val="accent5">
                <a:hueOff val="3706303"/>
                <a:satOff val="-13780"/>
                <a:lumOff val="-3627"/>
                <a:alphaOff val="0"/>
                <a:shade val="15000"/>
                <a:satMod val="180000"/>
              </a:schemeClr>
            </a:gs>
            <a:gs pos="50000">
              <a:schemeClr val="accent5">
                <a:hueOff val="3706303"/>
                <a:satOff val="-13780"/>
                <a:lumOff val="-3627"/>
                <a:alphaOff val="0"/>
                <a:shade val="45000"/>
                <a:satMod val="170000"/>
              </a:schemeClr>
            </a:gs>
            <a:gs pos="70000">
              <a:schemeClr val="accent5">
                <a:hueOff val="3706303"/>
                <a:satOff val="-13780"/>
                <a:lumOff val="-3627"/>
                <a:alphaOff val="0"/>
                <a:tint val="99000"/>
                <a:shade val="65000"/>
                <a:satMod val="155000"/>
              </a:schemeClr>
            </a:gs>
            <a:gs pos="100000">
              <a:schemeClr val="accent5">
                <a:hueOff val="3706303"/>
                <a:satOff val="-13780"/>
                <a:lumOff val="-3627"/>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5">
              <a:hueOff val="3706303"/>
              <a:satOff val="-13780"/>
              <a:lumOff val="-3627"/>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Strategy 2</a:t>
          </a:r>
          <a:endParaRPr lang="en-US" sz="1700" kern="1200" dirty="0"/>
        </a:p>
      </dsp:txBody>
      <dsp:txXfrm>
        <a:off x="3608849" y="949175"/>
        <a:ext cx="955430" cy="598371"/>
      </dsp:txXfrm>
    </dsp:sp>
    <dsp:sp modelId="{900B46D0-CF6F-4B3F-BD2C-E73915935287}">
      <dsp:nvSpPr>
        <dsp:cNvPr id="0" name=""/>
        <dsp:cNvSpPr/>
      </dsp:nvSpPr>
      <dsp:spPr>
        <a:xfrm>
          <a:off x="1503051" y="333387"/>
          <a:ext cx="2648322" cy="2648322"/>
        </a:xfrm>
        <a:custGeom>
          <a:avLst/>
          <a:gdLst/>
          <a:ahLst/>
          <a:cxnLst/>
          <a:rect l="0" t="0" r="0" b="0"/>
          <a:pathLst>
            <a:path>
              <a:moveTo>
                <a:pt x="2645141" y="1415886"/>
              </a:moveTo>
              <a:arcTo wR="1324161" hR="1324161" stAng="21838325" swAng="1359345"/>
            </a:path>
          </a:pathLst>
        </a:custGeom>
        <a:noFill/>
        <a:ln w="9525" cap="flat" cmpd="sng" algn="ctr">
          <a:solidFill>
            <a:schemeClr val="accent5">
              <a:hueOff val="3706303"/>
              <a:satOff val="-13780"/>
              <a:lumOff val="-3627"/>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E241AFB1-F9E9-4917-AB44-1529106A71F3}">
      <dsp:nvSpPr>
        <dsp:cNvPr id="0" name=""/>
        <dsp:cNvSpPr/>
      </dsp:nvSpPr>
      <dsp:spPr>
        <a:xfrm>
          <a:off x="3095449" y="2397262"/>
          <a:ext cx="1020170" cy="663111"/>
        </a:xfrm>
        <a:prstGeom prst="roundRect">
          <a:avLst/>
        </a:prstGeom>
        <a:gradFill rotWithShape="0">
          <a:gsLst>
            <a:gs pos="0">
              <a:schemeClr val="accent5">
                <a:hueOff val="7412607"/>
                <a:satOff val="-27559"/>
                <a:lumOff val="-7255"/>
                <a:alphaOff val="0"/>
                <a:shade val="15000"/>
                <a:satMod val="180000"/>
              </a:schemeClr>
            </a:gs>
            <a:gs pos="50000">
              <a:schemeClr val="accent5">
                <a:hueOff val="7412607"/>
                <a:satOff val="-27559"/>
                <a:lumOff val="-7255"/>
                <a:alphaOff val="0"/>
                <a:shade val="45000"/>
                <a:satMod val="170000"/>
              </a:schemeClr>
            </a:gs>
            <a:gs pos="70000">
              <a:schemeClr val="accent5">
                <a:hueOff val="7412607"/>
                <a:satOff val="-27559"/>
                <a:lumOff val="-7255"/>
                <a:alphaOff val="0"/>
                <a:tint val="99000"/>
                <a:shade val="65000"/>
                <a:satMod val="155000"/>
              </a:schemeClr>
            </a:gs>
            <a:gs pos="100000">
              <a:schemeClr val="accent5">
                <a:hueOff val="7412607"/>
                <a:satOff val="-27559"/>
                <a:lumOff val="-7255"/>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5">
              <a:hueOff val="7412607"/>
              <a:satOff val="-27559"/>
              <a:lumOff val="-725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Strategy 3</a:t>
          </a:r>
          <a:endParaRPr lang="en-US" sz="1700" kern="1200" dirty="0"/>
        </a:p>
      </dsp:txBody>
      <dsp:txXfrm>
        <a:off x="3127819" y="2429632"/>
        <a:ext cx="955430" cy="598371"/>
      </dsp:txXfrm>
    </dsp:sp>
    <dsp:sp modelId="{8E0B1A32-5E1B-4F84-8E9F-1B5E8DD6BA93}">
      <dsp:nvSpPr>
        <dsp:cNvPr id="0" name=""/>
        <dsp:cNvSpPr/>
      </dsp:nvSpPr>
      <dsp:spPr>
        <a:xfrm>
          <a:off x="1503051" y="333387"/>
          <a:ext cx="2648322" cy="2648322"/>
        </a:xfrm>
        <a:custGeom>
          <a:avLst/>
          <a:gdLst/>
          <a:ahLst/>
          <a:cxnLst/>
          <a:rect l="0" t="0" r="0" b="0"/>
          <a:pathLst>
            <a:path>
              <a:moveTo>
                <a:pt x="1486562" y="2638325"/>
              </a:moveTo>
              <a:arcTo wR="1324161" hR="1324161" stAng="4977314" swAng="845372"/>
            </a:path>
          </a:pathLst>
        </a:custGeom>
        <a:noFill/>
        <a:ln w="9525" cap="flat" cmpd="sng" algn="ctr">
          <a:solidFill>
            <a:schemeClr val="accent5">
              <a:hueOff val="7412607"/>
              <a:satOff val="-27559"/>
              <a:lumOff val="-7255"/>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0BE5C968-7945-4E6D-9A44-C0B7632D913F}">
      <dsp:nvSpPr>
        <dsp:cNvPr id="0" name=""/>
        <dsp:cNvSpPr/>
      </dsp:nvSpPr>
      <dsp:spPr>
        <a:xfrm>
          <a:off x="1538804" y="2397262"/>
          <a:ext cx="1020170" cy="663111"/>
        </a:xfrm>
        <a:prstGeom prst="roundRect">
          <a:avLst/>
        </a:prstGeom>
        <a:gradFill rotWithShape="0">
          <a:gsLst>
            <a:gs pos="0">
              <a:schemeClr val="accent5">
                <a:hueOff val="11118909"/>
                <a:satOff val="-41339"/>
                <a:lumOff val="-10882"/>
                <a:alphaOff val="0"/>
                <a:shade val="15000"/>
                <a:satMod val="180000"/>
              </a:schemeClr>
            </a:gs>
            <a:gs pos="50000">
              <a:schemeClr val="accent5">
                <a:hueOff val="11118909"/>
                <a:satOff val="-41339"/>
                <a:lumOff val="-10882"/>
                <a:alphaOff val="0"/>
                <a:shade val="45000"/>
                <a:satMod val="170000"/>
              </a:schemeClr>
            </a:gs>
            <a:gs pos="70000">
              <a:schemeClr val="accent5">
                <a:hueOff val="11118909"/>
                <a:satOff val="-41339"/>
                <a:lumOff val="-10882"/>
                <a:alphaOff val="0"/>
                <a:tint val="99000"/>
                <a:shade val="65000"/>
                <a:satMod val="155000"/>
              </a:schemeClr>
            </a:gs>
            <a:gs pos="100000">
              <a:schemeClr val="accent5">
                <a:hueOff val="11118909"/>
                <a:satOff val="-41339"/>
                <a:lumOff val="-10882"/>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5">
              <a:hueOff val="11118909"/>
              <a:satOff val="-41339"/>
              <a:lumOff val="-10882"/>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Strategy 4</a:t>
          </a:r>
          <a:endParaRPr lang="en-US" sz="1700" kern="1200" dirty="0"/>
        </a:p>
      </dsp:txBody>
      <dsp:txXfrm>
        <a:off x="1571174" y="2429632"/>
        <a:ext cx="955430" cy="598371"/>
      </dsp:txXfrm>
    </dsp:sp>
    <dsp:sp modelId="{4FFBFC3F-D976-4F36-AC9B-FCA2006E448A}">
      <dsp:nvSpPr>
        <dsp:cNvPr id="0" name=""/>
        <dsp:cNvSpPr/>
      </dsp:nvSpPr>
      <dsp:spPr>
        <a:xfrm>
          <a:off x="1503051" y="333387"/>
          <a:ext cx="2648322" cy="2648322"/>
        </a:xfrm>
        <a:custGeom>
          <a:avLst/>
          <a:gdLst/>
          <a:ahLst/>
          <a:cxnLst/>
          <a:rect l="0" t="0" r="0" b="0"/>
          <a:pathLst>
            <a:path>
              <a:moveTo>
                <a:pt x="140444" y="1917641"/>
              </a:moveTo>
              <a:arcTo wR="1324161" hR="1324161" stAng="9202330" swAng="1359345"/>
            </a:path>
          </a:pathLst>
        </a:custGeom>
        <a:noFill/>
        <a:ln w="9525" cap="flat" cmpd="sng" algn="ctr">
          <a:solidFill>
            <a:schemeClr val="accent5">
              <a:hueOff val="11118909"/>
              <a:satOff val="-41339"/>
              <a:lumOff val="-10882"/>
              <a:alphaOff val="0"/>
            </a:schemeClr>
          </a:solidFill>
          <a:prstDash val="solid"/>
          <a:tailEnd type="arrow"/>
        </a:ln>
        <a:effectLst/>
      </dsp:spPr>
      <dsp:style>
        <a:lnRef idx="1">
          <a:scrgbClr r="0" g="0" b="0"/>
        </a:lnRef>
        <a:fillRef idx="0">
          <a:scrgbClr r="0" g="0" b="0"/>
        </a:fillRef>
        <a:effectRef idx="0">
          <a:scrgbClr r="0" g="0" b="0"/>
        </a:effectRef>
        <a:fontRef idx="minor"/>
      </dsp:style>
    </dsp:sp>
    <dsp:sp modelId="{3871A522-4140-49AA-85AC-06FB5D1C2B2D}">
      <dsp:nvSpPr>
        <dsp:cNvPr id="0" name=""/>
        <dsp:cNvSpPr/>
      </dsp:nvSpPr>
      <dsp:spPr>
        <a:xfrm>
          <a:off x="1057774" y="916805"/>
          <a:ext cx="1020170" cy="663111"/>
        </a:xfrm>
        <a:prstGeom prst="roundRect">
          <a:avLst/>
        </a:prstGeom>
        <a:gradFill rotWithShape="0">
          <a:gsLst>
            <a:gs pos="0">
              <a:schemeClr val="accent5">
                <a:hueOff val="14825213"/>
                <a:satOff val="-55118"/>
                <a:lumOff val="-14510"/>
                <a:alphaOff val="0"/>
                <a:shade val="15000"/>
                <a:satMod val="180000"/>
              </a:schemeClr>
            </a:gs>
            <a:gs pos="50000">
              <a:schemeClr val="accent5">
                <a:hueOff val="14825213"/>
                <a:satOff val="-55118"/>
                <a:lumOff val="-14510"/>
                <a:alphaOff val="0"/>
                <a:shade val="45000"/>
                <a:satMod val="170000"/>
              </a:schemeClr>
            </a:gs>
            <a:gs pos="70000">
              <a:schemeClr val="accent5">
                <a:hueOff val="14825213"/>
                <a:satOff val="-55118"/>
                <a:lumOff val="-14510"/>
                <a:alphaOff val="0"/>
                <a:tint val="99000"/>
                <a:shade val="65000"/>
                <a:satMod val="155000"/>
              </a:schemeClr>
            </a:gs>
            <a:gs pos="100000">
              <a:schemeClr val="accent5">
                <a:hueOff val="14825213"/>
                <a:satOff val="-55118"/>
                <a:lumOff val="-1451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5">
              <a:hueOff val="14825213"/>
              <a:satOff val="-55118"/>
              <a:lumOff val="-1451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64770" tIns="64770" rIns="64770" bIns="64770" numCol="1" spcCol="1270" anchor="ctr" anchorCtr="0">
          <a:noAutofit/>
        </a:bodyPr>
        <a:lstStyle/>
        <a:p>
          <a:pPr lvl="0" algn="ctr" defTabSz="755650">
            <a:lnSpc>
              <a:spcPct val="90000"/>
            </a:lnSpc>
            <a:spcBef>
              <a:spcPct val="0"/>
            </a:spcBef>
            <a:spcAft>
              <a:spcPct val="35000"/>
            </a:spcAft>
          </a:pPr>
          <a:r>
            <a:rPr lang="en-US" sz="1700" kern="1200" dirty="0" smtClean="0"/>
            <a:t>Strategy 5</a:t>
          </a:r>
          <a:endParaRPr lang="en-US" sz="1700" kern="1200" dirty="0"/>
        </a:p>
      </dsp:txBody>
      <dsp:txXfrm>
        <a:off x="1090144" y="949175"/>
        <a:ext cx="955430" cy="598371"/>
      </dsp:txXfrm>
    </dsp:sp>
    <dsp:sp modelId="{8B30B6ED-C769-43F4-B646-87754D03F194}">
      <dsp:nvSpPr>
        <dsp:cNvPr id="0" name=""/>
        <dsp:cNvSpPr/>
      </dsp:nvSpPr>
      <dsp:spPr>
        <a:xfrm>
          <a:off x="1503051" y="333387"/>
          <a:ext cx="2648322" cy="2648322"/>
        </a:xfrm>
        <a:custGeom>
          <a:avLst/>
          <a:gdLst/>
          <a:ahLst/>
          <a:cxnLst/>
          <a:rect l="0" t="0" r="0" b="0"/>
          <a:pathLst>
            <a:path>
              <a:moveTo>
                <a:pt x="318565" y="462662"/>
              </a:moveTo>
              <a:arcTo wR="1324161" hR="1324161" stAng="13235208" swAng="1211046"/>
            </a:path>
          </a:pathLst>
        </a:custGeom>
        <a:noFill/>
        <a:ln w="9525" cap="flat" cmpd="sng" algn="ctr">
          <a:solidFill>
            <a:schemeClr val="accent5">
              <a:hueOff val="14825213"/>
              <a:satOff val="-55118"/>
              <a:lumOff val="-14510"/>
              <a:alphaOff val="0"/>
            </a:schemeClr>
          </a:solidFill>
          <a:prstDash val="solid"/>
          <a:tailEnd type="arrow"/>
        </a:ln>
        <a:effectLst/>
      </dsp:spPr>
      <dsp:style>
        <a:lnRef idx="1">
          <a:scrgbClr r="0" g="0" b="0"/>
        </a:lnRef>
        <a:fillRef idx="0">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3026401" y="2912031"/>
          <a:ext cx="1203520" cy="1188233"/>
        </a:xfrm>
        <a:prstGeom prst="ellipse">
          <a:avLst/>
        </a:prstGeom>
        <a:gradFill rotWithShape="0">
          <a:gsLst>
            <a:gs pos="0">
              <a:schemeClr val="accent2">
                <a:shade val="60000"/>
                <a:hueOff val="0"/>
                <a:satOff val="0"/>
                <a:lumOff val="0"/>
                <a:alphaOff val="0"/>
                <a:shade val="15000"/>
                <a:satMod val="180000"/>
              </a:schemeClr>
            </a:gs>
            <a:gs pos="50000">
              <a:schemeClr val="accent2">
                <a:shade val="60000"/>
                <a:hueOff val="0"/>
                <a:satOff val="0"/>
                <a:lumOff val="0"/>
                <a:alphaOff val="0"/>
                <a:shade val="45000"/>
                <a:satMod val="170000"/>
              </a:schemeClr>
            </a:gs>
            <a:gs pos="70000">
              <a:schemeClr val="accent2">
                <a:shade val="60000"/>
                <a:hueOff val="0"/>
                <a:satOff val="0"/>
                <a:lumOff val="0"/>
                <a:alphaOff val="0"/>
                <a:tint val="99000"/>
                <a:shade val="65000"/>
                <a:satMod val="155000"/>
              </a:schemeClr>
            </a:gs>
            <a:gs pos="100000">
              <a:schemeClr val="accent2">
                <a:shade val="6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Z3</a:t>
          </a:r>
          <a:endParaRPr lang="en-US" sz="5200" kern="1200" dirty="0"/>
        </a:p>
      </dsp:txBody>
      <dsp:txXfrm>
        <a:off x="3202652" y="3086044"/>
        <a:ext cx="851018" cy="840207"/>
      </dsp:txXfrm>
    </dsp:sp>
    <dsp:sp modelId="{4791977B-3D60-45CE-A267-EB0E534B83F4}">
      <dsp:nvSpPr>
        <dsp:cNvPr id="0" name=""/>
        <dsp:cNvSpPr/>
      </dsp:nvSpPr>
      <dsp:spPr>
        <a:xfrm rot="12900000">
          <a:off x="1355389" y="2287540"/>
          <a:ext cx="1861501" cy="557828"/>
        </a:xfrm>
        <a:prstGeom prst="leftArrow">
          <a:avLst>
            <a:gd name="adj1" fmla="val 60000"/>
            <a:gd name="adj2" fmla="val 50000"/>
          </a:avLst>
        </a:prstGeom>
        <a:gradFill rotWithShape="0">
          <a:gsLst>
            <a:gs pos="0">
              <a:schemeClr val="accent2">
                <a:shade val="90000"/>
                <a:hueOff val="0"/>
                <a:satOff val="0"/>
                <a:lumOff val="0"/>
                <a:alphaOff val="0"/>
                <a:shade val="15000"/>
                <a:satMod val="180000"/>
              </a:schemeClr>
            </a:gs>
            <a:gs pos="50000">
              <a:schemeClr val="accent2">
                <a:shade val="90000"/>
                <a:hueOff val="0"/>
                <a:satOff val="0"/>
                <a:lumOff val="0"/>
                <a:alphaOff val="0"/>
                <a:shade val="45000"/>
                <a:satMod val="170000"/>
              </a:schemeClr>
            </a:gs>
            <a:gs pos="70000">
              <a:schemeClr val="accent2">
                <a:shade val="90000"/>
                <a:hueOff val="0"/>
                <a:satOff val="0"/>
                <a:lumOff val="0"/>
                <a:alphaOff val="0"/>
                <a:tint val="99000"/>
                <a:shade val="65000"/>
                <a:satMod val="155000"/>
              </a:schemeClr>
            </a:gs>
            <a:gs pos="100000">
              <a:schemeClr val="accent2">
                <a:shade val="9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593999" y="1288826"/>
          <a:ext cx="1859429" cy="1487543"/>
        </a:xfrm>
        <a:prstGeom prst="roundRect">
          <a:avLst>
            <a:gd name="adj" fmla="val 10000"/>
          </a:avLst>
        </a:prstGeom>
        <a:gradFill rotWithShape="0">
          <a:gsLst>
            <a:gs pos="0">
              <a:schemeClr val="accent2">
                <a:shade val="50000"/>
                <a:hueOff val="0"/>
                <a:satOff val="0"/>
                <a:lumOff val="0"/>
                <a:alphaOff val="0"/>
                <a:shade val="15000"/>
                <a:satMod val="180000"/>
              </a:schemeClr>
            </a:gs>
            <a:gs pos="50000">
              <a:schemeClr val="accent2">
                <a:shade val="50000"/>
                <a:hueOff val="0"/>
                <a:satOff val="0"/>
                <a:lumOff val="0"/>
                <a:alphaOff val="0"/>
                <a:shade val="45000"/>
                <a:satMod val="170000"/>
              </a:schemeClr>
            </a:gs>
            <a:gs pos="70000">
              <a:schemeClr val="accent2">
                <a:shade val="50000"/>
                <a:hueOff val="0"/>
                <a:satOff val="0"/>
                <a:lumOff val="0"/>
                <a:alphaOff val="0"/>
                <a:tint val="99000"/>
                <a:shade val="65000"/>
                <a:satMod val="155000"/>
              </a:schemeClr>
            </a:gs>
            <a:gs pos="100000">
              <a:schemeClr val="accent2">
                <a:shade val="5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Test case generation</a:t>
          </a:r>
          <a:endParaRPr lang="en-US" sz="2600" kern="1200" dirty="0"/>
        </a:p>
      </dsp:txBody>
      <dsp:txXfrm>
        <a:off x="637568" y="1332395"/>
        <a:ext cx="1772291" cy="1400405"/>
      </dsp:txXfrm>
    </dsp:sp>
    <dsp:sp modelId="{6C83C407-8751-4F47-B867-FED2BD8A834B}">
      <dsp:nvSpPr>
        <dsp:cNvPr id="0" name=""/>
        <dsp:cNvSpPr/>
      </dsp:nvSpPr>
      <dsp:spPr>
        <a:xfrm rot="16200000">
          <a:off x="2695002" y="1591336"/>
          <a:ext cx="1866317"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A4F5C038-AF22-424E-A469-26086CD971C1}">
      <dsp:nvSpPr>
        <dsp:cNvPr id="0" name=""/>
        <dsp:cNvSpPr/>
      </dsp:nvSpPr>
      <dsp:spPr>
        <a:xfrm>
          <a:off x="2698446" y="193320"/>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Verifying Compiler</a:t>
          </a:r>
          <a:endParaRPr lang="en-US" sz="2600" kern="1200" dirty="0"/>
        </a:p>
      </dsp:txBody>
      <dsp:txXfrm>
        <a:off x="2742015" y="236889"/>
        <a:ext cx="1772291" cy="1400405"/>
      </dsp:txXfrm>
    </dsp:sp>
    <dsp:sp modelId="{4245A790-3F38-49C0-A396-70842A9BABC0}">
      <dsp:nvSpPr>
        <dsp:cNvPr id="0" name=""/>
        <dsp:cNvSpPr/>
      </dsp:nvSpPr>
      <dsp:spPr>
        <a:xfrm rot="19500000">
          <a:off x="4039431" y="2287540"/>
          <a:ext cx="1861501" cy="557828"/>
        </a:xfrm>
        <a:prstGeom prst="leftArrow">
          <a:avLst>
            <a:gd name="adj1" fmla="val 60000"/>
            <a:gd name="adj2" fmla="val 5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sp>
    <dsp:sp modelId="{856B82B9-8B72-4709-AD97-A7D3F98FA0ED}">
      <dsp:nvSpPr>
        <dsp:cNvPr id="0" name=""/>
        <dsp:cNvSpPr/>
      </dsp:nvSpPr>
      <dsp:spPr>
        <a:xfrm>
          <a:off x="4802894" y="1288826"/>
          <a:ext cx="1859429" cy="1487543"/>
        </a:xfrm>
        <a:prstGeom prst="roundRect">
          <a:avLst>
            <a:gd name="adj" fmla="val 1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Predicate Abstraction</a:t>
          </a:r>
          <a:endParaRPr lang="en-US" sz="2600" kern="1200" dirty="0"/>
        </a:p>
      </dsp:txBody>
      <dsp:txXfrm>
        <a:off x="4846463" y="1332395"/>
        <a:ext cx="1772291" cy="1400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781F7A-8DA0-4054-B089-AE82ED11AA58}">
      <dsp:nvSpPr>
        <dsp:cNvPr id="0" name=""/>
        <dsp:cNvSpPr/>
      </dsp:nvSpPr>
      <dsp:spPr>
        <a:xfrm>
          <a:off x="1452" y="2115996"/>
          <a:ext cx="1924967" cy="1924967"/>
        </a:xfrm>
        <a:prstGeom prst="ellipse">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SAT</a:t>
          </a:r>
          <a:endParaRPr lang="en-US" sz="3000" kern="1200" dirty="0"/>
        </a:p>
      </dsp:txBody>
      <dsp:txXfrm>
        <a:off x="283357" y="2397901"/>
        <a:ext cx="1361157" cy="1361157"/>
      </dsp:txXfrm>
    </dsp:sp>
    <dsp:sp modelId="{09C4BBFD-C2FB-40E1-B00C-9D790D4F33B0}">
      <dsp:nvSpPr>
        <dsp:cNvPr id="0" name=""/>
        <dsp:cNvSpPr/>
      </dsp:nvSpPr>
      <dsp:spPr>
        <a:xfrm>
          <a:off x="2082727" y="2520239"/>
          <a:ext cx="1116481" cy="1116481"/>
        </a:xfrm>
        <a:prstGeom prst="mathPlus">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endParaRPr lang="en-US" sz="1900" kern="1200"/>
        </a:p>
      </dsp:txBody>
      <dsp:txXfrm>
        <a:off x="2230717" y="2947181"/>
        <a:ext cx="820501" cy="262597"/>
      </dsp:txXfrm>
    </dsp:sp>
    <dsp:sp modelId="{B00C9963-3894-4A20-9671-30E6C998310C}">
      <dsp:nvSpPr>
        <dsp:cNvPr id="0" name=""/>
        <dsp:cNvSpPr/>
      </dsp:nvSpPr>
      <dsp:spPr>
        <a:xfrm>
          <a:off x="3355516" y="2115996"/>
          <a:ext cx="1924967" cy="1924967"/>
        </a:xfrm>
        <a:prstGeom prst="ellipse">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Theory</a:t>
          </a:r>
        </a:p>
        <a:p>
          <a:pPr lvl="0" algn="ctr" defTabSz="1333500">
            <a:lnSpc>
              <a:spcPct val="90000"/>
            </a:lnSpc>
            <a:spcBef>
              <a:spcPct val="0"/>
            </a:spcBef>
            <a:spcAft>
              <a:spcPct val="35000"/>
            </a:spcAft>
          </a:pPr>
          <a:r>
            <a:rPr lang="en-US" sz="3000" kern="1200" dirty="0" smtClean="0"/>
            <a:t>Solvers</a:t>
          </a:r>
          <a:endParaRPr lang="en-US" sz="3000" kern="1200" dirty="0"/>
        </a:p>
      </dsp:txBody>
      <dsp:txXfrm>
        <a:off x="3637421" y="2397901"/>
        <a:ext cx="1361157" cy="1361157"/>
      </dsp:txXfrm>
    </dsp:sp>
    <dsp:sp modelId="{00071994-6C1D-412F-AFD2-B5C1F45A44A4}">
      <dsp:nvSpPr>
        <dsp:cNvPr id="0" name=""/>
        <dsp:cNvSpPr/>
      </dsp:nvSpPr>
      <dsp:spPr>
        <a:xfrm>
          <a:off x="5436791" y="2520239"/>
          <a:ext cx="1116481" cy="1116481"/>
        </a:xfrm>
        <a:prstGeom prst="mathEqual">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z="-80000" prstMaterial="plastic">
          <a:bevelT w="50800" h="50800"/>
          <a:bevelB w="25400" h="2540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1822450">
            <a:lnSpc>
              <a:spcPct val="90000"/>
            </a:lnSpc>
            <a:spcBef>
              <a:spcPct val="0"/>
            </a:spcBef>
            <a:spcAft>
              <a:spcPct val="35000"/>
            </a:spcAft>
          </a:pPr>
          <a:endParaRPr lang="en-US" sz="4100" kern="1200"/>
        </a:p>
      </dsp:txBody>
      <dsp:txXfrm>
        <a:off x="5584781" y="2750234"/>
        <a:ext cx="820501" cy="656491"/>
      </dsp:txXfrm>
    </dsp:sp>
    <dsp:sp modelId="{D289497B-AAA3-4A46-B5EB-832082DE316D}">
      <dsp:nvSpPr>
        <dsp:cNvPr id="0" name=""/>
        <dsp:cNvSpPr/>
      </dsp:nvSpPr>
      <dsp:spPr>
        <a:xfrm>
          <a:off x="6709579" y="2115996"/>
          <a:ext cx="1924967" cy="1924967"/>
        </a:xfrm>
        <a:prstGeom prst="ellipse">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ctr" defTabSz="1333500">
            <a:lnSpc>
              <a:spcPct val="90000"/>
            </a:lnSpc>
            <a:spcBef>
              <a:spcPct val="0"/>
            </a:spcBef>
            <a:spcAft>
              <a:spcPct val="35000"/>
            </a:spcAft>
          </a:pPr>
          <a:r>
            <a:rPr lang="en-US" sz="3000" kern="1200" dirty="0" smtClean="0"/>
            <a:t>SMT</a:t>
          </a:r>
          <a:endParaRPr lang="en-US" sz="3000" kern="1200" dirty="0"/>
        </a:p>
      </dsp:txBody>
      <dsp:txXfrm>
        <a:off x="6991484" y="2397901"/>
        <a:ext cx="1361157" cy="13611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E3B5FFD-483F-4E62-8189-15F108F7ADAB}">
      <dsp:nvSpPr>
        <dsp:cNvPr id="0" name=""/>
        <dsp:cNvSpPr/>
      </dsp:nvSpPr>
      <dsp:spPr>
        <a:xfrm>
          <a:off x="2022" y="1466750"/>
          <a:ext cx="1884164" cy="1130498"/>
        </a:xfrm>
        <a:prstGeom prst="roundRect">
          <a:avLst>
            <a:gd name="adj" fmla="val 10000"/>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4">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i="1" kern="1200" dirty="0" smtClean="0"/>
            <a:t>F</a:t>
          </a:r>
          <a:r>
            <a:rPr lang="en-US" sz="2600" kern="1200" dirty="0" smtClean="0"/>
            <a:t> </a:t>
          </a:r>
          <a:r>
            <a:rPr lang="en-US" sz="2600" kern="1200" dirty="0" smtClean="0">
              <a:sym typeface="Symbol"/>
            </a:rPr>
            <a:t> </a:t>
          </a:r>
          <a:r>
            <a:rPr lang="en-US" sz="2600" i="1" kern="1200" dirty="0" smtClean="0">
              <a:sym typeface="Symbol"/>
            </a:rPr>
            <a:t>T</a:t>
          </a:r>
          <a:endParaRPr lang="en-US" sz="2600" kern="1200" dirty="0"/>
        </a:p>
      </dsp:txBody>
      <dsp:txXfrm>
        <a:off x="35133" y="1499861"/>
        <a:ext cx="1817942" cy="1064276"/>
      </dsp:txXfrm>
    </dsp:sp>
    <dsp:sp modelId="{DB6C2414-EC2D-4F97-90C3-35DA480F8343}">
      <dsp:nvSpPr>
        <dsp:cNvPr id="0" name=""/>
        <dsp:cNvSpPr/>
      </dsp:nvSpPr>
      <dsp:spPr>
        <a:xfrm>
          <a:off x="2074603" y="1798363"/>
          <a:ext cx="399442" cy="467272"/>
        </a:xfrm>
        <a:prstGeom prst="rightArrow">
          <a:avLst>
            <a:gd name="adj1" fmla="val 60000"/>
            <a:gd name="adj2" fmla="val 50000"/>
          </a:avLst>
        </a:prstGeom>
        <a:gradFill rotWithShape="0">
          <a:gsLst>
            <a:gs pos="0">
              <a:schemeClr val="accent4">
                <a:hueOff val="0"/>
                <a:satOff val="0"/>
                <a:lumOff val="0"/>
                <a:alphaOff val="0"/>
                <a:shade val="15000"/>
                <a:satMod val="180000"/>
              </a:schemeClr>
            </a:gs>
            <a:gs pos="50000">
              <a:schemeClr val="accent4">
                <a:hueOff val="0"/>
                <a:satOff val="0"/>
                <a:lumOff val="0"/>
                <a:alphaOff val="0"/>
                <a:shade val="45000"/>
                <a:satMod val="170000"/>
              </a:schemeClr>
            </a:gs>
            <a:gs pos="70000">
              <a:schemeClr val="accent4">
                <a:hueOff val="0"/>
                <a:satOff val="0"/>
                <a:lumOff val="0"/>
                <a:alphaOff val="0"/>
                <a:tint val="99000"/>
                <a:shade val="65000"/>
                <a:satMod val="155000"/>
              </a:schemeClr>
            </a:gs>
            <a:gs pos="100000">
              <a:schemeClr val="accent4">
                <a:hueOff val="0"/>
                <a:satOff val="0"/>
                <a:lumOff val="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4">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a:p>
      </dsp:txBody>
      <dsp:txXfrm>
        <a:off x="2074603" y="1891817"/>
        <a:ext cx="279609" cy="280364"/>
      </dsp:txXfrm>
    </dsp:sp>
    <dsp:sp modelId="{805C54DA-FD95-4B6F-BD7C-61F12619B0B6}">
      <dsp:nvSpPr>
        <dsp:cNvPr id="0" name=""/>
        <dsp:cNvSpPr/>
      </dsp:nvSpPr>
      <dsp:spPr>
        <a:xfrm>
          <a:off x="2639852" y="1466750"/>
          <a:ext cx="3454124" cy="1130498"/>
        </a:xfrm>
        <a:prstGeom prst="roundRect">
          <a:avLst>
            <a:gd name="adj" fmla="val 10000"/>
          </a:avLst>
        </a:prstGeom>
        <a:gradFill rotWithShape="0">
          <a:gsLst>
            <a:gs pos="0">
              <a:schemeClr val="accent4">
                <a:hueOff val="-3519981"/>
                <a:satOff val="36448"/>
                <a:lumOff val="6667"/>
                <a:alphaOff val="0"/>
                <a:shade val="15000"/>
                <a:satMod val="180000"/>
              </a:schemeClr>
            </a:gs>
            <a:gs pos="50000">
              <a:schemeClr val="accent4">
                <a:hueOff val="-3519981"/>
                <a:satOff val="36448"/>
                <a:lumOff val="6667"/>
                <a:alphaOff val="0"/>
                <a:shade val="45000"/>
                <a:satMod val="170000"/>
              </a:schemeClr>
            </a:gs>
            <a:gs pos="70000">
              <a:schemeClr val="accent4">
                <a:hueOff val="-3519981"/>
                <a:satOff val="36448"/>
                <a:lumOff val="6667"/>
                <a:alphaOff val="0"/>
                <a:tint val="99000"/>
                <a:shade val="65000"/>
                <a:satMod val="155000"/>
              </a:schemeClr>
            </a:gs>
            <a:gs pos="100000">
              <a:schemeClr val="accent4">
                <a:hueOff val="-3519981"/>
                <a:satOff val="36448"/>
                <a:lumOff val="6667"/>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4">
              <a:hueOff val="-3519981"/>
              <a:satOff val="36448"/>
              <a:lumOff val="6667"/>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a:lnSpc>
              <a:spcPct val="90000"/>
            </a:lnSpc>
            <a:spcBef>
              <a:spcPct val="0"/>
            </a:spcBef>
            <a:spcAft>
              <a:spcPct val="35000"/>
            </a:spcAft>
          </a:pPr>
          <a:r>
            <a:rPr lang="en-US" sz="2600" kern="1200" dirty="0" smtClean="0"/>
            <a:t>First-order </a:t>
          </a:r>
        </a:p>
        <a:p>
          <a:pPr lvl="0" algn="ctr" defTabSz="1155700">
            <a:lnSpc>
              <a:spcPct val="90000"/>
            </a:lnSpc>
            <a:spcBef>
              <a:spcPct val="0"/>
            </a:spcBef>
            <a:spcAft>
              <a:spcPct val="35000"/>
            </a:spcAft>
          </a:pPr>
          <a:r>
            <a:rPr lang="en-US" sz="2600" kern="1200" dirty="0" smtClean="0"/>
            <a:t>Theorem </a:t>
          </a:r>
          <a:r>
            <a:rPr lang="en-US" sz="2600" kern="1200" dirty="0" err="1" smtClean="0"/>
            <a:t>Prover</a:t>
          </a:r>
          <a:endParaRPr lang="en-US" sz="2600" kern="1200" dirty="0"/>
        </a:p>
      </dsp:txBody>
      <dsp:txXfrm>
        <a:off x="2672963" y="1499861"/>
        <a:ext cx="3387902" cy="106427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3026401" y="2912031"/>
          <a:ext cx="1203520" cy="1188233"/>
        </a:xfrm>
        <a:prstGeom prst="ellipse">
          <a:avLst/>
        </a:prstGeom>
        <a:gradFill rotWithShape="0">
          <a:gsLst>
            <a:gs pos="0">
              <a:schemeClr val="accent2">
                <a:shade val="60000"/>
                <a:hueOff val="0"/>
                <a:satOff val="0"/>
                <a:lumOff val="0"/>
                <a:alphaOff val="0"/>
                <a:shade val="15000"/>
                <a:satMod val="180000"/>
              </a:schemeClr>
            </a:gs>
            <a:gs pos="50000">
              <a:schemeClr val="accent2">
                <a:shade val="60000"/>
                <a:hueOff val="0"/>
                <a:satOff val="0"/>
                <a:lumOff val="0"/>
                <a:alphaOff val="0"/>
                <a:shade val="45000"/>
                <a:satMod val="170000"/>
              </a:schemeClr>
            </a:gs>
            <a:gs pos="70000">
              <a:schemeClr val="accent2">
                <a:shade val="60000"/>
                <a:hueOff val="0"/>
                <a:satOff val="0"/>
                <a:lumOff val="0"/>
                <a:alphaOff val="0"/>
                <a:tint val="99000"/>
                <a:shade val="65000"/>
                <a:satMod val="155000"/>
              </a:schemeClr>
            </a:gs>
            <a:gs pos="100000">
              <a:schemeClr val="accent2">
                <a:shade val="6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Z3</a:t>
          </a:r>
          <a:endParaRPr lang="en-US" sz="5200" kern="1200" dirty="0"/>
        </a:p>
      </dsp:txBody>
      <dsp:txXfrm>
        <a:off x="3202652" y="3086044"/>
        <a:ext cx="851018" cy="840207"/>
      </dsp:txXfrm>
    </dsp:sp>
    <dsp:sp modelId="{4791977B-3D60-45CE-A267-EB0E534B83F4}">
      <dsp:nvSpPr>
        <dsp:cNvPr id="0" name=""/>
        <dsp:cNvSpPr/>
      </dsp:nvSpPr>
      <dsp:spPr>
        <a:xfrm rot="12900000">
          <a:off x="1355389" y="2287540"/>
          <a:ext cx="1861501" cy="557828"/>
        </a:xfrm>
        <a:prstGeom prst="leftArrow">
          <a:avLst>
            <a:gd name="adj1" fmla="val 60000"/>
            <a:gd name="adj2" fmla="val 50000"/>
          </a:avLst>
        </a:prstGeom>
        <a:gradFill rotWithShape="0">
          <a:gsLst>
            <a:gs pos="0">
              <a:schemeClr val="accent2">
                <a:shade val="90000"/>
                <a:hueOff val="0"/>
                <a:satOff val="0"/>
                <a:lumOff val="0"/>
                <a:alphaOff val="0"/>
                <a:shade val="15000"/>
                <a:satMod val="180000"/>
              </a:schemeClr>
            </a:gs>
            <a:gs pos="50000">
              <a:schemeClr val="accent2">
                <a:shade val="90000"/>
                <a:hueOff val="0"/>
                <a:satOff val="0"/>
                <a:lumOff val="0"/>
                <a:alphaOff val="0"/>
                <a:shade val="45000"/>
                <a:satMod val="170000"/>
              </a:schemeClr>
            </a:gs>
            <a:gs pos="70000">
              <a:schemeClr val="accent2">
                <a:shade val="90000"/>
                <a:hueOff val="0"/>
                <a:satOff val="0"/>
                <a:lumOff val="0"/>
                <a:alphaOff val="0"/>
                <a:tint val="99000"/>
                <a:shade val="65000"/>
                <a:satMod val="155000"/>
              </a:schemeClr>
            </a:gs>
            <a:gs pos="100000">
              <a:schemeClr val="accent2">
                <a:shade val="9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593999" y="1288826"/>
          <a:ext cx="1859429" cy="1487543"/>
        </a:xfrm>
        <a:prstGeom prst="roundRect">
          <a:avLst>
            <a:gd name="adj" fmla="val 10000"/>
          </a:avLst>
        </a:prstGeom>
        <a:gradFill rotWithShape="0">
          <a:gsLst>
            <a:gs pos="0">
              <a:schemeClr val="accent2">
                <a:shade val="50000"/>
                <a:hueOff val="0"/>
                <a:satOff val="0"/>
                <a:lumOff val="0"/>
                <a:alphaOff val="0"/>
                <a:shade val="15000"/>
                <a:satMod val="180000"/>
              </a:schemeClr>
            </a:gs>
            <a:gs pos="50000">
              <a:schemeClr val="accent2">
                <a:shade val="50000"/>
                <a:hueOff val="0"/>
                <a:satOff val="0"/>
                <a:lumOff val="0"/>
                <a:alphaOff val="0"/>
                <a:shade val="45000"/>
                <a:satMod val="170000"/>
              </a:schemeClr>
            </a:gs>
            <a:gs pos="70000">
              <a:schemeClr val="accent2">
                <a:shade val="50000"/>
                <a:hueOff val="0"/>
                <a:satOff val="0"/>
                <a:lumOff val="0"/>
                <a:alphaOff val="0"/>
                <a:tint val="99000"/>
                <a:shade val="65000"/>
                <a:satMod val="155000"/>
              </a:schemeClr>
            </a:gs>
            <a:gs pos="100000">
              <a:schemeClr val="accent2">
                <a:shade val="5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Test case generation</a:t>
          </a:r>
          <a:endParaRPr lang="en-US" sz="2600" kern="1200" dirty="0"/>
        </a:p>
      </dsp:txBody>
      <dsp:txXfrm>
        <a:off x="637568" y="1332395"/>
        <a:ext cx="1772291" cy="1400405"/>
      </dsp:txXfrm>
    </dsp:sp>
    <dsp:sp modelId="{6C83C407-8751-4F47-B867-FED2BD8A834B}">
      <dsp:nvSpPr>
        <dsp:cNvPr id="0" name=""/>
        <dsp:cNvSpPr/>
      </dsp:nvSpPr>
      <dsp:spPr>
        <a:xfrm rot="16200000">
          <a:off x="2695002" y="1591336"/>
          <a:ext cx="1866317"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A4F5C038-AF22-424E-A469-26086CD971C1}">
      <dsp:nvSpPr>
        <dsp:cNvPr id="0" name=""/>
        <dsp:cNvSpPr/>
      </dsp:nvSpPr>
      <dsp:spPr>
        <a:xfrm>
          <a:off x="2698446" y="193320"/>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Verifying Compiler</a:t>
          </a:r>
          <a:endParaRPr lang="en-US" sz="2600" kern="1200" dirty="0"/>
        </a:p>
      </dsp:txBody>
      <dsp:txXfrm>
        <a:off x="2742015" y="236889"/>
        <a:ext cx="1772291" cy="1400405"/>
      </dsp:txXfrm>
    </dsp:sp>
    <dsp:sp modelId="{4245A790-3F38-49C0-A396-70842A9BABC0}">
      <dsp:nvSpPr>
        <dsp:cNvPr id="0" name=""/>
        <dsp:cNvSpPr/>
      </dsp:nvSpPr>
      <dsp:spPr>
        <a:xfrm rot="19500000">
          <a:off x="4039431" y="2287540"/>
          <a:ext cx="1861501"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4802894" y="1288826"/>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Predicate Abstraction</a:t>
          </a:r>
          <a:endParaRPr lang="en-US" sz="2600" kern="1200" dirty="0"/>
        </a:p>
      </dsp:txBody>
      <dsp:txXfrm>
        <a:off x="4846463" y="1332395"/>
        <a:ext cx="1772291" cy="140040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3026401" y="2912031"/>
          <a:ext cx="1203520" cy="1188233"/>
        </a:xfrm>
        <a:prstGeom prst="ellipse">
          <a:avLst/>
        </a:prstGeom>
        <a:gradFill rotWithShape="0">
          <a:gsLst>
            <a:gs pos="0">
              <a:schemeClr val="accent2">
                <a:shade val="60000"/>
                <a:hueOff val="0"/>
                <a:satOff val="0"/>
                <a:lumOff val="0"/>
                <a:alphaOff val="0"/>
                <a:shade val="15000"/>
                <a:satMod val="180000"/>
              </a:schemeClr>
            </a:gs>
            <a:gs pos="50000">
              <a:schemeClr val="accent2">
                <a:shade val="60000"/>
                <a:hueOff val="0"/>
                <a:satOff val="0"/>
                <a:lumOff val="0"/>
                <a:alphaOff val="0"/>
                <a:shade val="45000"/>
                <a:satMod val="170000"/>
              </a:schemeClr>
            </a:gs>
            <a:gs pos="70000">
              <a:schemeClr val="accent2">
                <a:shade val="60000"/>
                <a:hueOff val="0"/>
                <a:satOff val="0"/>
                <a:lumOff val="0"/>
                <a:alphaOff val="0"/>
                <a:tint val="99000"/>
                <a:shade val="65000"/>
                <a:satMod val="155000"/>
              </a:schemeClr>
            </a:gs>
            <a:gs pos="100000">
              <a:schemeClr val="accent2">
                <a:shade val="6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Z3</a:t>
          </a:r>
          <a:endParaRPr lang="en-US" sz="5200" kern="1200" dirty="0"/>
        </a:p>
      </dsp:txBody>
      <dsp:txXfrm>
        <a:off x="3202652" y="3086044"/>
        <a:ext cx="851018" cy="840207"/>
      </dsp:txXfrm>
    </dsp:sp>
    <dsp:sp modelId="{4791977B-3D60-45CE-A267-EB0E534B83F4}">
      <dsp:nvSpPr>
        <dsp:cNvPr id="0" name=""/>
        <dsp:cNvSpPr/>
      </dsp:nvSpPr>
      <dsp:spPr>
        <a:xfrm rot="12900000">
          <a:off x="1355389" y="2287540"/>
          <a:ext cx="1861501" cy="557828"/>
        </a:xfrm>
        <a:prstGeom prst="leftArrow">
          <a:avLst>
            <a:gd name="adj1" fmla="val 60000"/>
            <a:gd name="adj2" fmla="val 5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sp>
    <dsp:sp modelId="{75B58844-1A6B-4178-B654-1BDC9729BEDA}">
      <dsp:nvSpPr>
        <dsp:cNvPr id="0" name=""/>
        <dsp:cNvSpPr/>
      </dsp:nvSpPr>
      <dsp:spPr>
        <a:xfrm>
          <a:off x="593999" y="1288826"/>
          <a:ext cx="1859429" cy="1487543"/>
        </a:xfrm>
        <a:prstGeom prst="roundRect">
          <a:avLst>
            <a:gd name="adj" fmla="val 1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Test case generation</a:t>
          </a:r>
          <a:endParaRPr lang="en-US" sz="2600" kern="1200" dirty="0"/>
        </a:p>
      </dsp:txBody>
      <dsp:txXfrm>
        <a:off x="637568" y="1332395"/>
        <a:ext cx="1772291" cy="1400405"/>
      </dsp:txXfrm>
    </dsp:sp>
    <dsp:sp modelId="{6C83C407-8751-4F47-B867-FED2BD8A834B}">
      <dsp:nvSpPr>
        <dsp:cNvPr id="0" name=""/>
        <dsp:cNvSpPr/>
      </dsp:nvSpPr>
      <dsp:spPr>
        <a:xfrm rot="16200000">
          <a:off x="2695002" y="1591336"/>
          <a:ext cx="1866317"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A4F5C038-AF22-424E-A469-26086CD971C1}">
      <dsp:nvSpPr>
        <dsp:cNvPr id="0" name=""/>
        <dsp:cNvSpPr/>
      </dsp:nvSpPr>
      <dsp:spPr>
        <a:xfrm>
          <a:off x="2698446" y="193320"/>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Verifying Compiler</a:t>
          </a:r>
          <a:endParaRPr lang="en-US" sz="2600" kern="1200" dirty="0"/>
        </a:p>
      </dsp:txBody>
      <dsp:txXfrm>
        <a:off x="2742015" y="236889"/>
        <a:ext cx="1772291" cy="1400405"/>
      </dsp:txXfrm>
    </dsp:sp>
    <dsp:sp modelId="{4245A790-3F38-49C0-A396-70842A9BABC0}">
      <dsp:nvSpPr>
        <dsp:cNvPr id="0" name=""/>
        <dsp:cNvSpPr/>
      </dsp:nvSpPr>
      <dsp:spPr>
        <a:xfrm rot="19500000">
          <a:off x="4039431" y="2287540"/>
          <a:ext cx="1861501"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4802894" y="1288826"/>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Predicate Abstraction</a:t>
          </a:r>
          <a:endParaRPr lang="en-US" sz="2600" kern="1200" dirty="0"/>
        </a:p>
      </dsp:txBody>
      <dsp:txXfrm>
        <a:off x="4846463" y="1332395"/>
        <a:ext cx="1772291" cy="14004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22196A-3257-4E21-8B67-27C47C3EB287}">
      <dsp:nvSpPr>
        <dsp:cNvPr id="0" name=""/>
        <dsp:cNvSpPr/>
      </dsp:nvSpPr>
      <dsp:spPr>
        <a:xfrm>
          <a:off x="71759" y="1997"/>
          <a:ext cx="2316509" cy="926603"/>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rtl="0">
            <a:lnSpc>
              <a:spcPct val="90000"/>
            </a:lnSpc>
            <a:spcBef>
              <a:spcPct val="0"/>
            </a:spcBef>
            <a:spcAft>
              <a:spcPct val="35000"/>
            </a:spcAft>
          </a:pPr>
          <a:r>
            <a:rPr lang="en-US" sz="2400" kern="1200" dirty="0" smtClean="0"/>
            <a:t>PEX</a:t>
          </a:r>
          <a:endParaRPr lang="en-US" sz="2400" kern="1200" dirty="0"/>
        </a:p>
      </dsp:txBody>
      <dsp:txXfrm>
        <a:off x="535061" y="1997"/>
        <a:ext cx="1389906" cy="926603"/>
      </dsp:txXfrm>
    </dsp:sp>
    <dsp:sp modelId="{75022CE1-001A-482D-B6E3-A23252CF193A}">
      <dsp:nvSpPr>
        <dsp:cNvPr id="0" name=""/>
        <dsp:cNvSpPr/>
      </dsp:nvSpPr>
      <dsp:spPr>
        <a:xfrm>
          <a:off x="2087123" y="80758"/>
          <a:ext cx="6223117" cy="769081"/>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l" defTabSz="800100" rtl="0">
            <a:lnSpc>
              <a:spcPct val="90000"/>
            </a:lnSpc>
            <a:spcBef>
              <a:spcPct val="0"/>
            </a:spcBef>
            <a:spcAft>
              <a:spcPct val="35000"/>
            </a:spcAft>
          </a:pPr>
          <a:r>
            <a:rPr lang="en-US" sz="1800" kern="1200" dirty="0" smtClean="0"/>
            <a:t>Implements DART for .NET.</a:t>
          </a:r>
          <a:endParaRPr lang="en-US" sz="1800" kern="1200" dirty="0"/>
        </a:p>
      </dsp:txBody>
      <dsp:txXfrm>
        <a:off x="2471664" y="80758"/>
        <a:ext cx="5454036" cy="769081"/>
      </dsp:txXfrm>
    </dsp:sp>
    <dsp:sp modelId="{CA80FAF8-E1FB-4DA3-AC96-5A8BFA34F0D8}">
      <dsp:nvSpPr>
        <dsp:cNvPr id="0" name=""/>
        <dsp:cNvSpPr/>
      </dsp:nvSpPr>
      <dsp:spPr>
        <a:xfrm>
          <a:off x="71759" y="1058325"/>
          <a:ext cx="2316509" cy="926603"/>
        </a:xfrm>
        <a:prstGeom prst="chevron">
          <a:avLst/>
        </a:prstGeom>
        <a:gradFill rotWithShape="0">
          <a:gsLst>
            <a:gs pos="0">
              <a:schemeClr val="accent2">
                <a:hueOff val="-3794743"/>
                <a:satOff val="10719"/>
                <a:lumOff val="2745"/>
                <a:alphaOff val="0"/>
                <a:shade val="15000"/>
                <a:satMod val="180000"/>
              </a:schemeClr>
            </a:gs>
            <a:gs pos="50000">
              <a:schemeClr val="accent2">
                <a:hueOff val="-3794743"/>
                <a:satOff val="10719"/>
                <a:lumOff val="2745"/>
                <a:alphaOff val="0"/>
                <a:shade val="45000"/>
                <a:satMod val="170000"/>
              </a:schemeClr>
            </a:gs>
            <a:gs pos="70000">
              <a:schemeClr val="accent2">
                <a:hueOff val="-3794743"/>
                <a:satOff val="10719"/>
                <a:lumOff val="2745"/>
                <a:alphaOff val="0"/>
                <a:tint val="99000"/>
                <a:shade val="65000"/>
                <a:satMod val="155000"/>
              </a:schemeClr>
            </a:gs>
            <a:gs pos="100000">
              <a:schemeClr val="accent2">
                <a:hueOff val="-3794743"/>
                <a:satOff val="10719"/>
                <a:lumOff val="2745"/>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rtl="0">
            <a:lnSpc>
              <a:spcPct val="90000"/>
            </a:lnSpc>
            <a:spcBef>
              <a:spcPct val="0"/>
            </a:spcBef>
            <a:spcAft>
              <a:spcPct val="35000"/>
            </a:spcAft>
          </a:pPr>
          <a:r>
            <a:rPr lang="en-US" sz="2400" kern="1200" dirty="0" smtClean="0"/>
            <a:t>SAGE</a:t>
          </a:r>
          <a:endParaRPr lang="en-US" sz="2400" kern="1200" dirty="0"/>
        </a:p>
      </dsp:txBody>
      <dsp:txXfrm>
        <a:off x="535061" y="1058325"/>
        <a:ext cx="1389906" cy="926603"/>
      </dsp:txXfrm>
    </dsp:sp>
    <dsp:sp modelId="{D5750C03-8B12-4A29-A0FD-18D38CACE075}">
      <dsp:nvSpPr>
        <dsp:cNvPr id="0" name=""/>
        <dsp:cNvSpPr/>
      </dsp:nvSpPr>
      <dsp:spPr>
        <a:xfrm>
          <a:off x="2087123" y="1137087"/>
          <a:ext cx="6223117" cy="769081"/>
        </a:xfrm>
        <a:prstGeom prst="chevron">
          <a:avLst/>
        </a:prstGeom>
        <a:solidFill>
          <a:schemeClr val="accent2">
            <a:tint val="40000"/>
            <a:alpha val="90000"/>
            <a:hueOff val="-4045218"/>
            <a:satOff val="11155"/>
            <a:lumOff val="941"/>
            <a:alphaOff val="0"/>
          </a:schemeClr>
        </a:solidFill>
        <a:ln w="9525" cap="flat" cmpd="sng" algn="ctr">
          <a:solidFill>
            <a:schemeClr val="accent2">
              <a:tint val="40000"/>
              <a:alpha val="90000"/>
              <a:hueOff val="-4045218"/>
              <a:satOff val="11155"/>
              <a:lumOff val="941"/>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l" defTabSz="800100" rtl="0">
            <a:lnSpc>
              <a:spcPct val="90000"/>
            </a:lnSpc>
            <a:spcBef>
              <a:spcPct val="0"/>
            </a:spcBef>
            <a:spcAft>
              <a:spcPct val="35000"/>
            </a:spcAft>
          </a:pPr>
          <a:r>
            <a:rPr lang="en-US" sz="1800" kern="1200" dirty="0" smtClean="0"/>
            <a:t>Implements DART for x86 binaries.</a:t>
          </a:r>
          <a:endParaRPr lang="en-US" sz="1800" kern="1200" dirty="0"/>
        </a:p>
      </dsp:txBody>
      <dsp:txXfrm>
        <a:off x="2471664" y="1137087"/>
        <a:ext cx="5454036" cy="769081"/>
      </dsp:txXfrm>
    </dsp:sp>
    <dsp:sp modelId="{A5B23998-6121-4C9E-AB51-D125015951D7}">
      <dsp:nvSpPr>
        <dsp:cNvPr id="0" name=""/>
        <dsp:cNvSpPr/>
      </dsp:nvSpPr>
      <dsp:spPr>
        <a:xfrm>
          <a:off x="71759" y="2114654"/>
          <a:ext cx="2316509" cy="926603"/>
        </a:xfrm>
        <a:prstGeom prst="chevron">
          <a:avLst/>
        </a:prstGeom>
        <a:gradFill rotWithShape="0">
          <a:gsLst>
            <a:gs pos="0">
              <a:schemeClr val="accent2">
                <a:hueOff val="-7589485"/>
                <a:satOff val="21437"/>
                <a:lumOff val="5491"/>
                <a:alphaOff val="0"/>
                <a:shade val="15000"/>
                <a:satMod val="180000"/>
              </a:schemeClr>
            </a:gs>
            <a:gs pos="50000">
              <a:schemeClr val="accent2">
                <a:hueOff val="-7589485"/>
                <a:satOff val="21437"/>
                <a:lumOff val="5491"/>
                <a:alphaOff val="0"/>
                <a:shade val="45000"/>
                <a:satMod val="170000"/>
              </a:schemeClr>
            </a:gs>
            <a:gs pos="70000">
              <a:schemeClr val="accent2">
                <a:hueOff val="-7589485"/>
                <a:satOff val="21437"/>
                <a:lumOff val="5491"/>
                <a:alphaOff val="0"/>
                <a:tint val="99000"/>
                <a:shade val="65000"/>
                <a:satMod val="155000"/>
              </a:schemeClr>
            </a:gs>
            <a:gs pos="100000">
              <a:schemeClr val="accent2">
                <a:hueOff val="-7589485"/>
                <a:satOff val="21437"/>
                <a:lumOff val="5491"/>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rtl="0">
            <a:lnSpc>
              <a:spcPct val="90000"/>
            </a:lnSpc>
            <a:spcBef>
              <a:spcPct val="0"/>
            </a:spcBef>
            <a:spcAft>
              <a:spcPct val="35000"/>
            </a:spcAft>
          </a:pPr>
          <a:r>
            <a:rPr lang="en-US" sz="2400" kern="1200" dirty="0" smtClean="0"/>
            <a:t>YOGI</a:t>
          </a:r>
          <a:endParaRPr lang="en-US" sz="2400" kern="1200" dirty="0"/>
        </a:p>
      </dsp:txBody>
      <dsp:txXfrm>
        <a:off x="535061" y="2114654"/>
        <a:ext cx="1389906" cy="926603"/>
      </dsp:txXfrm>
    </dsp:sp>
    <dsp:sp modelId="{C8EC4D62-3389-4897-AB13-3184350BDDEC}">
      <dsp:nvSpPr>
        <dsp:cNvPr id="0" name=""/>
        <dsp:cNvSpPr/>
      </dsp:nvSpPr>
      <dsp:spPr>
        <a:xfrm>
          <a:off x="2087123" y="2193415"/>
          <a:ext cx="6223117" cy="769081"/>
        </a:xfrm>
        <a:prstGeom prst="chevron">
          <a:avLst/>
        </a:prstGeom>
        <a:solidFill>
          <a:schemeClr val="accent2">
            <a:tint val="40000"/>
            <a:alpha val="90000"/>
            <a:hueOff val="-8090435"/>
            <a:satOff val="22309"/>
            <a:lumOff val="1881"/>
            <a:alphaOff val="0"/>
          </a:schemeClr>
        </a:solidFill>
        <a:ln w="9525" cap="flat" cmpd="sng" algn="ctr">
          <a:solidFill>
            <a:schemeClr val="accent2">
              <a:tint val="40000"/>
              <a:alpha val="90000"/>
              <a:hueOff val="-8090435"/>
              <a:satOff val="22309"/>
              <a:lumOff val="1881"/>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l" defTabSz="800100" rtl="0">
            <a:lnSpc>
              <a:spcPct val="90000"/>
            </a:lnSpc>
            <a:spcBef>
              <a:spcPct val="0"/>
            </a:spcBef>
            <a:spcAft>
              <a:spcPct val="35000"/>
            </a:spcAft>
          </a:pPr>
          <a:r>
            <a:rPr lang="en-US" sz="1800" kern="1200" dirty="0" smtClean="0"/>
            <a:t>Implements DART to check the feasibility of program paths generated statically using a SLAM-like tool.</a:t>
          </a:r>
          <a:endParaRPr lang="en-US" sz="1800" kern="1200" dirty="0"/>
        </a:p>
      </dsp:txBody>
      <dsp:txXfrm>
        <a:off x="2471664" y="2193415"/>
        <a:ext cx="5454036" cy="769081"/>
      </dsp:txXfrm>
    </dsp:sp>
    <dsp:sp modelId="{D86BEF52-A61A-46B3-B855-9E57331A6F58}">
      <dsp:nvSpPr>
        <dsp:cNvPr id="0" name=""/>
        <dsp:cNvSpPr/>
      </dsp:nvSpPr>
      <dsp:spPr>
        <a:xfrm>
          <a:off x="71759" y="3170982"/>
          <a:ext cx="2316509" cy="926603"/>
        </a:xfrm>
        <a:prstGeom prst="chevron">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30480" tIns="15240" rIns="0" bIns="15240" numCol="1" spcCol="1270" anchor="ctr" anchorCtr="0">
          <a:noAutofit/>
        </a:bodyPr>
        <a:lstStyle/>
        <a:p>
          <a:pPr lvl="0" algn="ctr" defTabSz="1066800" rtl="0">
            <a:lnSpc>
              <a:spcPct val="90000"/>
            </a:lnSpc>
            <a:spcBef>
              <a:spcPct val="0"/>
            </a:spcBef>
            <a:spcAft>
              <a:spcPct val="35000"/>
            </a:spcAft>
          </a:pPr>
          <a:r>
            <a:rPr lang="en-US" sz="2400" kern="1200" dirty="0" smtClean="0"/>
            <a:t>Vigilante</a:t>
          </a:r>
          <a:endParaRPr lang="en-US" sz="2400" kern="1200" dirty="0"/>
        </a:p>
      </dsp:txBody>
      <dsp:txXfrm>
        <a:off x="535061" y="3170982"/>
        <a:ext cx="1389906" cy="926603"/>
      </dsp:txXfrm>
    </dsp:sp>
    <dsp:sp modelId="{7C49CE62-6522-4778-81F2-02C21B9968A5}">
      <dsp:nvSpPr>
        <dsp:cNvPr id="0" name=""/>
        <dsp:cNvSpPr/>
      </dsp:nvSpPr>
      <dsp:spPr>
        <a:xfrm>
          <a:off x="2087123" y="3249744"/>
          <a:ext cx="6223117" cy="769081"/>
        </a:xfrm>
        <a:prstGeom prst="chevron">
          <a:avLst/>
        </a:prstGeom>
        <a:solidFill>
          <a:schemeClr val="accent2">
            <a:tint val="40000"/>
            <a:alpha val="90000"/>
            <a:hueOff val="-12135653"/>
            <a:satOff val="33464"/>
            <a:lumOff val="2822"/>
            <a:alphaOff val="0"/>
          </a:schemeClr>
        </a:solidFill>
        <a:ln w="9525" cap="flat" cmpd="sng" algn="ctr">
          <a:solidFill>
            <a:schemeClr val="accent2">
              <a:tint val="40000"/>
              <a:alpha val="90000"/>
              <a:hueOff val="-12135653"/>
              <a:satOff val="33464"/>
              <a:lumOff val="2822"/>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22860" tIns="11430" rIns="0" bIns="11430" numCol="1" spcCol="1270" anchor="ctr" anchorCtr="0">
          <a:noAutofit/>
        </a:bodyPr>
        <a:lstStyle/>
        <a:p>
          <a:pPr lvl="0" algn="l" defTabSz="800100" rtl="0">
            <a:lnSpc>
              <a:spcPct val="90000"/>
            </a:lnSpc>
            <a:spcBef>
              <a:spcPct val="0"/>
            </a:spcBef>
            <a:spcAft>
              <a:spcPct val="35000"/>
            </a:spcAft>
          </a:pPr>
          <a:r>
            <a:rPr lang="en-US" sz="1800" kern="1200" dirty="0" smtClean="0"/>
            <a:t>Partially implements DART to dynamically generate worm filters.</a:t>
          </a:r>
          <a:endParaRPr lang="en-US" sz="1800" kern="1200" dirty="0"/>
        </a:p>
      </dsp:txBody>
      <dsp:txXfrm>
        <a:off x="2471664" y="3249744"/>
        <a:ext cx="5454036" cy="76908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4B9DCF-58D1-42A8-A9C4-73101D4462EF}">
      <dsp:nvSpPr>
        <dsp:cNvPr id="0" name=""/>
        <dsp:cNvSpPr/>
      </dsp:nvSpPr>
      <dsp:spPr>
        <a:xfrm>
          <a:off x="5518" y="924964"/>
          <a:ext cx="2279769" cy="911907"/>
        </a:xfrm>
        <a:prstGeom prst="chevron">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Rich Combination </a:t>
          </a:r>
          <a:endParaRPr lang="en-US" sz="1800" kern="1200" dirty="0"/>
        </a:p>
      </dsp:txBody>
      <dsp:txXfrm>
        <a:off x="461472" y="924964"/>
        <a:ext cx="1367862" cy="911907"/>
      </dsp:txXfrm>
    </dsp:sp>
    <dsp:sp modelId="{FA327132-FEFB-46D2-BF2E-18AC7A245A49}">
      <dsp:nvSpPr>
        <dsp:cNvPr id="0" name=""/>
        <dsp:cNvSpPr/>
      </dsp:nvSpPr>
      <dsp:spPr>
        <a:xfrm>
          <a:off x="1988917" y="1002476"/>
          <a:ext cx="1892208" cy="756883"/>
        </a:xfrm>
        <a:prstGeom prst="chevron">
          <a:avLst/>
        </a:prstGeom>
        <a:solidFill>
          <a:schemeClr val="accent2">
            <a:tint val="40000"/>
            <a:alpha val="90000"/>
            <a:hueOff val="0"/>
            <a:satOff val="0"/>
            <a:lumOff val="0"/>
            <a:alphaOff val="0"/>
          </a:schemeClr>
        </a:solidFill>
        <a:ln w="9525" cap="flat" cmpd="sng" algn="ctr">
          <a:solidFill>
            <a:schemeClr val="accent2">
              <a:tint val="40000"/>
              <a:alpha val="90000"/>
              <a:hueOff val="0"/>
              <a:satOff val="0"/>
              <a:lumOff val="0"/>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Linear arithmetic</a:t>
          </a:r>
          <a:endParaRPr lang="en-US" sz="2000" kern="1200" dirty="0"/>
        </a:p>
      </dsp:txBody>
      <dsp:txXfrm>
        <a:off x="2367359" y="1002476"/>
        <a:ext cx="1135325" cy="756883"/>
      </dsp:txXfrm>
    </dsp:sp>
    <dsp:sp modelId="{102F7659-7151-4EC8-A80B-0B2F5DD80954}">
      <dsp:nvSpPr>
        <dsp:cNvPr id="0" name=""/>
        <dsp:cNvSpPr/>
      </dsp:nvSpPr>
      <dsp:spPr>
        <a:xfrm>
          <a:off x="3616217" y="1002476"/>
          <a:ext cx="1892208" cy="756883"/>
        </a:xfrm>
        <a:prstGeom prst="chevron">
          <a:avLst/>
        </a:prstGeom>
        <a:solidFill>
          <a:schemeClr val="accent2">
            <a:tint val="40000"/>
            <a:alpha val="90000"/>
            <a:hueOff val="-2022609"/>
            <a:satOff val="5577"/>
            <a:lumOff val="470"/>
            <a:alphaOff val="0"/>
          </a:schemeClr>
        </a:solidFill>
        <a:ln w="9525" cap="flat" cmpd="sng" algn="ctr">
          <a:solidFill>
            <a:schemeClr val="accent2">
              <a:tint val="40000"/>
              <a:alpha val="90000"/>
              <a:hueOff val="-2022609"/>
              <a:satOff val="5577"/>
              <a:lumOff val="470"/>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err="1" smtClean="0"/>
            <a:t>Bitvector</a:t>
          </a:r>
          <a:endParaRPr lang="en-US" sz="2000" kern="1200" dirty="0"/>
        </a:p>
      </dsp:txBody>
      <dsp:txXfrm>
        <a:off x="3994659" y="1002476"/>
        <a:ext cx="1135325" cy="756883"/>
      </dsp:txXfrm>
    </dsp:sp>
    <dsp:sp modelId="{58E79265-FD94-4156-8E1F-E80CEBE3210C}">
      <dsp:nvSpPr>
        <dsp:cNvPr id="0" name=""/>
        <dsp:cNvSpPr/>
      </dsp:nvSpPr>
      <dsp:spPr>
        <a:xfrm>
          <a:off x="5243516" y="1002476"/>
          <a:ext cx="1892208" cy="756883"/>
        </a:xfrm>
        <a:prstGeom prst="chevron">
          <a:avLst/>
        </a:prstGeom>
        <a:solidFill>
          <a:schemeClr val="accent2">
            <a:tint val="40000"/>
            <a:alpha val="90000"/>
            <a:hueOff val="-4045218"/>
            <a:satOff val="11155"/>
            <a:lumOff val="941"/>
            <a:alphaOff val="0"/>
          </a:schemeClr>
        </a:solidFill>
        <a:ln w="9525" cap="flat" cmpd="sng" algn="ctr">
          <a:solidFill>
            <a:schemeClr val="accent2">
              <a:tint val="40000"/>
              <a:alpha val="90000"/>
              <a:hueOff val="-4045218"/>
              <a:satOff val="11155"/>
              <a:lumOff val="941"/>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Arrays</a:t>
          </a:r>
          <a:endParaRPr lang="en-US" sz="2000" kern="1200" dirty="0"/>
        </a:p>
      </dsp:txBody>
      <dsp:txXfrm>
        <a:off x="5621958" y="1002476"/>
        <a:ext cx="1135325" cy="756883"/>
      </dsp:txXfrm>
    </dsp:sp>
    <dsp:sp modelId="{CC9F5C08-30D7-444D-9EA3-BC73B2A7F1F5}">
      <dsp:nvSpPr>
        <dsp:cNvPr id="0" name=""/>
        <dsp:cNvSpPr/>
      </dsp:nvSpPr>
      <dsp:spPr>
        <a:xfrm>
          <a:off x="6870815" y="1002476"/>
          <a:ext cx="1892208" cy="756883"/>
        </a:xfrm>
        <a:prstGeom prst="chevron">
          <a:avLst/>
        </a:prstGeom>
        <a:solidFill>
          <a:schemeClr val="accent2">
            <a:tint val="40000"/>
            <a:alpha val="90000"/>
            <a:hueOff val="-6067826"/>
            <a:satOff val="16732"/>
            <a:lumOff val="1411"/>
            <a:alphaOff val="0"/>
          </a:schemeClr>
        </a:solidFill>
        <a:ln w="9525" cap="flat" cmpd="sng" algn="ctr">
          <a:solidFill>
            <a:schemeClr val="accent2">
              <a:tint val="40000"/>
              <a:alpha val="90000"/>
              <a:hueOff val="-6067826"/>
              <a:satOff val="16732"/>
              <a:lumOff val="1411"/>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ctr" defTabSz="889000" rtl="0">
            <a:lnSpc>
              <a:spcPct val="90000"/>
            </a:lnSpc>
            <a:spcBef>
              <a:spcPct val="0"/>
            </a:spcBef>
            <a:spcAft>
              <a:spcPct val="35000"/>
            </a:spcAft>
          </a:pPr>
          <a:r>
            <a:rPr lang="en-US" sz="2000" kern="1200" dirty="0" smtClean="0"/>
            <a:t>Free</a:t>
          </a:r>
        </a:p>
        <a:p>
          <a:pPr lvl="0" algn="ctr" defTabSz="889000" rtl="0">
            <a:lnSpc>
              <a:spcPct val="90000"/>
            </a:lnSpc>
            <a:spcBef>
              <a:spcPct val="0"/>
            </a:spcBef>
            <a:spcAft>
              <a:spcPct val="35000"/>
            </a:spcAft>
          </a:pPr>
          <a:r>
            <a:rPr lang="en-US" sz="2000" kern="1200" dirty="0" smtClean="0"/>
            <a:t>Functions</a:t>
          </a:r>
          <a:endParaRPr lang="en-US" sz="2000" kern="1200" dirty="0"/>
        </a:p>
      </dsp:txBody>
      <dsp:txXfrm>
        <a:off x="7249257" y="1002476"/>
        <a:ext cx="1135325" cy="756883"/>
      </dsp:txXfrm>
    </dsp:sp>
    <dsp:sp modelId="{179C538A-AF2B-4FE1-8086-DFF86317623F}">
      <dsp:nvSpPr>
        <dsp:cNvPr id="0" name=""/>
        <dsp:cNvSpPr/>
      </dsp:nvSpPr>
      <dsp:spPr>
        <a:xfrm>
          <a:off x="5518" y="1964539"/>
          <a:ext cx="2279769" cy="911907"/>
        </a:xfrm>
        <a:prstGeom prst="chevron">
          <a:avLst/>
        </a:prstGeom>
        <a:gradFill rotWithShape="0">
          <a:gsLst>
            <a:gs pos="0">
              <a:schemeClr val="accent2">
                <a:hueOff val="-3794743"/>
                <a:satOff val="10719"/>
                <a:lumOff val="2745"/>
                <a:alphaOff val="0"/>
                <a:shade val="15000"/>
                <a:satMod val="180000"/>
              </a:schemeClr>
            </a:gs>
            <a:gs pos="50000">
              <a:schemeClr val="accent2">
                <a:hueOff val="-3794743"/>
                <a:satOff val="10719"/>
                <a:lumOff val="2745"/>
                <a:alphaOff val="0"/>
                <a:shade val="45000"/>
                <a:satMod val="170000"/>
              </a:schemeClr>
            </a:gs>
            <a:gs pos="70000">
              <a:schemeClr val="accent2">
                <a:hueOff val="-3794743"/>
                <a:satOff val="10719"/>
                <a:lumOff val="2745"/>
                <a:alphaOff val="0"/>
                <a:tint val="99000"/>
                <a:shade val="65000"/>
                <a:satMod val="155000"/>
              </a:schemeClr>
            </a:gs>
            <a:gs pos="100000">
              <a:schemeClr val="accent2">
                <a:hueOff val="-3794743"/>
                <a:satOff val="10719"/>
                <a:lumOff val="2745"/>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3794743"/>
              <a:satOff val="10719"/>
              <a:lumOff val="2745"/>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Models</a:t>
          </a:r>
          <a:endParaRPr lang="en-US" sz="1800" kern="1200" dirty="0"/>
        </a:p>
      </dsp:txBody>
      <dsp:txXfrm>
        <a:off x="461472" y="1964539"/>
        <a:ext cx="1367862" cy="911907"/>
      </dsp:txXfrm>
    </dsp:sp>
    <dsp:sp modelId="{EFD35F54-D826-446E-9167-9FB5F71656E6}">
      <dsp:nvSpPr>
        <dsp:cNvPr id="0" name=""/>
        <dsp:cNvSpPr/>
      </dsp:nvSpPr>
      <dsp:spPr>
        <a:xfrm>
          <a:off x="1988917" y="2042051"/>
          <a:ext cx="6865083" cy="756883"/>
        </a:xfrm>
        <a:prstGeom prst="chevron">
          <a:avLst/>
        </a:prstGeom>
        <a:solidFill>
          <a:schemeClr val="accent2">
            <a:tint val="40000"/>
            <a:alpha val="90000"/>
            <a:hueOff val="-8090435"/>
            <a:satOff val="22309"/>
            <a:lumOff val="1881"/>
            <a:alphaOff val="0"/>
          </a:schemeClr>
        </a:solidFill>
        <a:ln w="9525" cap="flat" cmpd="sng" algn="ctr">
          <a:solidFill>
            <a:schemeClr val="accent2">
              <a:tint val="40000"/>
              <a:alpha val="90000"/>
              <a:hueOff val="-8090435"/>
              <a:satOff val="22309"/>
              <a:lumOff val="1881"/>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Model used as test inputs</a:t>
          </a:r>
          <a:endParaRPr lang="en-US" sz="2000" kern="1200" dirty="0"/>
        </a:p>
      </dsp:txBody>
      <dsp:txXfrm>
        <a:off x="2367359" y="2042051"/>
        <a:ext cx="6108200" cy="756883"/>
      </dsp:txXfrm>
    </dsp:sp>
    <dsp:sp modelId="{76303C98-FC16-43BF-BCFB-E5CF5041F3AC}">
      <dsp:nvSpPr>
        <dsp:cNvPr id="0" name=""/>
        <dsp:cNvSpPr/>
      </dsp:nvSpPr>
      <dsp:spPr>
        <a:xfrm>
          <a:off x="5518" y="3004114"/>
          <a:ext cx="2279769" cy="911907"/>
        </a:xfrm>
        <a:prstGeom prst="chevron">
          <a:avLst/>
        </a:prstGeom>
        <a:gradFill rotWithShape="0">
          <a:gsLst>
            <a:gs pos="0">
              <a:schemeClr val="accent2">
                <a:hueOff val="-7589485"/>
                <a:satOff val="21437"/>
                <a:lumOff val="5491"/>
                <a:alphaOff val="0"/>
                <a:shade val="15000"/>
                <a:satMod val="180000"/>
              </a:schemeClr>
            </a:gs>
            <a:gs pos="50000">
              <a:schemeClr val="accent2">
                <a:hueOff val="-7589485"/>
                <a:satOff val="21437"/>
                <a:lumOff val="5491"/>
                <a:alphaOff val="0"/>
                <a:shade val="45000"/>
                <a:satMod val="170000"/>
              </a:schemeClr>
            </a:gs>
            <a:gs pos="70000">
              <a:schemeClr val="accent2">
                <a:hueOff val="-7589485"/>
                <a:satOff val="21437"/>
                <a:lumOff val="5491"/>
                <a:alphaOff val="0"/>
                <a:tint val="99000"/>
                <a:shade val="65000"/>
                <a:satMod val="155000"/>
              </a:schemeClr>
            </a:gs>
            <a:gs pos="100000">
              <a:schemeClr val="accent2">
                <a:hueOff val="-7589485"/>
                <a:satOff val="21437"/>
                <a:lumOff val="5491"/>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7589485"/>
              <a:satOff val="21437"/>
              <a:lumOff val="5491"/>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t>
          </a:r>
          <a:r>
            <a:rPr lang="en-US" sz="1800" kern="1200" dirty="0" smtClean="0">
              <a:sym typeface="Symbol"/>
            </a:rPr>
            <a:t>-Quantifier</a:t>
          </a:r>
          <a:endParaRPr lang="en-US" sz="1800" kern="1200" dirty="0"/>
        </a:p>
      </dsp:txBody>
      <dsp:txXfrm>
        <a:off x="461472" y="3004114"/>
        <a:ext cx="1367862" cy="911907"/>
      </dsp:txXfrm>
    </dsp:sp>
    <dsp:sp modelId="{F870B098-690B-4005-84E7-A113FE1A0FF1}">
      <dsp:nvSpPr>
        <dsp:cNvPr id="0" name=""/>
        <dsp:cNvSpPr/>
      </dsp:nvSpPr>
      <dsp:spPr>
        <a:xfrm>
          <a:off x="1988917" y="3081626"/>
          <a:ext cx="6796547" cy="756883"/>
        </a:xfrm>
        <a:prstGeom prst="chevron">
          <a:avLst/>
        </a:prstGeom>
        <a:solidFill>
          <a:schemeClr val="accent2">
            <a:tint val="40000"/>
            <a:alpha val="90000"/>
            <a:hueOff val="-10113044"/>
            <a:satOff val="27887"/>
            <a:lumOff val="2352"/>
            <a:alphaOff val="0"/>
          </a:schemeClr>
        </a:solidFill>
        <a:ln w="9525" cap="flat" cmpd="sng" algn="ctr">
          <a:solidFill>
            <a:schemeClr val="accent2">
              <a:tint val="40000"/>
              <a:alpha val="90000"/>
              <a:hueOff val="-10113044"/>
              <a:satOff val="27887"/>
              <a:lumOff val="2352"/>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Used to model custom theories (e.g., .NET type system)</a:t>
          </a:r>
          <a:endParaRPr lang="en-US" sz="2000" kern="1200" dirty="0"/>
        </a:p>
      </dsp:txBody>
      <dsp:txXfrm>
        <a:off x="2367359" y="3081626"/>
        <a:ext cx="6039664" cy="756883"/>
      </dsp:txXfrm>
    </dsp:sp>
    <dsp:sp modelId="{6B2D5F81-EB5C-45CC-8EF9-D4E6AF2AE0DD}">
      <dsp:nvSpPr>
        <dsp:cNvPr id="0" name=""/>
        <dsp:cNvSpPr/>
      </dsp:nvSpPr>
      <dsp:spPr>
        <a:xfrm>
          <a:off x="5518" y="4043688"/>
          <a:ext cx="2279769" cy="911907"/>
        </a:xfrm>
        <a:prstGeom prst="chevron">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11384228"/>
              <a:satOff val="32156"/>
              <a:lumOff val="8236"/>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22860" tIns="11430" rIns="0" bIns="11430" numCol="1" spcCol="1270" anchor="ctr" anchorCtr="0">
          <a:noAutofit/>
        </a:bodyPr>
        <a:lstStyle/>
        <a:p>
          <a:pPr lvl="0" algn="ctr" defTabSz="800100" rtl="0">
            <a:lnSpc>
              <a:spcPct val="90000"/>
            </a:lnSpc>
            <a:spcBef>
              <a:spcPct val="0"/>
            </a:spcBef>
            <a:spcAft>
              <a:spcPct val="35000"/>
            </a:spcAft>
          </a:pPr>
          <a:r>
            <a:rPr lang="en-US" sz="1800" kern="1200" dirty="0" smtClean="0"/>
            <a:t> API</a:t>
          </a:r>
          <a:endParaRPr lang="en-US" sz="1800" kern="1200" dirty="0"/>
        </a:p>
      </dsp:txBody>
      <dsp:txXfrm>
        <a:off x="461472" y="4043688"/>
        <a:ext cx="1367862" cy="911907"/>
      </dsp:txXfrm>
    </dsp:sp>
    <dsp:sp modelId="{68227CD9-4DDB-4F5C-81E5-BF1A24AC14CA}">
      <dsp:nvSpPr>
        <dsp:cNvPr id="0" name=""/>
        <dsp:cNvSpPr/>
      </dsp:nvSpPr>
      <dsp:spPr>
        <a:xfrm>
          <a:off x="1988917" y="4121200"/>
          <a:ext cx="6773348" cy="756883"/>
        </a:xfrm>
        <a:prstGeom prst="chevron">
          <a:avLst/>
        </a:prstGeom>
        <a:solidFill>
          <a:schemeClr val="accent2">
            <a:tint val="40000"/>
            <a:alpha val="90000"/>
            <a:hueOff val="-12135653"/>
            <a:satOff val="33464"/>
            <a:lumOff val="2822"/>
            <a:alphaOff val="0"/>
          </a:schemeClr>
        </a:solidFill>
        <a:ln w="9525" cap="flat" cmpd="sng" algn="ctr">
          <a:solidFill>
            <a:schemeClr val="accent2">
              <a:tint val="40000"/>
              <a:alpha val="90000"/>
              <a:hueOff val="-12135653"/>
              <a:satOff val="33464"/>
              <a:lumOff val="2822"/>
              <a:alphaOff val="0"/>
            </a:schemeClr>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rgbClr r="0" g="0" b="0"/>
        </a:lnRef>
        <a:fillRef idx="1">
          <a:scrgbClr r="0" g="0" b="0"/>
        </a:fillRef>
        <a:effectRef idx="2">
          <a:scrgbClr r="0" g="0" b="0"/>
        </a:effectRef>
        <a:fontRef idx="minor"/>
      </dsp:style>
      <dsp:txBody>
        <a:bodyPr spcFirstLastPara="0" vert="horz" wrap="square" lIns="25400" tIns="12700" rIns="0" bIns="12700" numCol="1" spcCol="1270" anchor="ctr" anchorCtr="0">
          <a:noAutofit/>
        </a:bodyPr>
        <a:lstStyle/>
        <a:p>
          <a:pPr lvl="0" algn="l" defTabSz="889000" rtl="0">
            <a:lnSpc>
              <a:spcPct val="90000"/>
            </a:lnSpc>
            <a:spcBef>
              <a:spcPct val="0"/>
            </a:spcBef>
            <a:spcAft>
              <a:spcPct val="35000"/>
            </a:spcAft>
          </a:pPr>
          <a:r>
            <a:rPr lang="en-US" sz="2000" kern="1200" dirty="0" smtClean="0"/>
            <a:t>Huge number of small problems. Textual interface is too inefficient.</a:t>
          </a:r>
          <a:endParaRPr lang="en-US" sz="2000" kern="1200" dirty="0"/>
        </a:p>
      </dsp:txBody>
      <dsp:txXfrm>
        <a:off x="2367359" y="4121200"/>
        <a:ext cx="6016465" cy="7568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6B0980-9756-4B2A-938B-D7872034D7EB}">
      <dsp:nvSpPr>
        <dsp:cNvPr id="0" name=""/>
        <dsp:cNvSpPr/>
      </dsp:nvSpPr>
      <dsp:spPr>
        <a:xfrm>
          <a:off x="3026401" y="2912031"/>
          <a:ext cx="1203520" cy="1188233"/>
        </a:xfrm>
        <a:prstGeom prst="ellipse">
          <a:avLst/>
        </a:prstGeom>
        <a:gradFill rotWithShape="0">
          <a:gsLst>
            <a:gs pos="0">
              <a:schemeClr val="accent2">
                <a:shade val="60000"/>
                <a:hueOff val="0"/>
                <a:satOff val="0"/>
                <a:lumOff val="0"/>
                <a:alphaOff val="0"/>
                <a:shade val="15000"/>
                <a:satMod val="180000"/>
              </a:schemeClr>
            </a:gs>
            <a:gs pos="50000">
              <a:schemeClr val="accent2">
                <a:shade val="60000"/>
                <a:hueOff val="0"/>
                <a:satOff val="0"/>
                <a:lumOff val="0"/>
                <a:alphaOff val="0"/>
                <a:shade val="45000"/>
                <a:satMod val="170000"/>
              </a:schemeClr>
            </a:gs>
            <a:gs pos="70000">
              <a:schemeClr val="accent2">
                <a:shade val="60000"/>
                <a:hueOff val="0"/>
                <a:satOff val="0"/>
                <a:lumOff val="0"/>
                <a:alphaOff val="0"/>
                <a:tint val="99000"/>
                <a:shade val="65000"/>
                <a:satMod val="155000"/>
              </a:schemeClr>
            </a:gs>
            <a:gs pos="100000">
              <a:schemeClr val="accent2">
                <a:shade val="6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3020" tIns="33020" rIns="33020" bIns="33020" numCol="1" spcCol="1270" anchor="ctr" anchorCtr="0">
          <a:noAutofit/>
        </a:bodyPr>
        <a:lstStyle/>
        <a:p>
          <a:pPr lvl="0" algn="ctr" defTabSz="2311400">
            <a:lnSpc>
              <a:spcPct val="90000"/>
            </a:lnSpc>
            <a:spcBef>
              <a:spcPct val="0"/>
            </a:spcBef>
            <a:spcAft>
              <a:spcPct val="35000"/>
            </a:spcAft>
          </a:pPr>
          <a:r>
            <a:rPr lang="en-US" sz="5200" kern="1200" dirty="0" smtClean="0"/>
            <a:t>Z3</a:t>
          </a:r>
          <a:endParaRPr lang="en-US" sz="5200" kern="1200" dirty="0"/>
        </a:p>
      </dsp:txBody>
      <dsp:txXfrm>
        <a:off x="3202652" y="3086044"/>
        <a:ext cx="851018" cy="840207"/>
      </dsp:txXfrm>
    </dsp:sp>
    <dsp:sp modelId="{4791977B-3D60-45CE-A267-EB0E534B83F4}">
      <dsp:nvSpPr>
        <dsp:cNvPr id="0" name=""/>
        <dsp:cNvSpPr/>
      </dsp:nvSpPr>
      <dsp:spPr>
        <a:xfrm rot="12900000">
          <a:off x="1355389" y="2287540"/>
          <a:ext cx="1861501" cy="557828"/>
        </a:xfrm>
        <a:prstGeom prst="leftArrow">
          <a:avLst>
            <a:gd name="adj1" fmla="val 60000"/>
            <a:gd name="adj2" fmla="val 50000"/>
          </a:avLst>
        </a:prstGeom>
        <a:gradFill rotWithShape="0">
          <a:gsLst>
            <a:gs pos="0">
              <a:schemeClr val="accent2">
                <a:shade val="90000"/>
                <a:hueOff val="0"/>
                <a:satOff val="0"/>
                <a:lumOff val="0"/>
                <a:alphaOff val="0"/>
                <a:shade val="15000"/>
                <a:satMod val="180000"/>
              </a:schemeClr>
            </a:gs>
            <a:gs pos="50000">
              <a:schemeClr val="accent2">
                <a:shade val="90000"/>
                <a:hueOff val="0"/>
                <a:satOff val="0"/>
                <a:lumOff val="0"/>
                <a:alphaOff val="0"/>
                <a:shade val="45000"/>
                <a:satMod val="170000"/>
              </a:schemeClr>
            </a:gs>
            <a:gs pos="70000">
              <a:schemeClr val="accent2">
                <a:shade val="90000"/>
                <a:hueOff val="0"/>
                <a:satOff val="0"/>
                <a:lumOff val="0"/>
                <a:alphaOff val="0"/>
                <a:tint val="99000"/>
                <a:shade val="65000"/>
                <a:satMod val="155000"/>
              </a:schemeClr>
            </a:gs>
            <a:gs pos="100000">
              <a:schemeClr val="accent2">
                <a:shade val="9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75B58844-1A6B-4178-B654-1BDC9729BEDA}">
      <dsp:nvSpPr>
        <dsp:cNvPr id="0" name=""/>
        <dsp:cNvSpPr/>
      </dsp:nvSpPr>
      <dsp:spPr>
        <a:xfrm>
          <a:off x="593999" y="1288826"/>
          <a:ext cx="1859429" cy="1487543"/>
        </a:xfrm>
        <a:prstGeom prst="roundRect">
          <a:avLst>
            <a:gd name="adj" fmla="val 10000"/>
          </a:avLst>
        </a:prstGeom>
        <a:gradFill rotWithShape="0">
          <a:gsLst>
            <a:gs pos="0">
              <a:schemeClr val="accent2">
                <a:shade val="50000"/>
                <a:hueOff val="0"/>
                <a:satOff val="0"/>
                <a:lumOff val="0"/>
                <a:alphaOff val="0"/>
                <a:shade val="15000"/>
                <a:satMod val="180000"/>
              </a:schemeClr>
            </a:gs>
            <a:gs pos="50000">
              <a:schemeClr val="accent2">
                <a:shade val="50000"/>
                <a:hueOff val="0"/>
                <a:satOff val="0"/>
                <a:lumOff val="0"/>
                <a:alphaOff val="0"/>
                <a:shade val="45000"/>
                <a:satMod val="170000"/>
              </a:schemeClr>
            </a:gs>
            <a:gs pos="70000">
              <a:schemeClr val="accent2">
                <a:shade val="50000"/>
                <a:hueOff val="0"/>
                <a:satOff val="0"/>
                <a:lumOff val="0"/>
                <a:alphaOff val="0"/>
                <a:tint val="99000"/>
                <a:shade val="65000"/>
                <a:satMod val="155000"/>
              </a:schemeClr>
            </a:gs>
            <a:gs pos="100000">
              <a:schemeClr val="accent2">
                <a:shade val="50000"/>
                <a:hueOff val="0"/>
                <a:satOff val="0"/>
                <a:lumOff val="0"/>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Test case generation</a:t>
          </a:r>
          <a:endParaRPr lang="en-US" sz="2600" kern="1200" dirty="0"/>
        </a:p>
      </dsp:txBody>
      <dsp:txXfrm>
        <a:off x="637568" y="1332395"/>
        <a:ext cx="1772291" cy="1400405"/>
      </dsp:txXfrm>
    </dsp:sp>
    <dsp:sp modelId="{6C83C407-8751-4F47-B867-FED2BD8A834B}">
      <dsp:nvSpPr>
        <dsp:cNvPr id="0" name=""/>
        <dsp:cNvSpPr/>
      </dsp:nvSpPr>
      <dsp:spPr>
        <a:xfrm rot="16200000">
          <a:off x="2695002" y="1591336"/>
          <a:ext cx="1866317" cy="557828"/>
        </a:xfrm>
        <a:prstGeom prst="leftArrow">
          <a:avLst>
            <a:gd name="adj1" fmla="val 60000"/>
            <a:gd name="adj2" fmla="val 5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sp>
    <dsp:sp modelId="{A4F5C038-AF22-424E-A469-26086CD971C1}">
      <dsp:nvSpPr>
        <dsp:cNvPr id="0" name=""/>
        <dsp:cNvSpPr/>
      </dsp:nvSpPr>
      <dsp:spPr>
        <a:xfrm>
          <a:off x="2698446" y="193320"/>
          <a:ext cx="1859429" cy="1487543"/>
        </a:xfrm>
        <a:prstGeom prst="roundRect">
          <a:avLst>
            <a:gd name="adj" fmla="val 10000"/>
          </a:avLst>
        </a:prstGeom>
        <a:gradFill rotWithShape="1">
          <a:gsLst>
            <a:gs pos="0">
              <a:schemeClr val="accent3">
                <a:shade val="15000"/>
                <a:satMod val="180000"/>
              </a:schemeClr>
            </a:gs>
            <a:gs pos="50000">
              <a:schemeClr val="accent3">
                <a:shade val="45000"/>
                <a:satMod val="170000"/>
              </a:schemeClr>
            </a:gs>
            <a:gs pos="70000">
              <a:schemeClr val="accent3">
                <a:tint val="99000"/>
                <a:shade val="65000"/>
                <a:satMod val="155000"/>
              </a:schemeClr>
            </a:gs>
            <a:gs pos="100000">
              <a:schemeClr val="accent3">
                <a:tint val="95500"/>
                <a:shade val="100000"/>
                <a:satMod val="155000"/>
              </a:schemeClr>
            </a:gs>
          </a:gsLst>
          <a:lin ang="16200000" scaled="0"/>
        </a:gradFill>
        <a:ln w="9525" cap="flat" cmpd="sng" algn="ctr">
          <a:solidFill>
            <a:schemeClr val="accent3"/>
          </a:solidFill>
          <a:prstDash val="solid"/>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1">
          <a:schemeClr val="accent3"/>
        </a:lnRef>
        <a:fillRef idx="3">
          <a:schemeClr val="accent3"/>
        </a:fillRef>
        <a:effectRef idx="2">
          <a:schemeClr val="accent3"/>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Verifying Compiler</a:t>
          </a:r>
          <a:endParaRPr lang="en-US" sz="2600" kern="1200" dirty="0"/>
        </a:p>
      </dsp:txBody>
      <dsp:txXfrm>
        <a:off x="2742015" y="236889"/>
        <a:ext cx="1772291" cy="1400405"/>
      </dsp:txXfrm>
    </dsp:sp>
    <dsp:sp modelId="{4245A790-3F38-49C0-A396-70842A9BABC0}">
      <dsp:nvSpPr>
        <dsp:cNvPr id="0" name=""/>
        <dsp:cNvSpPr/>
      </dsp:nvSpPr>
      <dsp:spPr>
        <a:xfrm rot="19500000">
          <a:off x="4039431" y="2287540"/>
          <a:ext cx="1861501" cy="557828"/>
        </a:xfrm>
        <a:prstGeom prst="leftArrow">
          <a:avLst>
            <a:gd name="adj1" fmla="val 60000"/>
            <a:gd name="adj2" fmla="val 50000"/>
          </a:avLst>
        </a:prstGeom>
        <a:gradFill rotWithShape="0">
          <a:gsLst>
            <a:gs pos="0">
              <a:schemeClr val="accent2">
                <a:shade val="90000"/>
                <a:hueOff val="213853"/>
                <a:satOff val="-4275"/>
                <a:lumOff val="21189"/>
                <a:alphaOff val="0"/>
                <a:shade val="15000"/>
                <a:satMod val="180000"/>
              </a:schemeClr>
            </a:gs>
            <a:gs pos="50000">
              <a:schemeClr val="accent2">
                <a:shade val="90000"/>
                <a:hueOff val="213853"/>
                <a:satOff val="-4275"/>
                <a:lumOff val="21189"/>
                <a:alphaOff val="0"/>
                <a:shade val="45000"/>
                <a:satMod val="170000"/>
              </a:schemeClr>
            </a:gs>
            <a:gs pos="70000">
              <a:schemeClr val="accent2">
                <a:shade val="90000"/>
                <a:hueOff val="213853"/>
                <a:satOff val="-4275"/>
                <a:lumOff val="21189"/>
                <a:alphaOff val="0"/>
                <a:tint val="99000"/>
                <a:shade val="65000"/>
                <a:satMod val="155000"/>
              </a:schemeClr>
            </a:gs>
            <a:gs pos="100000">
              <a:schemeClr val="accent2">
                <a:shade val="90000"/>
                <a:hueOff val="213853"/>
                <a:satOff val="-4275"/>
                <a:lumOff val="21189"/>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sp>
    <dsp:sp modelId="{856B82B9-8B72-4709-AD97-A7D3F98FA0ED}">
      <dsp:nvSpPr>
        <dsp:cNvPr id="0" name=""/>
        <dsp:cNvSpPr/>
      </dsp:nvSpPr>
      <dsp:spPr>
        <a:xfrm>
          <a:off x="4802894" y="1288826"/>
          <a:ext cx="1859429" cy="1487543"/>
        </a:xfrm>
        <a:prstGeom prst="roundRect">
          <a:avLst>
            <a:gd name="adj" fmla="val 10000"/>
          </a:avLst>
        </a:prstGeom>
        <a:gradFill rotWithShape="0">
          <a:gsLst>
            <a:gs pos="0">
              <a:schemeClr val="accent2">
                <a:shade val="50000"/>
                <a:hueOff val="221148"/>
                <a:satOff val="-5275"/>
                <a:lumOff val="30623"/>
                <a:alphaOff val="0"/>
                <a:shade val="15000"/>
                <a:satMod val="180000"/>
              </a:schemeClr>
            </a:gs>
            <a:gs pos="50000">
              <a:schemeClr val="accent2">
                <a:shade val="50000"/>
                <a:hueOff val="221148"/>
                <a:satOff val="-5275"/>
                <a:lumOff val="30623"/>
                <a:alphaOff val="0"/>
                <a:shade val="45000"/>
                <a:satMod val="170000"/>
              </a:schemeClr>
            </a:gs>
            <a:gs pos="70000">
              <a:schemeClr val="accent2">
                <a:shade val="50000"/>
                <a:hueOff val="221148"/>
                <a:satOff val="-5275"/>
                <a:lumOff val="30623"/>
                <a:alphaOff val="0"/>
                <a:tint val="99000"/>
                <a:shade val="65000"/>
                <a:satMod val="155000"/>
              </a:schemeClr>
            </a:gs>
            <a:gs pos="100000">
              <a:schemeClr val="accent2">
                <a:shade val="50000"/>
                <a:hueOff val="221148"/>
                <a:satOff val="-5275"/>
                <a:lumOff val="30623"/>
                <a:alphaOff val="0"/>
                <a:tint val="95500"/>
                <a:shade val="100000"/>
                <a:satMod val="155000"/>
              </a:schemeClr>
            </a:gs>
          </a:gsLst>
          <a:lin ang="16200000" scaled="0"/>
        </a:gradFill>
        <a:ln>
          <a:noFill/>
        </a:ln>
        <a:effectLst>
          <a:outerShdw blurRad="50800" dist="38100" dir="5400000" rotWithShape="0">
            <a:srgbClr xmlns:mc="http://schemas.openxmlformats.org/markup-compatibility/2006" xmlns:a14="http://schemas.microsoft.com/office/drawing/2007/7/7/main" val="000000" mc:Ignorable="">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1155700">
            <a:lnSpc>
              <a:spcPct val="90000"/>
            </a:lnSpc>
            <a:spcBef>
              <a:spcPct val="0"/>
            </a:spcBef>
            <a:spcAft>
              <a:spcPct val="35000"/>
            </a:spcAft>
          </a:pPr>
          <a:r>
            <a:rPr lang="en-US" sz="2600" kern="1200" dirty="0" smtClean="0"/>
            <a:t>Predicate Abstraction</a:t>
          </a:r>
          <a:endParaRPr lang="en-US" sz="2600" kern="1200" dirty="0"/>
        </a:p>
      </dsp:txBody>
      <dsp:txXfrm>
        <a:off x="4846463" y="1332395"/>
        <a:ext cx="1772291" cy="140040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A4F95F-F1AB-4105-9DEE-78179B78A81B}">
      <dsp:nvSpPr>
        <dsp:cNvPr id="0" name=""/>
        <dsp:cNvSpPr/>
      </dsp:nvSpPr>
      <dsp:spPr>
        <a:xfrm>
          <a:off x="1416820" y="1842"/>
          <a:ext cx="6310358" cy="805615"/>
        </a:xfrm>
        <a:prstGeom prst="roundRect">
          <a:avLst/>
        </a:prstGeom>
        <a:gradFill rotWithShape="0">
          <a:gsLst>
            <a:gs pos="0">
              <a:schemeClr val="accent2">
                <a:hueOff val="0"/>
                <a:satOff val="0"/>
                <a:lumOff val="0"/>
                <a:alphaOff val="0"/>
                <a:shade val="15000"/>
                <a:satMod val="180000"/>
              </a:schemeClr>
            </a:gs>
            <a:gs pos="50000">
              <a:schemeClr val="accent2">
                <a:hueOff val="0"/>
                <a:satOff val="0"/>
                <a:lumOff val="0"/>
                <a:alphaOff val="0"/>
                <a:shade val="45000"/>
                <a:satMod val="170000"/>
              </a:schemeClr>
            </a:gs>
            <a:gs pos="70000">
              <a:schemeClr val="accent2">
                <a:hueOff val="0"/>
                <a:satOff val="0"/>
                <a:lumOff val="0"/>
                <a:alphaOff val="0"/>
                <a:tint val="99000"/>
                <a:shade val="65000"/>
                <a:satMod val="155000"/>
              </a:schemeClr>
            </a:gs>
            <a:gs pos="100000">
              <a:schemeClr val="accent2">
                <a:hueOff val="0"/>
                <a:satOff val="0"/>
                <a:lumOff val="0"/>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0"/>
              <a:satOff val="0"/>
              <a:lumOff val="0"/>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Heuristic quantifier instantiation</a:t>
          </a:r>
          <a:endParaRPr lang="en-US" sz="2400" kern="1200" dirty="0"/>
        </a:p>
      </dsp:txBody>
      <dsp:txXfrm>
        <a:off x="1456147" y="41169"/>
        <a:ext cx="6231704" cy="726961"/>
      </dsp:txXfrm>
    </dsp:sp>
    <dsp:sp modelId="{EA10E22E-D9E7-4493-B666-635671DEC2D3}">
      <dsp:nvSpPr>
        <dsp:cNvPr id="0" name=""/>
        <dsp:cNvSpPr/>
      </dsp:nvSpPr>
      <dsp:spPr>
        <a:xfrm>
          <a:off x="1416820" y="847738"/>
          <a:ext cx="6310358" cy="805615"/>
        </a:xfrm>
        <a:prstGeom prst="roundRect">
          <a:avLst/>
        </a:prstGeom>
        <a:gradFill rotWithShape="0">
          <a:gsLst>
            <a:gs pos="0">
              <a:schemeClr val="accent2">
                <a:hueOff val="-2846057"/>
                <a:satOff val="8039"/>
                <a:lumOff val="2059"/>
                <a:alphaOff val="0"/>
                <a:shade val="15000"/>
                <a:satMod val="180000"/>
              </a:schemeClr>
            </a:gs>
            <a:gs pos="50000">
              <a:schemeClr val="accent2">
                <a:hueOff val="-2846057"/>
                <a:satOff val="8039"/>
                <a:lumOff val="2059"/>
                <a:alphaOff val="0"/>
                <a:shade val="45000"/>
                <a:satMod val="170000"/>
              </a:schemeClr>
            </a:gs>
            <a:gs pos="70000">
              <a:schemeClr val="accent2">
                <a:hueOff val="-2846057"/>
                <a:satOff val="8039"/>
                <a:lumOff val="2059"/>
                <a:alphaOff val="0"/>
                <a:tint val="99000"/>
                <a:shade val="65000"/>
                <a:satMod val="155000"/>
              </a:schemeClr>
            </a:gs>
            <a:gs pos="100000">
              <a:schemeClr val="accent2">
                <a:hueOff val="-2846057"/>
                <a:satOff val="8039"/>
                <a:lumOff val="2059"/>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2846057"/>
              <a:satOff val="8039"/>
              <a:lumOff val="2059"/>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Combining SMT with Saturation </a:t>
          </a:r>
          <a:r>
            <a:rPr lang="en-US" sz="2400" kern="1200" dirty="0" err="1" smtClean="0"/>
            <a:t>provers</a:t>
          </a:r>
          <a:endParaRPr lang="en-US" sz="2400" kern="1200" dirty="0"/>
        </a:p>
      </dsp:txBody>
      <dsp:txXfrm>
        <a:off x="1456147" y="887065"/>
        <a:ext cx="6231704" cy="726961"/>
      </dsp:txXfrm>
    </dsp:sp>
    <dsp:sp modelId="{F4F7A9AC-E7F4-4B3B-8466-97CBC798AA54}">
      <dsp:nvSpPr>
        <dsp:cNvPr id="0" name=""/>
        <dsp:cNvSpPr/>
      </dsp:nvSpPr>
      <dsp:spPr>
        <a:xfrm>
          <a:off x="1416820" y="1693635"/>
          <a:ext cx="6310358" cy="805615"/>
        </a:xfrm>
        <a:prstGeom prst="roundRect">
          <a:avLst/>
        </a:prstGeom>
        <a:gradFill rotWithShape="0">
          <a:gsLst>
            <a:gs pos="0">
              <a:schemeClr val="accent2">
                <a:hueOff val="-5692114"/>
                <a:satOff val="16078"/>
                <a:lumOff val="4118"/>
                <a:alphaOff val="0"/>
                <a:shade val="15000"/>
                <a:satMod val="180000"/>
              </a:schemeClr>
            </a:gs>
            <a:gs pos="50000">
              <a:schemeClr val="accent2">
                <a:hueOff val="-5692114"/>
                <a:satOff val="16078"/>
                <a:lumOff val="4118"/>
                <a:alphaOff val="0"/>
                <a:shade val="45000"/>
                <a:satMod val="170000"/>
              </a:schemeClr>
            </a:gs>
            <a:gs pos="70000">
              <a:schemeClr val="accent2">
                <a:hueOff val="-5692114"/>
                <a:satOff val="16078"/>
                <a:lumOff val="4118"/>
                <a:alphaOff val="0"/>
                <a:tint val="99000"/>
                <a:shade val="65000"/>
                <a:satMod val="155000"/>
              </a:schemeClr>
            </a:gs>
            <a:gs pos="100000">
              <a:schemeClr val="accent2">
                <a:hueOff val="-5692114"/>
                <a:satOff val="16078"/>
                <a:lumOff val="4118"/>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5692114"/>
              <a:satOff val="16078"/>
              <a:lumOff val="4118"/>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Complete quantifier instantiation</a:t>
          </a:r>
          <a:endParaRPr lang="en-US" sz="2400" kern="1200" dirty="0"/>
        </a:p>
      </dsp:txBody>
      <dsp:txXfrm>
        <a:off x="1456147" y="1732962"/>
        <a:ext cx="6231704" cy="726961"/>
      </dsp:txXfrm>
    </dsp:sp>
    <dsp:sp modelId="{2404C232-44CA-4E4A-8F81-38E47494FB8B}">
      <dsp:nvSpPr>
        <dsp:cNvPr id="0" name=""/>
        <dsp:cNvSpPr/>
      </dsp:nvSpPr>
      <dsp:spPr>
        <a:xfrm>
          <a:off x="1416820" y="2539531"/>
          <a:ext cx="6310358" cy="805615"/>
        </a:xfrm>
        <a:prstGeom prst="roundRect">
          <a:avLst/>
        </a:prstGeom>
        <a:gradFill rotWithShape="0">
          <a:gsLst>
            <a:gs pos="0">
              <a:schemeClr val="accent2">
                <a:hueOff val="-8538171"/>
                <a:satOff val="24117"/>
                <a:lumOff val="6177"/>
                <a:alphaOff val="0"/>
                <a:shade val="15000"/>
                <a:satMod val="180000"/>
              </a:schemeClr>
            </a:gs>
            <a:gs pos="50000">
              <a:schemeClr val="accent2">
                <a:hueOff val="-8538171"/>
                <a:satOff val="24117"/>
                <a:lumOff val="6177"/>
                <a:alphaOff val="0"/>
                <a:shade val="45000"/>
                <a:satMod val="170000"/>
              </a:schemeClr>
            </a:gs>
            <a:gs pos="70000">
              <a:schemeClr val="accent2">
                <a:hueOff val="-8538171"/>
                <a:satOff val="24117"/>
                <a:lumOff val="6177"/>
                <a:alphaOff val="0"/>
                <a:tint val="99000"/>
                <a:shade val="65000"/>
                <a:satMod val="155000"/>
              </a:schemeClr>
            </a:gs>
            <a:gs pos="100000">
              <a:schemeClr val="accent2">
                <a:hueOff val="-8538171"/>
                <a:satOff val="24117"/>
                <a:lumOff val="6177"/>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8538171"/>
              <a:satOff val="24117"/>
              <a:lumOff val="6177"/>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Decidable fragments</a:t>
          </a:r>
          <a:endParaRPr lang="en-US" sz="2400" kern="1200" dirty="0"/>
        </a:p>
      </dsp:txBody>
      <dsp:txXfrm>
        <a:off x="1456147" y="2578858"/>
        <a:ext cx="6231704" cy="726961"/>
      </dsp:txXfrm>
    </dsp:sp>
    <dsp:sp modelId="{FFB73037-AE30-4504-95CC-EF56331D7CE8}">
      <dsp:nvSpPr>
        <dsp:cNvPr id="0" name=""/>
        <dsp:cNvSpPr/>
      </dsp:nvSpPr>
      <dsp:spPr>
        <a:xfrm>
          <a:off x="1416820" y="3385427"/>
          <a:ext cx="6310358" cy="805615"/>
        </a:xfrm>
        <a:prstGeom prst="roundRect">
          <a:avLst/>
        </a:prstGeom>
        <a:gradFill rotWithShape="0">
          <a:gsLst>
            <a:gs pos="0">
              <a:schemeClr val="accent2">
                <a:hueOff val="-11384228"/>
                <a:satOff val="32156"/>
                <a:lumOff val="8236"/>
                <a:alphaOff val="0"/>
                <a:shade val="15000"/>
                <a:satMod val="180000"/>
              </a:schemeClr>
            </a:gs>
            <a:gs pos="50000">
              <a:schemeClr val="accent2">
                <a:hueOff val="-11384228"/>
                <a:satOff val="32156"/>
                <a:lumOff val="8236"/>
                <a:alphaOff val="0"/>
                <a:shade val="45000"/>
                <a:satMod val="170000"/>
              </a:schemeClr>
            </a:gs>
            <a:gs pos="70000">
              <a:schemeClr val="accent2">
                <a:hueOff val="-11384228"/>
                <a:satOff val="32156"/>
                <a:lumOff val="8236"/>
                <a:alphaOff val="0"/>
                <a:tint val="99000"/>
                <a:shade val="65000"/>
                <a:satMod val="155000"/>
              </a:schemeClr>
            </a:gs>
            <a:gs pos="100000">
              <a:schemeClr val="accent2">
                <a:hueOff val="-11384228"/>
                <a:satOff val="32156"/>
                <a:lumOff val="8236"/>
                <a:alphaOff val="0"/>
                <a:tint val="95500"/>
                <a:shade val="100000"/>
                <a:satMod val="155000"/>
              </a:schemeClr>
            </a:gs>
          </a:gsLst>
          <a:lin ang="16200000" scaled="0"/>
        </a:gradFill>
        <a:ln>
          <a:noFill/>
        </a:ln>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accent2">
              <a:hueOff val="-11384228"/>
              <a:satOff val="32156"/>
              <a:lumOff val="8236"/>
              <a:alphaOff val="0"/>
              <a:satMod val="30000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en-US" sz="2400" kern="1200" dirty="0" smtClean="0"/>
            <a:t>Model based quantifier instantiation</a:t>
          </a:r>
          <a:endParaRPr lang="en-US" sz="2400" kern="1200" dirty="0"/>
        </a:p>
      </dsp:txBody>
      <dsp:txXfrm>
        <a:off x="1456147" y="3424754"/>
        <a:ext cx="6231704" cy="72696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cycle5">
  <dgm:title val=""/>
  <dgm:desc val=""/>
  <dgm:catLst>
    <dgm:cat type="cycle" pri="3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fact="-1"/>
          <dgm:constr type="diam" for="ch"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2"/>
                <dgm:constr type="endPad" refType="connDist" fact="0.2"/>
              </dgm:constrLst>
              <dgm:ruleLst/>
            </dgm:layoutNode>
          </dgm:forEach>
        </dgm:if>
        <dgm:else name="Name16"/>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equation1">
  <dgm:title val=""/>
  <dgm:desc val=""/>
  <dgm:catLst>
    <dgm:cat type="relationship" pri="17000"/>
    <dgm:cat type="process"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choose name="Name0">
      <dgm:if name="Name1" func="var" arg="dir" op="equ" val="norm">
        <dgm:alg type="lin">
          <dgm:param type="fallback" val="2D"/>
        </dgm:alg>
      </dgm:if>
      <dgm:else name="Name2">
        <dgm:alg type="lin">
          <dgm:param type="linDir" val="fromR"/>
          <dgm:param type="fallback" val="2D"/>
        </dgm:alg>
      </dgm:else>
    </dgm:choose>
    <dgm:shape xmlns:r="http://schemas.openxmlformats.org/officeDocument/2006/relationships" r:blip="">
      <dgm:adjLst/>
    </dgm:shape>
    <dgm:presOf/>
    <dgm:constrLst>
      <dgm:constr type="w" for="ch" ptType="node" refType="w"/>
      <dgm:constr type="w" for="ch" ptType="sibTrans" refType="w" refFor="ch" refPtType="node" fact="0.58"/>
      <dgm:constr type="primFontSz" for="ch" ptType="node" op="equ" val="65"/>
      <dgm:constr type="primFontSz" for="ch" ptType="sibTrans" op="equ" val="55"/>
      <dgm:constr type="primFontSz" for="ch" ptType="sibTrans" refType="primFontSz" refFor="ch" refPtType="node" op="lte" fact="0.8"/>
      <dgm:constr type="w" for="ch" forName="spacerL" refType="w" refFor="ch" refPtType="sibTrans" fact="0.14"/>
      <dgm:constr type="w" for="ch" forName="spacerR" refType="w" refFor="ch" refPtType="sibTrans" fact="0.14"/>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sibTransForEach" axis="followSib" ptType="sibTrans" cnt="1">
        <dgm:layoutNode name="spacerL">
          <dgm:alg type="sp"/>
          <dgm:shape xmlns:r="http://schemas.openxmlformats.org/officeDocument/2006/relationships" r:blip="">
            <dgm:adjLst/>
          </dgm:shape>
          <dgm:presOf/>
          <dgm:constrLst/>
          <dgm:ruleLst/>
        </dgm:layoutNode>
        <dgm:layoutNode name="sibTrans">
          <dgm:alg type="tx"/>
          <dgm:choose name="Name3">
            <dgm:if name="Name4" axis="followSib" ptType="sibTrans" func="cnt" op="equ" val="0">
              <dgm:shape xmlns:r="http://schemas.openxmlformats.org/officeDocument/2006/relationships" type="mathEqual" r:blip="">
                <dgm:adjLst/>
              </dgm:shape>
            </dgm:if>
            <dgm:else name="Name5">
              <dgm:shape xmlns:r="http://schemas.openxmlformats.org/officeDocument/2006/relationships" type="mathPlus" r:blip="">
                <dgm:adjLst/>
              </dgm:shape>
            </dgm:else>
          </dgm:choose>
          <dgm:presOf axis="self"/>
          <dgm:constrLst>
            <dgm:constr type="h" refType="w"/>
            <dgm:constr type="lMarg"/>
            <dgm:constr type="rMarg"/>
            <dgm:constr type="tMarg"/>
            <dgm:constr type="bMarg"/>
          </dgm:constrLst>
          <dgm:ruleLst>
            <dgm:rule type="primFontSz" val="5" fact="NaN" max="NaN"/>
          </dgm:ruleLst>
        </dgm:layoutNode>
        <dgm:layoutNode name="spacerR">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pPr/>
              <a:t>3/1/2010</a:t>
            </a:fld>
            <a:endParaRPr lang="en-US"/>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z="500"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xmlns:mc="http://schemas.openxmlformats.org/markup-compatibility/2006" xmlns:a14="http://schemas.microsoft.com/office/drawing/2007/7/7/main" val="000000" mc:Ignorable=""/>
                </a:solidFill>
              </a:rPr>
            </a:br>
            <a:r>
              <a:rPr lang="en-US" sz="500"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pPr/>
              <a:t>‹#›</a:t>
            </a:fld>
            <a:endParaRPr lang="en-US"/>
          </a:p>
        </p:txBody>
      </p:sp>
    </p:spTree>
    <p:extLst>
      <p:ext uri="{BB962C8B-B14F-4D97-AF65-F5344CB8AC3E}">
        <p14:creationId xmlns:p14="http://schemas.microsoft.com/office/powerpoint/2007/7/12/main" val="1881422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FBCD4-166E-446F-AF18-7D4A0CF9AEF6}" type="datetimeFigureOut">
              <a:rPr lang="en-US" smtClean="0"/>
              <a:pPr/>
              <a:t>3/1/2010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latin typeface="Segoe" pitchFamily="34" charset="0"/>
              </a:defRPr>
            </a:lvl1pPr>
          </a:lstStyle>
          <a:p>
            <a:r>
              <a:rPr lang="en-US" sz="500"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z="500"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xmlns:mc="http://schemas.openxmlformats.org/markup-compatibility/2006" xmlns:a14="http://schemas.microsoft.com/office/drawing/2007/7/7/main" val="000000" mc:Ignorable=""/>
                </a:solidFill>
              </a:rPr>
            </a:br>
            <a:r>
              <a:rPr lang="en-US" sz="500"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lvl1pPr>
          </a:lstStyle>
          <a:p>
            <a:fld id="{8B263312-38AA-4E1E-B2B5-0F8F122B24FE}" type="slidenum">
              <a:rPr lang="en-US" smtClean="0"/>
              <a:pPr/>
              <a:t>‹#›</a:t>
            </a:fld>
            <a:endParaRPr lang="en-US" dirty="0"/>
          </a:p>
        </p:txBody>
      </p:sp>
    </p:spTree>
    <p:extLst>
      <p:ext uri="{BB962C8B-B14F-4D97-AF65-F5344CB8AC3E}">
        <p14:creationId xmlns:p14="http://schemas.microsoft.com/office/powerpoint/2007/7/12/main" val="3466504365"/>
      </p:ext>
    </p:extLst>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80.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a:p>
        </p:txBody>
      </p:sp>
      <p:sp>
        <p:nvSpPr>
          <p:cNvPr id="6" name="Footer Placeholder 5"/>
          <p:cNvSpPr>
            <a:spLocks noGrp="1"/>
          </p:cNvSpPr>
          <p:nvPr>
            <p:ph type="ftr" sz="quarter" idx="12"/>
          </p:nvPr>
        </p:nvSpPr>
        <p:spPr>
          <a:xfrm>
            <a:off x="0" y="8685213"/>
            <a:ext cx="6172200" cy="457200"/>
          </a:xfrm>
        </p:spPr>
        <p:txBody>
          <a:bodyPr/>
          <a:lstStyle/>
          <a:p>
            <a:r>
              <a:rPr lang="en-US" sz="500"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z="500"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xmlns:mc="http://schemas.openxmlformats.org/markup-compatibility/2006" xmlns:a14="http://schemas.microsoft.com/office/drawing/2007/7/7/main" val="000000" mc:Ignorable=""/>
                </a:solidFill>
              </a:rPr>
            </a:br>
            <a:r>
              <a:rPr lang="en-US" sz="500"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sz="500" dirty="0"/>
          </a:p>
        </p:txBody>
      </p:sp>
      <p:sp>
        <p:nvSpPr>
          <p:cNvPr id="7" name="Slide Number Placeholder 6"/>
          <p:cNvSpPr>
            <a:spLocks noGrp="1"/>
          </p:cNvSpPr>
          <p:nvPr>
            <p:ph type="sldNum" sz="quarter" idx="13"/>
          </p:nvPr>
        </p:nvSpPr>
        <p:spPr>
          <a:xfrm>
            <a:off x="6172199" y="8685213"/>
            <a:ext cx="684213" cy="45720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189</a:t>
            </a:fld>
            <a:endParaRPr lang="en-US" dirty="0"/>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190</a:t>
            </a:fld>
            <a:endParaRPr lang="en-US" dirty="0"/>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191</a:t>
            </a:fld>
            <a:endParaRPr lang="en-US" dirty="0"/>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192</a:t>
            </a:fld>
            <a:endParaRPr lang="en-US" dirty="0"/>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193</a:t>
            </a:fld>
            <a:endParaRPr lang="en-US" dirty="0"/>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194</a:t>
            </a:fld>
            <a:endParaRPr lang="en-US" dirty="0"/>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195</a:t>
            </a:fld>
            <a:endParaRPr lang="en-US" dirty="0"/>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196</a:t>
            </a:fld>
            <a:endParaRPr lang="en-US" dirty="0"/>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197</a:t>
            </a:fld>
            <a:endParaRPr lang="en-US" dirty="0"/>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198</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199</a:t>
            </a:fld>
            <a:endParaRPr lang="en-US" dirty="0"/>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200</a:t>
            </a:fld>
            <a:endParaRPr lang="en-US" dirty="0"/>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201</a:t>
            </a:fld>
            <a:endParaRPr lang="en-US"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202</a:t>
            </a:fld>
            <a:endParaRPr lang="en-US"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203</a:t>
            </a:fld>
            <a:endParaRPr lang="en-US" dirty="0"/>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204</a:t>
            </a:fld>
            <a:endParaRPr lang="en-US" dirty="0"/>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205</a:t>
            </a:fld>
            <a:endParaRPr lang="en-US" dirty="0"/>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206</a:t>
            </a:fld>
            <a:endParaRPr lang="en-US" dirty="0"/>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207</a:t>
            </a:fld>
            <a:endParaRPr lang="en-US" dirty="0"/>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208</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101</a:t>
            </a:fld>
            <a:endParaRPr lang="en-US" dirty="0"/>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209</a:t>
            </a:fld>
            <a:endParaRPr lang="en-US" dirty="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210</a:t>
            </a:fld>
            <a:endParaRPr lang="en-US" dirty="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211</a:t>
            </a:fld>
            <a:endParaRPr lang="en-US" dirty="0"/>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212</a:t>
            </a:fld>
            <a:endParaRPr lang="en-US" dirty="0"/>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213</a:t>
            </a:fld>
            <a:endParaRPr lang="en-US" dirty="0"/>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214</a:t>
            </a:fld>
            <a:endParaRPr lang="en-US" dirty="0"/>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215</a:t>
            </a:fld>
            <a:endParaRPr lang="en-US" dirty="0"/>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216</a:t>
            </a:fld>
            <a:endParaRPr lang="en-US" dirty="0"/>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217</a:t>
            </a:fld>
            <a:endParaRPr lang="en-US" dirty="0"/>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218</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102</a:t>
            </a:fld>
            <a:endParaRPr lang="en-US"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219</a:t>
            </a:fld>
            <a:endParaRPr lang="en-US" dirty="0"/>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220</a:t>
            </a:fld>
            <a:endParaRPr lang="en-US" dirty="0"/>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221</a:t>
            </a:fld>
            <a:endParaRPr lang="en-US" dirty="0"/>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222</a:t>
            </a:fld>
            <a:endParaRPr lang="en-US" dirty="0"/>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223</a:t>
            </a:fld>
            <a:endParaRPr lang="en-US" dirty="0"/>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224</a:t>
            </a:fld>
            <a:endParaRPr lang="en-US" dirty="0"/>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225</a:t>
            </a:fld>
            <a:endParaRPr lang="en-US" dirty="0"/>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226</a:t>
            </a:fld>
            <a:endParaRPr lang="en-US" dirty="0"/>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227</a:t>
            </a:fld>
            <a:endParaRPr lang="en-US" dirty="0"/>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103</a:t>
            </a:fld>
            <a:endParaRPr lang="en-US" dirty="0"/>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229</a:t>
            </a:fld>
            <a:endParaRPr lang="en-US" dirty="0"/>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230</a:t>
            </a:fld>
            <a:endParaRPr lang="en-US" dirty="0"/>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231</a:t>
            </a:fld>
            <a:endParaRPr lang="en-US" dirty="0"/>
          </a:p>
        </p:txBody>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232</a:t>
            </a:fld>
            <a:endParaRPr lang="en-US" dirty="0"/>
          </a:p>
        </p:txBody>
      </p:sp>
    </p:spTree>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233</a:t>
            </a:fld>
            <a:endParaRPr lang="en-US" dirty="0"/>
          </a:p>
        </p:txBody>
      </p:sp>
    </p:spTree>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234</a:t>
            </a:fld>
            <a:endParaRPr lang="en-US" dirty="0"/>
          </a:p>
        </p:txBody>
      </p:sp>
    </p:spTree>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235</a:t>
            </a:fld>
            <a:endParaRPr lang="en-US" dirty="0"/>
          </a:p>
        </p:txBody>
      </p:sp>
    </p:spTree>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236</a:t>
            </a:fld>
            <a:endParaRPr lang="en-US" dirty="0"/>
          </a:p>
        </p:txBody>
      </p:sp>
    </p:spTree>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237</a:t>
            </a:fld>
            <a:endParaRPr lang="en-US" dirty="0"/>
          </a:p>
        </p:txBody>
      </p:sp>
    </p:spTree>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238</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104</a:t>
            </a:fld>
            <a:endParaRPr lang="en-US" dirty="0"/>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239</a:t>
            </a:fld>
            <a:endParaRPr lang="en-US" dirty="0"/>
          </a:p>
        </p:txBody>
      </p:sp>
    </p:spTree>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240</a:t>
            </a:fld>
            <a:endParaRPr lang="en-US" dirty="0"/>
          </a:p>
        </p:txBody>
      </p:sp>
    </p:spTree>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241</a:t>
            </a:fld>
            <a:endParaRPr lang="en-US" dirty="0"/>
          </a:p>
        </p:txBody>
      </p:sp>
    </p:spTree>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242</a:t>
            </a:fld>
            <a:endParaRPr lang="en-US" dirty="0"/>
          </a:p>
        </p:txBody>
      </p:sp>
    </p:spTree>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243</a:t>
            </a:fld>
            <a:endParaRPr lang="en-US" dirty="0"/>
          </a:p>
        </p:txBody>
      </p:sp>
    </p:spTree>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244</a:t>
            </a:fld>
            <a:endParaRPr lang="en-US" dirty="0"/>
          </a:p>
        </p:txBody>
      </p:sp>
    </p:spTree>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245</a:t>
            </a:fld>
            <a:endParaRPr lang="en-US" dirty="0"/>
          </a:p>
        </p:txBody>
      </p:sp>
    </p:spTree>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246</a:t>
            </a:fld>
            <a:endParaRPr lang="en-US" dirty="0"/>
          </a:p>
        </p:txBody>
      </p:sp>
    </p:spTree>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247</a:t>
            </a:fld>
            <a:endParaRPr lang="en-US" dirty="0"/>
          </a:p>
        </p:txBody>
      </p:sp>
    </p:spTree>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248</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105</a:t>
            </a:fld>
            <a:endParaRPr lang="en-US" dirty="0"/>
          </a:p>
        </p:txBody>
      </p:sp>
    </p:spTree>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249</a:t>
            </a:fld>
            <a:endParaRPr lang="en-US" dirty="0"/>
          </a:p>
        </p:txBody>
      </p:sp>
    </p:spTree>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250</a:t>
            </a:fld>
            <a:endParaRPr lang="en-US" dirty="0"/>
          </a:p>
        </p:txBody>
      </p:sp>
    </p:spTree>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251</a:t>
            </a:fld>
            <a:endParaRPr lang="en-US" dirty="0"/>
          </a:p>
        </p:txBody>
      </p:sp>
    </p:spTree>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252</a:t>
            </a:fld>
            <a:endParaRPr lang="en-US" dirty="0"/>
          </a:p>
        </p:txBody>
      </p:sp>
    </p:spTree>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253</a:t>
            </a:fld>
            <a:endParaRPr lang="en-US" dirty="0"/>
          </a:p>
        </p:txBody>
      </p:sp>
    </p:spTree>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254</a:t>
            </a:fld>
            <a:endParaRPr lang="en-US" dirty="0"/>
          </a:p>
        </p:txBody>
      </p:sp>
    </p:spTree>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255</a:t>
            </a:fld>
            <a:endParaRPr lang="en-US" dirty="0"/>
          </a:p>
        </p:txBody>
      </p:sp>
    </p:spTree>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256</a:t>
            </a:fld>
            <a:endParaRPr lang="en-US" dirty="0"/>
          </a:p>
        </p:txBody>
      </p:sp>
    </p:spTree>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257</a:t>
            </a:fld>
            <a:endParaRPr lang="en-US" dirty="0"/>
          </a:p>
        </p:txBody>
      </p:sp>
    </p:spTree>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258</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106</a:t>
            </a:fld>
            <a:endParaRPr lang="en-US" dirty="0"/>
          </a:p>
        </p:txBody>
      </p:sp>
    </p:spTree>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259</a:t>
            </a:fld>
            <a:endParaRPr lang="en-US" dirty="0"/>
          </a:p>
        </p:txBody>
      </p:sp>
    </p:spTree>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260</a:t>
            </a:fld>
            <a:endParaRPr lang="en-US" dirty="0"/>
          </a:p>
        </p:txBody>
      </p:sp>
    </p:spTree>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261</a:t>
            </a:fld>
            <a:endParaRPr lang="en-US" dirty="0"/>
          </a:p>
        </p:txBody>
      </p:sp>
    </p:spTree>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262</a:t>
            </a:fld>
            <a:endParaRPr lang="en-US" dirty="0"/>
          </a:p>
        </p:txBody>
      </p:sp>
    </p:spTree>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263</a:t>
            </a:fld>
            <a:endParaRPr lang="en-US" dirty="0"/>
          </a:p>
        </p:txBody>
      </p:sp>
    </p:spTree>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264</a:t>
            </a:fld>
            <a:endParaRPr lang="en-US" dirty="0"/>
          </a:p>
        </p:txBody>
      </p:sp>
    </p:spTree>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265</a:t>
            </a:fld>
            <a:endParaRPr lang="en-US" dirty="0"/>
          </a:p>
        </p:txBody>
      </p:sp>
    </p:spTree>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266</a:t>
            </a:fld>
            <a:endParaRPr lang="en-US" dirty="0"/>
          </a:p>
        </p:txBody>
      </p:sp>
    </p:spTree>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267</a:t>
            </a:fld>
            <a:endParaRPr lang="en-US" dirty="0"/>
          </a:p>
        </p:txBody>
      </p:sp>
    </p:spTree>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268</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107</a:t>
            </a:fld>
            <a:endParaRPr lang="en-US" dirty="0"/>
          </a:p>
        </p:txBody>
      </p:sp>
    </p:spTree>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269</a:t>
            </a:fld>
            <a:endParaRPr lang="en-US" dirty="0"/>
          </a:p>
        </p:txBody>
      </p:sp>
    </p:spTree>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270</a:t>
            </a:fld>
            <a:endParaRPr lang="en-US" dirty="0"/>
          </a:p>
        </p:txBody>
      </p:sp>
    </p:spTree>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271</a:t>
            </a:fld>
            <a:endParaRPr lang="en-US" dirty="0"/>
          </a:p>
        </p:txBody>
      </p:sp>
    </p:spTree>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272</a:t>
            </a:fld>
            <a:endParaRPr lang="en-US" dirty="0"/>
          </a:p>
        </p:txBody>
      </p:sp>
    </p:spTree>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273</a:t>
            </a:fld>
            <a:endParaRPr lang="en-US" dirty="0"/>
          </a:p>
        </p:txBody>
      </p:sp>
    </p:spTree>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274</a:t>
            </a:fld>
            <a:endParaRPr lang="en-US" dirty="0"/>
          </a:p>
        </p:txBody>
      </p:sp>
    </p:spTree>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275</a:t>
            </a:fld>
            <a:endParaRPr lang="en-US" dirty="0"/>
          </a:p>
        </p:txBody>
      </p:sp>
    </p:spTree>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276</a:t>
            </a:fld>
            <a:endParaRPr lang="en-US" dirty="0"/>
          </a:p>
        </p:txBody>
      </p:sp>
    </p:spTree>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277</a:t>
            </a:fld>
            <a:endParaRPr lang="en-US" dirty="0"/>
          </a:p>
        </p:txBody>
      </p:sp>
    </p:spTree>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278</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108</a:t>
            </a:fld>
            <a:endParaRPr lang="en-US" dirty="0"/>
          </a:p>
        </p:txBody>
      </p:sp>
    </p:spTree>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279</a:t>
            </a:fld>
            <a:endParaRPr lang="en-US" dirty="0"/>
          </a:p>
        </p:txBody>
      </p:sp>
    </p:spTree>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280</a:t>
            </a:fld>
            <a:endParaRPr lang="en-US" dirty="0"/>
          </a:p>
        </p:txBody>
      </p:sp>
    </p:spTree>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281</a:t>
            </a:fld>
            <a:endParaRPr lang="en-US" dirty="0"/>
          </a:p>
        </p:txBody>
      </p:sp>
    </p:spTree>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282</a:t>
            </a:fld>
            <a:endParaRPr lang="en-US" dirty="0"/>
          </a:p>
        </p:txBody>
      </p:sp>
    </p:spTree>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283</a:t>
            </a:fld>
            <a:endParaRPr lang="en-US" dirty="0"/>
          </a:p>
        </p:txBody>
      </p:sp>
    </p:spTree>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284</a:t>
            </a:fld>
            <a:endParaRPr lang="en-US" dirty="0"/>
          </a:p>
        </p:txBody>
      </p:sp>
    </p:spTree>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285</a:t>
            </a:fld>
            <a:endParaRPr lang="en-US" dirty="0"/>
          </a:p>
        </p:txBody>
      </p:sp>
    </p:spTree>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286</a:t>
            </a:fld>
            <a:endParaRPr lang="en-US" dirty="0"/>
          </a:p>
        </p:txBody>
      </p:sp>
    </p:spTree>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287</a:t>
            </a:fld>
            <a:endParaRPr lang="en-US" dirty="0"/>
          </a:p>
        </p:txBody>
      </p:sp>
    </p:spTree>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288</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07/7/7/main" val="000000" mc:Ignorable=""/>
                </a:solidFill>
              </a:rPr>
            </a:br>
            <a:r>
              <a:rPr lang="en-US"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109</a:t>
            </a:fld>
            <a:endParaRPr lang="en-US" dirty="0"/>
          </a:p>
        </p:txBody>
      </p:sp>
    </p:spTree>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289</a:t>
            </a:fld>
            <a:endParaRPr lang="en-US" dirty="0"/>
          </a:p>
        </p:txBody>
      </p:sp>
    </p:spTree>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290</a:t>
            </a:fld>
            <a:endParaRPr lang="en-US" dirty="0"/>
          </a:p>
        </p:txBody>
      </p:sp>
    </p:spTree>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291</a:t>
            </a:fld>
            <a:endParaRPr lang="en-US" dirty="0"/>
          </a:p>
        </p:txBody>
      </p:sp>
    </p:spTree>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292</a:t>
            </a:fld>
            <a:endParaRPr lang="en-US" dirty="0"/>
          </a:p>
        </p:txBody>
      </p:sp>
    </p:spTree>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293</a:t>
            </a:fld>
            <a:endParaRPr lang="en-US" dirty="0"/>
          </a:p>
        </p:txBody>
      </p:sp>
    </p:spTree>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12:08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294</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112</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113</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114</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115</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116</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117</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118</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07/7/7/main" val="000000" mc:Ignorable=""/>
                </a:solidFill>
              </a:rPr>
            </a:br>
            <a:r>
              <a:rPr lang="en-US"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119</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120</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121</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122</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123</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124</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125</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126</a:t>
            </a:fld>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127</a:t>
            </a:fld>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128</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07/7/7/main" val="000000" mc:Ignorable=""/>
                </a:solidFill>
              </a:rPr>
            </a:br>
            <a:r>
              <a:rPr lang="en-US"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129</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130</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131</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132</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133</a:t>
            </a:fld>
            <a:endParaRPr 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134</a:t>
            </a:fld>
            <a:endParaRPr 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135</a:t>
            </a:fld>
            <a:endParaRPr 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136</a:t>
            </a:fld>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137</a:t>
            </a:fld>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138</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07/7/7/main" val="000000" mc:Ignorable=""/>
                </a:solidFill>
              </a:rPr>
            </a:br>
            <a:r>
              <a:rPr lang="en-US"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139</a:t>
            </a:fld>
            <a:endParaRPr 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140</a:t>
            </a:fld>
            <a:endParaRPr 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141</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142</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143</a:t>
            </a:fld>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144</a:t>
            </a:fld>
            <a:endParaRPr 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145</a:t>
            </a:fld>
            <a:endParaRPr 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146</a:t>
            </a:fld>
            <a:endParaRPr 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147</a:t>
            </a:fld>
            <a:endParaRPr 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8B263312-38AA-4E1E-B2B5-0F8F122B24FE}" type="slidenum">
              <a:rPr lang="en-US" smtClean="0"/>
              <a:pPr/>
              <a:t>6</a:t>
            </a:fld>
            <a:endParaRPr 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149</a:t>
            </a:fld>
            <a:endParaRPr 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150</a:t>
            </a:fld>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151</a:t>
            </a:fld>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152</a:t>
            </a:fld>
            <a:endParaRPr lang="en-US" dirty="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153</a:t>
            </a:fld>
            <a:endParaRPr 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154</a:t>
            </a:fld>
            <a:endParaRPr 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155</a:t>
            </a:fld>
            <a:endParaRPr 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156</a:t>
            </a:fld>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157</a:t>
            </a:fld>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158</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dirty="0"/>
          </a:p>
        </p:txBody>
      </p:sp>
      <p:sp>
        <p:nvSpPr>
          <p:cNvPr id="6" name="Footer Placeholder 5"/>
          <p:cNvSpPr>
            <a:spLocks noGrp="1"/>
          </p:cNvSpPr>
          <p:nvPr>
            <p:ph type="ftr" sz="quarter" idx="12"/>
          </p:nvPr>
        </p:nvSpPr>
        <p:spPr/>
        <p:txBody>
          <a:bodyPr/>
          <a:lstStyle/>
          <a:p>
            <a:r>
              <a:rPr lang="en-US" dirty="0"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dirty="0"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xmlns:mc="http://schemas.openxmlformats.org/markup-compatibility/2006" xmlns:a14="http://schemas.microsoft.com/office/drawing/2007/7/7/main" val="000000" mc:Ignorable=""/>
                </a:solidFill>
              </a:rPr>
            </a:br>
            <a:r>
              <a:rPr lang="en-US" dirty="0"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7</a:t>
            </a:fld>
            <a:endParaRPr 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159</a:t>
            </a:fld>
            <a:endParaRPr 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160</a:t>
            </a:fld>
            <a:endParaRPr 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161</a:t>
            </a:fld>
            <a:endParaRPr 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162</a:t>
            </a:fld>
            <a:endParaRPr 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163</a:t>
            </a:fld>
            <a:endParaRPr 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164</a:t>
            </a:fld>
            <a:endParaRPr lang="en-US" dirty="0"/>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165</a:t>
            </a:fld>
            <a:endParaRPr 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166</a:t>
            </a:fld>
            <a:endParaRPr lang="en-US"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167</a:t>
            </a:fld>
            <a:endParaRPr lang="en-US" dirty="0"/>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12:06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169</a:t>
            </a:fld>
            <a:endParaRPr lang="en-US" dirty="0"/>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170</a:t>
            </a:fld>
            <a:endParaRPr lang="en-US" dirty="0"/>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171</a:t>
            </a:fld>
            <a:endParaRPr lang="en-US" dirty="0"/>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172</a:t>
            </a:fld>
            <a:endParaRPr lang="en-US" dirty="0"/>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173</a:t>
            </a:fld>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175</a:t>
            </a:fld>
            <a:endParaRPr lang="en-US" dirty="0"/>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176</a:t>
            </a:fld>
            <a:endParaRPr lang="en-US" dirty="0"/>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177</a:t>
            </a:fld>
            <a:endParaRPr lang="en-US" dirty="0"/>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178</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a:t>
            </a:fld>
            <a:endParaRPr lang="en-US"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179</a:t>
            </a:fld>
            <a:endParaRPr lang="en-US" dirty="0"/>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180</a:t>
            </a:fld>
            <a:endParaRPr lang="en-US" dirty="0"/>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181</a:t>
            </a:fld>
            <a:endParaRPr lang="en-US" dirty="0"/>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182</a:t>
            </a:fld>
            <a:endParaRPr lang="en-US"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183</a:t>
            </a:fld>
            <a:endParaRPr lang="en-US" dirty="0"/>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184</a:t>
            </a:fld>
            <a:endParaRPr lang="en-US" dirty="0"/>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185</a:t>
            </a:fld>
            <a:endParaRPr lang="en-US" dirty="0"/>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186</a:t>
            </a:fld>
            <a:endParaRPr lang="en-US" dirty="0"/>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187</a:t>
            </a:fld>
            <a:endParaRPr lang="en-US" dirty="0"/>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3/1/2010 12:07 PM</a:t>
            </a:fld>
            <a:endParaRPr lang="en-US"/>
          </a:p>
        </p:txBody>
      </p:sp>
      <p:sp>
        <p:nvSpPr>
          <p:cNvPr id="6" name="Footer Placeholder 5"/>
          <p:cNvSpPr>
            <a:spLocks noGrp="1"/>
          </p:cNvSpPr>
          <p:nvPr>
            <p:ph type="ftr" sz="quarter" idx="12"/>
          </p:nvPr>
        </p:nvSpPr>
        <p:spPr/>
        <p:txBody>
          <a:bodyPr/>
          <a:lstStyle/>
          <a:p>
            <a:r>
              <a:rPr lang="en-US" smtClean="0">
                <a:solidFill>
                  <a:srgbClr xmlns:mc="http://schemas.openxmlformats.org/markup-compatibility/2006" xmlns:a14="http://schemas.microsoft.com/office/drawing/2007/7/7/main" val="000000" mc:Ignorable=""/>
                </a:solidFill>
              </a:rPr>
              <a:t>© 2007 Microsoft Corporation. All rights reserved. Microsoft, Windows, Windows Vista and other product names are or may be registered trademarks and/or trademarks in the U.S. and/or other countries.</a:t>
            </a:r>
          </a:p>
          <a:p>
            <a:r>
              <a:rPr lang="en-US" smtClean="0">
                <a:solidFill>
                  <a:srgbClr xmlns:mc="http://schemas.openxmlformats.org/markup-compatibility/2006" xmlns:a14="http://schemas.microsoft.com/office/drawing/2007/7/7/main" val="000000" mc:Ignorable=""/>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xmlns:mc="http://schemas.openxmlformats.org/markup-compatibility/2006" xmlns:a14="http://schemas.microsoft.com/office/drawing/2007/7/7/main" val="000000" mc:Ignorable=""/>
                </a:solidFill>
              </a:rPr>
            </a:br>
            <a:r>
              <a:rPr lang="en-US" smtClean="0">
                <a:solidFill>
                  <a:srgbClr xmlns:mc="http://schemas.openxmlformats.org/markup-compatibility/2006" xmlns:a14="http://schemas.microsoft.com/office/drawing/2007/7/7/main" val="000000" mc:Ignorable=""/>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188</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xmlns:mc="http://schemas.openxmlformats.org/markup-compatibility/2006" xmlns:a14="http://schemas.microsoft.com/office/drawing/2007/7/7/main" val="0085C0" mc:Ignorable=""/>
                    </a:gs>
                    <a:gs pos="68000">
                      <a:srgbClr xmlns:mc="http://schemas.openxmlformats.org/markup-compatibility/2006" xmlns:a14="http://schemas.microsoft.com/office/drawing/2007/7/7/main" val="0070C0" mc:Ignorable=""/>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xmlns:p14="http://schemas.microsoft.com/office/powerpoint/2007/7/12/mai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xmlns:p14="http://schemas.microsoft.com/office/powerpoint/2007/7/12/mai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xmlns:mc="http://schemas.openxmlformats.org/markup-compatibility/2006" xmlns:a14="http://schemas.microsoft.com/office/drawing/2007/7/7/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xmlns:p14="http://schemas.microsoft.com/office/powerpoint/2007/7/12/mai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xmlns:mc="http://schemas.openxmlformats.org/markup-compatibility/2006" xmlns:a14="http://schemas.microsoft.com/office/drawing/2007/7/7/main" val="000000" mc:Ignorable=""/>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xmlns:mc="http://schemas.openxmlformats.org/markup-compatibility/2006" xmlns:a14="http://schemas.microsoft.com/office/drawing/2007/7/7/main" val="FFFF99" mc:Ignorable=""/>
          </a:solidFill>
        </p:spPr>
        <p:txBody>
          <a:bodyPr wrap="square" lIns="152394" tIns="76197" rIns="152394" bIns="76197" anchor="b" anchorCtr="0">
            <a:noAutofit/>
          </a:bodyPr>
          <a:lstStyle>
            <a:lvl1pPr algn="r">
              <a:buFont typeface="Arial" pitchFamily="34" charset="0"/>
              <a:buNone/>
              <a:defRPr>
                <a:solidFill>
                  <a:srgbClr xmlns:mc="http://schemas.openxmlformats.org/markup-compatibility/2006" xmlns:a14="http://schemas.microsoft.com/office/drawing/2007/7/7/main" val="000000" mc:Ignorable=""/>
                </a:solidFill>
                <a:effectLst/>
                <a:latin typeface="Segoe Semibold" pitchFamily="34" charset="0"/>
              </a:defRPr>
            </a:lvl1pPr>
          </a:lstStyle>
          <a:p>
            <a:pPr lvl="0"/>
            <a:r>
              <a:rPr lang="en-US" smtClean="0"/>
              <a:t>Click to edit Master text styles</a:t>
            </a:r>
          </a:p>
        </p:txBody>
      </p:sp>
    </p:spTree>
  </p:cSld>
  <p:clrMapOvr>
    <a:masterClrMapping/>
  </p:clrMapOvr>
  <p:transition xmlns:p14="http://schemas.microsoft.com/office/powerpoint/2007/7/12/mai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cstate="print"/>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xmlns:mc="http://schemas.openxmlformats.org/markup-compatibility/2006" xmlns:a14="http://schemas.microsoft.com/office/drawing/2007/7/7/main" val="0085C0" mc:Ignorable=""/>
                    </a:gs>
                    <a:gs pos="68000">
                      <a:srgbClr xmlns:mc="http://schemas.openxmlformats.org/markup-compatibility/2006" xmlns:a14="http://schemas.microsoft.com/office/drawing/2007/7/7/main" val="0070C0" mc:Ignorable=""/>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xmlns:mc="http://schemas.openxmlformats.org/markup-compatibility/2006" xmlns:a14="http://schemas.microsoft.com/office/drawing/2007/7/7/main" val="F4A234" mc:Ignorable=""/>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xmlns:p14="http://schemas.microsoft.com/office/powerpoint/2007/7/12/mai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48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a:lstStyle>
          <a:p>
            <a:r>
              <a:rPr lang="en-US" dirty="0"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cstate="print"/>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012859"/>
          </a:xfrm>
        </p:spPr>
        <p:txBody>
          <a:bodyPr/>
          <a:lstStyle>
            <a:lvl1pPr>
              <a:lnSpc>
                <a:spcPct val="90000"/>
              </a:lnSpc>
              <a:defRPr sz="2800">
                <a:latin typeface="Calibri" pitchFamily="34" charset="0"/>
              </a:defRPr>
            </a:lvl1pPr>
            <a:lvl2pPr>
              <a:lnSpc>
                <a:spcPct val="90000"/>
              </a:lnSpc>
              <a:defRPr sz="2400">
                <a:latin typeface="Calibri" pitchFamily="34" charset="0"/>
              </a:defRPr>
            </a:lvl2pPr>
            <a:lvl3pPr>
              <a:lnSpc>
                <a:spcPct val="90000"/>
              </a:lnSpc>
              <a:defRPr sz="2400">
                <a:latin typeface="Calibri" pitchFamily="34" charset="0"/>
              </a:defRPr>
            </a:lvl3pPr>
            <a:lvl4pPr>
              <a:lnSpc>
                <a:spcPct val="90000"/>
              </a:lnSpc>
              <a:defRPr sz="2400">
                <a:latin typeface="Calibri" pitchFamily="34" charset="0"/>
              </a:defRPr>
            </a:lvl4pPr>
            <a:lvl5pPr>
              <a:lnSpc>
                <a:spcPct val="90000"/>
              </a:lnSpc>
              <a:defRPr sz="2400">
                <a:latin typeface="Calibri"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cstate="print"/>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Z3: An Efficient SMT Solver</a:t>
            </a:r>
            <a:endParaRPr lang="en-US" dirty="0"/>
          </a:p>
        </p:txBody>
      </p:sp>
    </p:spTree>
  </p:cSld>
  <p:clrMapOvr>
    <a:masterClrMapping/>
  </p:clrMapOvr>
  <p:transition xmlns:p14="http://schemas.microsoft.com/office/powerpoint/2007/7/12/mai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sz="1200"/>
            </a:lvl1p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07/7/12/mai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cstate="print"/>
          <a:stretch>
            <a:fillRect/>
          </a:stretch>
        </p:blipFill>
        <p:spPr>
          <a:xfrm>
            <a:off x="571" y="0"/>
            <a:ext cx="9142858" cy="1031746"/>
          </a:xfrm>
          <a:prstGeom prst="rect">
            <a:avLst/>
          </a:prstGeom>
        </p:spPr>
      </p:pic>
    </p:spTree>
  </p:cSld>
  <p:clrMapOvr>
    <a:masterClrMapping/>
  </p:clrMapOvr>
  <p:transition xmlns:p14="http://schemas.microsoft.com/office/powerpoint/2007/7/12/mai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664797"/>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875"/>
            <a:ext cx="8382000" cy="201285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dirty="0" err="1" smtClean="0">
                <a:latin typeface="Calibri" pitchFamily="34" charset="0"/>
              </a:rPr>
              <a:t>SMT@Microsoft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Lst>
  <p:transition xmlns:p14="http://schemas.microsoft.com/office/powerpoint/2007/7/12/main">
    <p:fade/>
  </p:transition>
  <p:hf sldNum="0" hdr="0" dt="0"/>
  <p:txStyles>
    <p:titleStyle>
      <a:lvl1pPr algn="l" defTabSz="912777" rtl="0" eaLnBrk="1" fontAlgn="base" latinLnBrk="0" hangingPunct="1">
        <a:lnSpc>
          <a:spcPct val="90000"/>
        </a:lnSpc>
        <a:spcBef>
          <a:spcPct val="0"/>
        </a:spcBef>
        <a:spcAft>
          <a:spcPct val="0"/>
        </a:spcAft>
        <a:buNone/>
        <a:defRPr lang="en-US" sz="48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5"/>
        </a:buBlip>
        <a:defRPr sz="2800" kern="1200">
          <a:solidFill>
            <a:schemeClr val="bg1"/>
          </a:solidFill>
          <a:latin typeface="Calibri" pitchFamily="34" charset="0"/>
          <a:ea typeface="+mn-ea"/>
          <a:cs typeface="+mn-cs"/>
        </a:defRPr>
      </a:lvl1pPr>
      <a:lvl2pPr marL="739481" indent="-362465"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2pPr>
      <a:lvl3pPr marL="1101946" indent="-347914"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3pPr>
      <a:lvl4pPr marL="1420756"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4pPr>
      <a:lvl5pPr marL="1760732" indent="-318811" algn="l" defTabSz="914363" rtl="0" eaLnBrk="1" latinLnBrk="0" hangingPunct="1">
        <a:lnSpc>
          <a:spcPct val="90000"/>
        </a:lnSpc>
        <a:spcBef>
          <a:spcPct val="20000"/>
        </a:spcBef>
        <a:buSzPct val="90000"/>
        <a:buFontTx/>
        <a:buBlip>
          <a:blip r:embed="rId15"/>
        </a:buBlip>
        <a:defRPr sz="2400" kern="1200">
          <a:solidFill>
            <a:schemeClr val="bg1"/>
          </a:solidFill>
          <a:latin typeface="Calibri" pitchFamily="34" charset="0"/>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10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hyperlink" Target="http://www.smtlib.org/"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77.wmf"/><Relationship Id="rId4" Type="http://schemas.openxmlformats.org/officeDocument/2006/relationships/image" Target="../media/image76.wmf"/></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7.xml"/><Relationship Id="rId5" Type="http://schemas.openxmlformats.org/officeDocument/2006/relationships/image" Target="../media/image77.wmf"/><Relationship Id="rId4" Type="http://schemas.openxmlformats.org/officeDocument/2006/relationships/image" Target="../media/image76.wmf"/></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0.xml"/></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1.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3.xml"/><Relationship Id="rId1" Type="http://schemas.openxmlformats.org/officeDocument/2006/relationships/tags" Target="../tags/tag13.x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tags" Target="../tags/tag14.xml"/></Relationships>
</file>

<file path=ppt/slides/_rels/slide12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tags" Target="../tags/tag15.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16.xml"/></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17.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8.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3.xml"/><Relationship Id="rId1" Type="http://schemas.openxmlformats.org/officeDocument/2006/relationships/tags" Target="../tags/tag19.xml"/></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tags" Target="../tags/tag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tags" Target="../tags/tag21.xml"/></Relationships>
</file>

<file path=ppt/slides/_rels/slide131.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32.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tags" Target="../tags/tag23.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3.xml"/><Relationship Id="rId1" Type="http://schemas.openxmlformats.org/officeDocument/2006/relationships/tags" Target="../tags/tag25.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3.xml"/><Relationship Id="rId1" Type="http://schemas.openxmlformats.org/officeDocument/2006/relationships/tags" Target="../tags/tag26.xml"/></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3.xml"/><Relationship Id="rId1" Type="http://schemas.openxmlformats.org/officeDocument/2006/relationships/tags" Target="../tags/tag2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3.xml"/><Relationship Id="rId1" Type="http://schemas.openxmlformats.org/officeDocument/2006/relationships/tags" Target="../tags/tag28.xml"/></Relationships>
</file>

<file path=ppt/slides/_rels/slide13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3.xml"/><Relationship Id="rId1" Type="http://schemas.openxmlformats.org/officeDocument/2006/relationships/tags" Target="../tags/tag29.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tags" Target="../tags/tag3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3.xml"/><Relationship Id="rId1" Type="http://schemas.openxmlformats.org/officeDocument/2006/relationships/tags" Target="../tags/tag31.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tags" Target="../tags/tag32.xml"/></Relationships>
</file>

<file path=ppt/slides/_rels/slide142.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tags" Target="../tags/tag33.xml"/></Relationships>
</file>

<file path=ppt/slides/_rels/slide143.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tags" Target="../tags/tag34.xml"/></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35.xml"/></Relationships>
</file>

<file path=ppt/slides/_rels/slide14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3.xml"/><Relationship Id="rId1" Type="http://schemas.openxmlformats.org/officeDocument/2006/relationships/tags" Target="../tags/tag3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37.xml"/></Relationships>
</file>

<file path=ppt/slides/_rels/slide14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3.xml"/><Relationship Id="rId1" Type="http://schemas.openxmlformats.org/officeDocument/2006/relationships/tags" Target="../tags/tag38.xml"/></Relationships>
</file>

<file path=ppt/slides/_rels/slide148.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3.xml"/><Relationship Id="rId1" Type="http://schemas.openxmlformats.org/officeDocument/2006/relationships/tags" Target="../tags/tag39.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3.xml"/><Relationship Id="rId1" Type="http://schemas.openxmlformats.org/officeDocument/2006/relationships/tags" Target="../tags/tag40.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15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3.xml"/><Relationship Id="rId1" Type="http://schemas.openxmlformats.org/officeDocument/2006/relationships/tags" Target="../tags/tag42.xml"/></Relationships>
</file>

<file path=ppt/slides/_rels/slide152.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153.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154.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3.xml"/><Relationship Id="rId1" Type="http://schemas.openxmlformats.org/officeDocument/2006/relationships/tags" Target="../tags/tag45.xml"/></Relationships>
</file>

<file path=ppt/slides/_rels/slide155.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46.xml"/></Relationships>
</file>

<file path=ppt/slides/_rels/slide156.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3.xml"/><Relationship Id="rId1" Type="http://schemas.openxmlformats.org/officeDocument/2006/relationships/tags" Target="../tags/tag47.xml"/></Relationships>
</file>

<file path=ppt/slides/_rels/slide157.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3.xml"/><Relationship Id="rId1" Type="http://schemas.openxmlformats.org/officeDocument/2006/relationships/tags" Target="../tags/tag48.xml"/></Relationships>
</file>

<file path=ppt/slides/_rels/slide15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tags" Target="../tags/tag49.xml"/></Relationships>
</file>

<file path=ppt/slides/_rels/slide159.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3.xml"/><Relationship Id="rId1" Type="http://schemas.openxmlformats.org/officeDocument/2006/relationships/tags" Target="../tags/tag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3.xml"/><Relationship Id="rId1" Type="http://schemas.openxmlformats.org/officeDocument/2006/relationships/tags" Target="../tags/tag51.xml"/></Relationships>
</file>

<file path=ppt/slides/_rels/slide161.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3.xml"/><Relationship Id="rId1" Type="http://schemas.openxmlformats.org/officeDocument/2006/relationships/tags" Target="../tags/tag52.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3.xml"/><Relationship Id="rId1" Type="http://schemas.openxmlformats.org/officeDocument/2006/relationships/tags" Target="../tags/tag53.xml"/></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3.xml"/><Relationship Id="rId1" Type="http://schemas.openxmlformats.org/officeDocument/2006/relationships/tags" Target="../tags/tag54.xml"/></Relationships>
</file>

<file path=ppt/slides/_rels/slide164.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55.xml"/></Relationships>
</file>

<file path=ppt/slides/_rels/slide165.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56.xml"/></Relationships>
</file>

<file path=ppt/slides/_rels/slide166.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3.xml"/><Relationship Id="rId1" Type="http://schemas.openxmlformats.org/officeDocument/2006/relationships/tags" Target="../tags/tag57.xml"/></Relationships>
</file>

<file path=ppt/slides/_rels/slide167.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3.xml"/><Relationship Id="rId1" Type="http://schemas.openxmlformats.org/officeDocument/2006/relationships/tags" Target="../tags/tag58.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9.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4.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4.xml"/></Relationships>
</file>

<file path=ppt/slides/_rels/slide215.xml.rels><?xml version="1.0" encoding="UTF-8" standalone="yes"?>
<Relationships xmlns="http://schemas.openxmlformats.org/package/2006/relationships"><Relationship Id="rId3" Type="http://schemas.openxmlformats.org/officeDocument/2006/relationships/notesSlide" Target="../notesSlides/notesSlide126.xml"/><Relationship Id="rId2" Type="http://schemas.openxmlformats.org/officeDocument/2006/relationships/slideLayout" Target="../slideLayouts/slideLayout3.xml"/><Relationship Id="rId1" Type="http://schemas.openxmlformats.org/officeDocument/2006/relationships/tags" Target="../tags/tag59.xml"/></Relationships>
</file>

<file path=ppt/slides/_rels/slide216.xml.rels><?xml version="1.0" encoding="UTF-8" standalone="yes"?>
<Relationships xmlns="http://schemas.openxmlformats.org/package/2006/relationships"><Relationship Id="rId3" Type="http://schemas.openxmlformats.org/officeDocument/2006/relationships/notesSlide" Target="../notesSlides/notesSlide127.xml"/><Relationship Id="rId2" Type="http://schemas.openxmlformats.org/officeDocument/2006/relationships/slideLayout" Target="../slideLayouts/slideLayout4.xml"/><Relationship Id="rId1" Type="http://schemas.openxmlformats.org/officeDocument/2006/relationships/tags" Target="../tags/tag60.xml"/></Relationships>
</file>

<file path=ppt/slides/_rels/slide217.xml.rels><?xml version="1.0" encoding="UTF-8" standalone="yes"?>
<Relationships xmlns="http://schemas.openxmlformats.org/package/2006/relationships"><Relationship Id="rId3" Type="http://schemas.openxmlformats.org/officeDocument/2006/relationships/notesSlide" Target="../notesSlides/notesSlide128.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218.xml.rels><?xml version="1.0" encoding="UTF-8" standalone="yes"?>
<Relationships xmlns="http://schemas.openxmlformats.org/package/2006/relationships"><Relationship Id="rId3" Type="http://schemas.openxmlformats.org/officeDocument/2006/relationships/notesSlide" Target="../notesSlides/notesSlide129.xml"/><Relationship Id="rId2" Type="http://schemas.openxmlformats.org/officeDocument/2006/relationships/slideLayout" Target="../slideLayouts/slideLayout4.xml"/><Relationship Id="rId1" Type="http://schemas.openxmlformats.org/officeDocument/2006/relationships/tags" Target="../tags/tag62.xml"/></Relationships>
</file>

<file path=ppt/slides/_rels/slide219.xml.rels><?xml version="1.0" encoding="UTF-8" standalone="yes"?>
<Relationships xmlns="http://schemas.openxmlformats.org/package/2006/relationships"><Relationship Id="rId3" Type="http://schemas.openxmlformats.org/officeDocument/2006/relationships/notesSlide" Target="../notesSlides/notesSlide130.xml"/><Relationship Id="rId2" Type="http://schemas.openxmlformats.org/officeDocument/2006/relationships/slideLayout" Target="../slideLayouts/slideLayout4.xml"/><Relationship Id="rId1" Type="http://schemas.openxmlformats.org/officeDocument/2006/relationships/tags" Target="../tags/tag6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221.xml.rels><?xml version="1.0" encoding="UTF-8" standalone="yes"?>
<Relationships xmlns="http://schemas.openxmlformats.org/package/2006/relationships"><Relationship Id="rId3" Type="http://schemas.openxmlformats.org/officeDocument/2006/relationships/notesSlide" Target="../notesSlides/notesSlide132.xml"/><Relationship Id="rId2" Type="http://schemas.openxmlformats.org/officeDocument/2006/relationships/slideLayout" Target="../slideLayouts/slideLayout3.xml"/><Relationship Id="rId1" Type="http://schemas.openxmlformats.org/officeDocument/2006/relationships/tags" Target="../tags/tag64.xml"/></Relationships>
</file>

<file path=ppt/slides/_rels/slide222.xml.rels><?xml version="1.0" encoding="UTF-8" standalone="yes"?>
<Relationships xmlns="http://schemas.openxmlformats.org/package/2006/relationships"><Relationship Id="rId3" Type="http://schemas.openxmlformats.org/officeDocument/2006/relationships/notesSlide" Target="../notesSlides/notesSlide133.xml"/><Relationship Id="rId2" Type="http://schemas.openxmlformats.org/officeDocument/2006/relationships/slideLayout" Target="../slideLayouts/slideLayout3.xml"/><Relationship Id="rId1" Type="http://schemas.openxmlformats.org/officeDocument/2006/relationships/tags" Target="../tags/tag65.xml"/></Relationships>
</file>

<file path=ppt/slides/_rels/slide223.xml.rels><?xml version="1.0" encoding="UTF-8" standalone="yes"?>
<Relationships xmlns="http://schemas.openxmlformats.org/package/2006/relationships"><Relationship Id="rId3" Type="http://schemas.openxmlformats.org/officeDocument/2006/relationships/notesSlide" Target="../notesSlides/notesSlide134.xml"/><Relationship Id="rId2" Type="http://schemas.openxmlformats.org/officeDocument/2006/relationships/slideLayout" Target="../slideLayouts/slideLayout3.xml"/><Relationship Id="rId1" Type="http://schemas.openxmlformats.org/officeDocument/2006/relationships/tags" Target="../tags/tag6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3.xml"/></Relationships>
</file>

<file path=ppt/slides/_rels/slide225.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notesSlide" Target="../notesSlides/notesSlide136.xml"/><Relationship Id="rId7" Type="http://schemas.openxmlformats.org/officeDocument/2006/relationships/diagramColors" Target="../diagrams/colors3.xml"/><Relationship Id="rId2" Type="http://schemas.openxmlformats.org/officeDocument/2006/relationships/slideLayout" Target="../slideLayouts/slideLayout3.xml"/><Relationship Id="rId1" Type="http://schemas.openxmlformats.org/officeDocument/2006/relationships/tags" Target="../tags/tag6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226.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7.xml"/><Relationship Id="rId1" Type="http://schemas.openxmlformats.org/officeDocument/2006/relationships/slideLayout" Target="../slideLayouts/slideLayout3.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8.xml"/><Relationship Id="rId1" Type="http://schemas.openxmlformats.org/officeDocument/2006/relationships/slideLayout" Target="../slideLayouts/slideLayout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9.xml"/><Relationship Id="rId1" Type="http://schemas.openxmlformats.org/officeDocument/2006/relationships/slideLayout" Target="../slideLayouts/slideLayout3.xml"/></Relationships>
</file>

<file path=ppt/slides/_rels/slide2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0.xml"/><Relationship Id="rId1" Type="http://schemas.openxmlformats.org/officeDocument/2006/relationships/slideLayout" Target="../slideLayouts/slideLayout3.xml"/><Relationship Id="rId4" Type="http://schemas.openxmlformats.org/officeDocument/2006/relationships/image" Target="../media/image78.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41.xml"/><Relationship Id="rId1" Type="http://schemas.openxmlformats.org/officeDocument/2006/relationships/slideLayout" Target="../slideLayouts/slideLayout3.xml"/></Relationships>
</file>

<file path=ppt/slides/_rels/slide2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42.xml"/><Relationship Id="rId1" Type="http://schemas.openxmlformats.org/officeDocument/2006/relationships/slideLayout" Target="../slideLayouts/slideLayout3.xml"/></Relationships>
</file>

<file path=ppt/slides/_rels/slide23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43.xml"/><Relationship Id="rId1" Type="http://schemas.openxmlformats.org/officeDocument/2006/relationships/slideLayout" Target="../slideLayouts/slideLayout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33.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23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45.xml"/><Relationship Id="rId1" Type="http://schemas.openxmlformats.org/officeDocument/2006/relationships/slideLayout" Target="../slideLayouts/slideLayout3.xml"/><Relationship Id="rId4" Type="http://schemas.openxmlformats.org/officeDocument/2006/relationships/image" Target="../media/image82.png"/></Relationships>
</file>

<file path=ppt/slides/_rels/slide23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6.xml"/><Relationship Id="rId1" Type="http://schemas.openxmlformats.org/officeDocument/2006/relationships/slideLayout" Target="../slideLayouts/slideLayout3.xml"/></Relationships>
</file>

<file path=ppt/slides/_rels/slide23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3.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3.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3.xml"/></Relationships>
</file>

<file path=ppt/slides/_rels/slide24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2.xml"/><Relationship Id="rId1" Type="http://schemas.openxmlformats.org/officeDocument/2006/relationships/slideLayout" Target="../slideLayouts/slideLayout3.xml"/></Relationships>
</file>

<file path=ppt/slides/_rels/slide2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3.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3.xml"/></Relationships>
</file>

<file path=ppt/slides/_rels/slide24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5.xml"/><Relationship Id="rId1" Type="http://schemas.openxmlformats.org/officeDocument/2006/relationships/slideLayout" Target="../slideLayouts/slideLayout3.xml"/></Relationships>
</file>

<file path=ppt/slides/_rels/slide24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6.xml"/><Relationship Id="rId1" Type="http://schemas.openxmlformats.org/officeDocument/2006/relationships/slideLayout" Target="../slideLayouts/slideLayout3.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3.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3.xml"/></Relationships>
</file>

<file path=ppt/slides/_rels/slide24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59.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49.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50.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3.xml"/></Relationships>
</file>

<file path=ppt/slides/_rels/slide252.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3.xml"/></Relationships>
</file>

<file path=ppt/slides/_rels/slide253.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3.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3.xml"/></Relationships>
</file>

<file path=ppt/slides/_rels/slide255.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3.xml"/></Relationships>
</file>

<file path=ppt/slides/_rels/slide256.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3.xml"/></Relationships>
</file>

<file path=ppt/slides/_rels/slide257.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3.xml"/></Relationships>
</file>

<file path=ppt/slides/_rels/slide258.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3.xml"/></Relationships>
</file>

<file path=ppt/slides/_rels/slide259.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3.xml"/></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3.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3.xml"/></Relationships>
</file>

<file path=ppt/slides/_rels/slide265.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3.xml"/></Relationships>
</file>

<file path=ppt/slides/_rels/slide26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7.xml"/><Relationship Id="rId1" Type="http://schemas.openxmlformats.org/officeDocument/2006/relationships/slideLayout" Target="../slideLayouts/slideLayout3.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3.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269.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0.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3.xml"/></Relationships>
</file>

<file path=ppt/slides/_rels/slide271.xml.rels><?xml version="1.0" encoding="UTF-8" standalone="yes"?>
<Relationships xmlns="http://schemas.openxmlformats.org/package/2006/relationships"><Relationship Id="rId3" Type="http://schemas.openxmlformats.org/officeDocument/2006/relationships/image" Target="../media/image83.gif"/><Relationship Id="rId2" Type="http://schemas.openxmlformats.org/officeDocument/2006/relationships/notesSlide" Target="../notesSlides/notesSlide182.xml"/><Relationship Id="rId1" Type="http://schemas.openxmlformats.org/officeDocument/2006/relationships/slideLayout" Target="../slideLayouts/slideLayout4.xml"/><Relationship Id="rId5" Type="http://schemas.openxmlformats.org/officeDocument/2006/relationships/image" Target="../media/image85.jpeg"/><Relationship Id="rId4" Type="http://schemas.openxmlformats.org/officeDocument/2006/relationships/image" Target="../media/image84.gif"/></Relationships>
</file>

<file path=ppt/slides/_rels/slide272.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3.xml"/></Relationships>
</file>

<file path=ppt/slides/_rels/slide273.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3.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3.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88.xml"/><Relationship Id="rId1" Type="http://schemas.openxmlformats.org/officeDocument/2006/relationships/slideLayout" Target="../slideLayouts/slideLayout3.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3.xml"/></Relationships>
</file>

<file path=ppt/slides/_rels/slide279.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90.xml"/><Relationship Id="rId1" Type="http://schemas.openxmlformats.org/officeDocument/2006/relationships/slideLayout" Target="../slideLayouts/slideLayout3.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0.xml.rels><?xml version="1.0" encoding="UTF-8" standalone="yes"?>
<Relationships xmlns="http://schemas.openxmlformats.org/package/2006/relationships"><Relationship Id="rId3" Type="http://schemas.openxmlformats.org/officeDocument/2006/relationships/notesSlide" Target="../notesSlides/notesSlide191.xml"/><Relationship Id="rId2" Type="http://schemas.openxmlformats.org/officeDocument/2006/relationships/slideLayout" Target="../slideLayouts/slideLayout3.xml"/><Relationship Id="rId1" Type="http://schemas.openxmlformats.org/officeDocument/2006/relationships/tags" Target="../tags/tag68.xml"/><Relationship Id="rId4" Type="http://schemas.openxmlformats.org/officeDocument/2006/relationships/image" Target="../media/image2.png"/></Relationships>
</file>

<file path=ppt/slides/_rels/slide281.xml.rels><?xml version="1.0" encoding="UTF-8" standalone="yes"?>
<Relationships xmlns="http://schemas.openxmlformats.org/package/2006/relationships"><Relationship Id="rId3" Type="http://schemas.openxmlformats.org/officeDocument/2006/relationships/notesSlide" Target="../notesSlides/notesSlide192.xml"/><Relationship Id="rId2" Type="http://schemas.openxmlformats.org/officeDocument/2006/relationships/slideLayout" Target="../slideLayouts/slideLayout3.xml"/><Relationship Id="rId1" Type="http://schemas.openxmlformats.org/officeDocument/2006/relationships/tags" Target="../tags/tag69.xml"/><Relationship Id="rId4" Type="http://schemas.openxmlformats.org/officeDocument/2006/relationships/image" Target="../media/image2.png"/></Relationships>
</file>

<file path=ppt/slides/_rels/slide282.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3.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83.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194.xml"/><Relationship Id="rId1" Type="http://schemas.openxmlformats.org/officeDocument/2006/relationships/slideLayout" Target="../slideLayouts/slideLayout3.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3.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3.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3.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3.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3.xml"/></Relationships>
</file>

<file path=ppt/slides/_rels/slide289.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0.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3.xml"/></Relationships>
</file>

<file path=ppt/slides/_rels/slide291.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3.xml"/></Relationships>
</file>

<file path=ppt/slides/_rels/slide292.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3.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3.xml"/></Relationships>
</file>

<file path=ppt/slides/_rels/slide29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5.xml"/><Relationship Id="rId1" Type="http://schemas.openxmlformats.org/officeDocument/2006/relationships/slideLayout" Target="../slideLayouts/slideLayout3.xml"/><Relationship Id="rId4" Type="http://schemas.openxmlformats.org/officeDocument/2006/relationships/hyperlink" Target="http://research.microsoft.com/projects/z3"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 Id="rId5" Type="http://schemas.openxmlformats.org/officeDocument/2006/relationships/image" Target="../media/image49.png"/><Relationship Id="rId4" Type="http://schemas.openxmlformats.org/officeDocument/2006/relationships/image" Target="../media/image48.png"/></Relationships>
</file>

<file path=ppt/slides/_rels/slide6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gif"/><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8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1.xml"/></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4.xml"/><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hyperlink" Target="http://www.satcompetition.org/" TargetMode="External"/><Relationship Id="rId2" Type="http://schemas.openxmlformats.org/officeDocument/2006/relationships/hyperlink" Target="http://www.satlib.org/"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94810" y="1819266"/>
            <a:ext cx="8462319" cy="2105192"/>
          </a:xfrm>
        </p:spPr>
        <p:txBody>
          <a:bodyPr/>
          <a:lstStyle/>
          <a:p>
            <a:r>
              <a:rPr lang="en-US" sz="4400" b="1" dirty="0" err="1" smtClean="0">
                <a:latin typeface="Calibri" pitchFamily="34" charset="0"/>
                <a:cs typeface="Calibri" pitchFamily="34" charset="0"/>
              </a:rPr>
              <a:t>Satisfiability</a:t>
            </a:r>
            <a:r>
              <a:rPr lang="en-US" sz="4400" b="1" dirty="0" smtClean="0">
                <a:latin typeface="Calibri" pitchFamily="34" charset="0"/>
                <a:cs typeface="Calibri" pitchFamily="34" charset="0"/>
              </a:rPr>
              <a:t> Modulo Theories (SMT): </a:t>
            </a:r>
            <a:br>
              <a:rPr lang="en-US" sz="4400" b="1" dirty="0" smtClean="0">
                <a:latin typeface="Calibri" pitchFamily="34" charset="0"/>
                <a:cs typeface="Calibri" pitchFamily="34" charset="0"/>
              </a:rPr>
            </a:br>
            <a:r>
              <a:rPr lang="en-US" sz="4400" b="1" dirty="0" smtClean="0">
                <a:latin typeface="Calibri" pitchFamily="34" charset="0"/>
                <a:cs typeface="Calibri" pitchFamily="34" charset="0"/>
              </a:rPr>
              <a:t>ideas and applications</a:t>
            </a:r>
            <a:r>
              <a:rPr lang="en-US" sz="4800" dirty="0" smtClean="0"/>
              <a:t/>
            </a:r>
            <a:br>
              <a:rPr lang="en-US" sz="4800" dirty="0" smtClean="0"/>
            </a:br>
            <a:r>
              <a:rPr sz="3200" smtClean="0">
                <a:latin typeface="Calibri" pitchFamily="34" charset="0"/>
              </a:rPr>
              <a:t>Universit</a:t>
            </a:r>
            <a:r>
              <a:rPr lang="en-US" sz="3200" dirty="0" smtClean="0">
                <a:latin typeface="Calibri" pitchFamily="34" charset="0"/>
              </a:rPr>
              <a:t>à</a:t>
            </a:r>
            <a:r>
              <a:rPr sz="3200" smtClean="0">
                <a:latin typeface="Calibri" pitchFamily="34" charset="0"/>
              </a:rPr>
              <a:t> Degli Studi Di Milano</a:t>
            </a:r>
            <a:br>
              <a:rPr sz="3200" smtClean="0">
                <a:latin typeface="Calibri" pitchFamily="34" charset="0"/>
              </a:rPr>
            </a:br>
            <a:r>
              <a:rPr sz="3200" smtClean="0">
                <a:latin typeface="Calibri" pitchFamily="34" charset="0"/>
              </a:rPr>
              <a:t>Scuola di Dottorato in Informatica, 2010</a:t>
            </a:r>
            <a:endParaRPr lang="en-US" sz="4800" dirty="0">
              <a:latin typeface="Calibri" pitchFamily="34" charset="0"/>
            </a:endParaRPr>
          </a:p>
        </p:txBody>
      </p:sp>
      <p:sp>
        <p:nvSpPr>
          <p:cNvPr id="3" name="Subtitle 2"/>
          <p:cNvSpPr>
            <a:spLocks noGrp="1"/>
          </p:cNvSpPr>
          <p:nvPr>
            <p:ph type="subTitle" idx="1"/>
          </p:nvPr>
        </p:nvSpPr>
        <p:spPr>
          <a:xfrm>
            <a:off x="464237" y="4343589"/>
            <a:ext cx="7692761" cy="861774"/>
          </a:xfrm>
        </p:spPr>
        <p:txBody>
          <a:bodyPr/>
          <a:lstStyle/>
          <a:p>
            <a:pPr>
              <a:lnSpc>
                <a:spcPct val="100000"/>
              </a:lnSpc>
            </a:pPr>
            <a:r>
              <a:rPr lang="en-US" sz="2800" dirty="0" smtClean="0">
                <a:latin typeface="Calibri" pitchFamily="34" charset="0"/>
                <a:cs typeface="Calibri" pitchFamily="34" charset="0"/>
              </a:rPr>
              <a:t>Leonardo de Moura</a:t>
            </a:r>
          </a:p>
          <a:p>
            <a:pPr>
              <a:lnSpc>
                <a:spcPct val="100000"/>
              </a:lnSpc>
            </a:pPr>
            <a:r>
              <a:rPr lang="en-US" sz="2800" dirty="0" smtClean="0">
                <a:latin typeface="Calibri" pitchFamily="34" charset="0"/>
                <a:cs typeface="Calibri" pitchFamily="34" charset="0"/>
              </a:rPr>
              <a:t>Microsoft Research</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Type checking</a:t>
            </a:r>
            <a:endParaRPr lang="en-US" dirty="0">
              <a:latin typeface="Calibri" pitchFamily="34" charset="0"/>
            </a:endParaRPr>
          </a:p>
        </p:txBody>
      </p:sp>
      <p:sp>
        <p:nvSpPr>
          <p:cNvPr id="10" name="Content Placeholder 9"/>
          <p:cNvSpPr>
            <a:spLocks noGrp="1"/>
          </p:cNvSpPr>
          <p:nvPr>
            <p:ph idx="1"/>
          </p:nvPr>
        </p:nvSpPr>
        <p:spPr>
          <a:xfrm>
            <a:off x="802163" y="1646542"/>
            <a:ext cx="5446238" cy="1011046"/>
          </a:xfrm>
        </p:spPr>
        <p:txBody>
          <a:bodyPr/>
          <a:lstStyle/>
          <a:p>
            <a:pPr marL="0">
              <a:spcBef>
                <a:spcPts val="0"/>
              </a:spcBef>
              <a:buNone/>
            </a:pPr>
            <a:r>
              <a:rPr lang="en-US" sz="3600" dirty="0" smtClean="0">
                <a:latin typeface="Cordia New" pitchFamily="34" charset="-34"/>
                <a:cs typeface="Cordia New" pitchFamily="34" charset="-34"/>
              </a:rPr>
              <a:t>Signature:</a:t>
            </a:r>
          </a:p>
          <a:p>
            <a:pPr marL="0">
              <a:spcBef>
                <a:spcPts val="0"/>
              </a:spcBef>
              <a:buNone/>
            </a:pPr>
            <a:r>
              <a:rPr lang="en-US" sz="3600" b="1" dirty="0" smtClean="0">
                <a:latin typeface="Cordia New" pitchFamily="34" charset="-34"/>
                <a:cs typeface="Cordia New" pitchFamily="34" charset="-34"/>
              </a:rPr>
              <a:t>div : </a:t>
            </a:r>
            <a:r>
              <a:rPr lang="en-US" sz="3600" b="1" dirty="0" err="1" smtClean="0">
                <a:latin typeface="Cordia New" pitchFamily="34" charset="-34"/>
                <a:cs typeface="Cordia New" pitchFamily="34" charset="-34"/>
              </a:rPr>
              <a:t>int</a:t>
            </a:r>
            <a:r>
              <a:rPr lang="en-US" sz="3600" b="1" dirty="0" smtClean="0">
                <a:latin typeface="Cordia New" pitchFamily="34" charset="-34"/>
                <a:cs typeface="Cordia New" pitchFamily="34" charset="-34"/>
              </a:rPr>
              <a:t>, </a:t>
            </a:r>
            <a:r>
              <a:rPr lang="en-US" sz="3600" b="1" dirty="0" smtClean="0">
                <a:latin typeface="Cordia New" pitchFamily="34" charset="-34"/>
                <a:cs typeface="Cordia New" pitchFamily="34" charset="-34"/>
                <a:sym typeface="Symbol"/>
              </a:rPr>
              <a:t> { x : </a:t>
            </a:r>
            <a:r>
              <a:rPr lang="en-US" sz="3600" b="1" dirty="0" err="1" smtClean="0">
                <a:latin typeface="Cordia New" pitchFamily="34" charset="-34"/>
                <a:cs typeface="Cordia New" pitchFamily="34" charset="-34"/>
                <a:sym typeface="Symbol"/>
              </a:rPr>
              <a:t>int</a:t>
            </a:r>
            <a:r>
              <a:rPr lang="en-US" sz="3600" b="1" dirty="0" smtClean="0">
                <a:latin typeface="Cordia New" pitchFamily="34" charset="-34"/>
                <a:cs typeface="Cordia New" pitchFamily="34" charset="-34"/>
                <a:sym typeface="Symbol"/>
              </a:rPr>
              <a:t> | x  0 }  </a:t>
            </a:r>
            <a:r>
              <a:rPr lang="en-US" sz="3600" b="1" dirty="0" err="1" smtClean="0">
                <a:latin typeface="Cordia New" pitchFamily="34" charset="-34"/>
                <a:cs typeface="Cordia New" pitchFamily="34" charset="-34"/>
                <a:sym typeface="Symbol"/>
              </a:rPr>
              <a:t>int</a:t>
            </a:r>
            <a:endParaRPr lang="en-US" sz="3600" dirty="0" smtClean="0">
              <a:latin typeface="Cordia New" pitchFamily="34" charset="-34"/>
              <a:cs typeface="Cordia New" pitchFamily="34" charset="-34"/>
            </a:endParaRPr>
          </a:p>
        </p:txBody>
      </p:sp>
      <p:sp>
        <p:nvSpPr>
          <p:cNvPr id="15" name="Rectangular Callout 14"/>
          <p:cNvSpPr/>
          <p:nvPr/>
        </p:nvSpPr>
        <p:spPr bwMode="auto">
          <a:xfrm>
            <a:off x="6104964" y="2859742"/>
            <a:ext cx="2590800" cy="896470"/>
          </a:xfrm>
          <a:prstGeom prst="wedgeRectCallout">
            <a:avLst>
              <a:gd name="adj1" fmla="val -139141"/>
              <a:gd name="adj2" fmla="val -88795"/>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Subtype</a:t>
            </a:r>
          </a:p>
        </p:txBody>
      </p:sp>
      <p:sp>
        <p:nvSpPr>
          <p:cNvPr id="18" name="Content Placeholder 9"/>
          <p:cNvSpPr txBox="1">
            <a:spLocks/>
          </p:cNvSpPr>
          <p:nvPr/>
        </p:nvSpPr>
        <p:spPr>
          <a:xfrm>
            <a:off x="802163" y="3197436"/>
            <a:ext cx="5446238" cy="1495794"/>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dirty="0" smtClean="0">
                <a:solidFill>
                  <a:schemeClr val="bg1"/>
                </a:solidFill>
                <a:latin typeface="Cordia New" pitchFamily="34" charset="-34"/>
                <a:cs typeface="Cordia New" pitchFamily="34" charset="-34"/>
              </a:rPr>
              <a:t>Call site</a:t>
            </a:r>
            <a:r>
              <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a:t>
            </a:r>
          </a:p>
          <a:p>
            <a:pPr lvl="0" indent="-384954">
              <a:lnSpc>
                <a:spcPct val="90000"/>
              </a:lnSpc>
              <a:buSzPct val="90000"/>
            </a:pPr>
            <a:r>
              <a:rPr lang="en-US" sz="3600" b="1" dirty="0" smtClean="0">
                <a:solidFill>
                  <a:schemeClr val="bg1"/>
                </a:solidFill>
                <a:latin typeface="Cordia New" pitchFamily="34" charset="-34"/>
                <a:cs typeface="Cordia New" pitchFamily="34" charset="-34"/>
              </a:rPr>
              <a:t>if 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then</a:t>
            </a:r>
          </a:p>
          <a:p>
            <a:pPr lvl="0" indent="-384954">
              <a:lnSpc>
                <a:spcPct val="90000"/>
              </a:lnSpc>
              <a:buSzPct val="90000"/>
            </a:pPr>
            <a:r>
              <a:rPr lang="en-US" sz="3600" b="1" dirty="0" smtClean="0">
                <a:solidFill>
                  <a:schemeClr val="bg1"/>
                </a:solidFill>
                <a:latin typeface="Cordia New" pitchFamily="34" charset="-34"/>
                <a:cs typeface="Cordia New" pitchFamily="34" charset="-34"/>
              </a:rPr>
              <a:t>	return div(a, b)</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
        <p:nvSpPr>
          <p:cNvPr id="19" name="Content Placeholder 9"/>
          <p:cNvSpPr txBox="1">
            <a:spLocks/>
          </p:cNvSpPr>
          <p:nvPr/>
        </p:nvSpPr>
        <p:spPr>
          <a:xfrm>
            <a:off x="793198" y="5035208"/>
            <a:ext cx="5446238" cy="997196"/>
          </a:xfrm>
          <a:prstGeom prst="rect">
            <a:avLst/>
          </a:prstGeom>
        </p:spPr>
        <p:txBody>
          <a:bodyPr vert="horz" lIns="0" tIns="0" rIns="0" bIns="0" rtlCol="0">
            <a:spAutoFit/>
          </a:bodyPr>
          <a:lstStyle/>
          <a:p>
            <a:pPr marL="0" marR="0" lvl="0" indent="-384954" algn="l" defTabSz="914363" rtl="0" eaLnBrk="1" fontAlgn="auto" latinLnBrk="0" hangingPunct="1">
              <a:lnSpc>
                <a:spcPct val="90000"/>
              </a:lnSpc>
              <a:spcBef>
                <a:spcPts val="0"/>
              </a:spcBef>
              <a:spcAft>
                <a:spcPts val="0"/>
              </a:spcAft>
              <a:buClrTx/>
              <a:buSzPct val="90000"/>
              <a:buFontTx/>
              <a:buNone/>
              <a:tabLst/>
              <a:defRPr/>
            </a:pPr>
            <a:r>
              <a:rPr lang="en-US" sz="3600" noProof="0" dirty="0" smtClean="0">
                <a:solidFill>
                  <a:schemeClr val="bg1"/>
                </a:solidFill>
                <a:latin typeface="Cordia New" pitchFamily="34" charset="-34"/>
                <a:cs typeface="Cordia New" pitchFamily="34" charset="-34"/>
              </a:rPr>
              <a:t>Verification condition</a:t>
            </a:r>
            <a:endParaRPr kumimoji="0" lang="en-US" sz="36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lvl="0" indent="-384954">
              <a:lnSpc>
                <a:spcPct val="90000"/>
              </a:lnSpc>
              <a:buSzPct val="90000"/>
            </a:pPr>
            <a:r>
              <a:rPr lang="en-US" sz="3600" b="1" dirty="0" smtClean="0">
                <a:solidFill>
                  <a:schemeClr val="bg1"/>
                </a:solidFill>
                <a:latin typeface="Cordia New" pitchFamily="34" charset="-34"/>
                <a:cs typeface="Cordia New" pitchFamily="34" charset="-34"/>
              </a:rPr>
              <a:t>a </a:t>
            </a:r>
            <a:r>
              <a:rPr lang="en-US" sz="3600" dirty="0" smtClean="0">
                <a:solidFill>
                  <a:schemeClr val="bg1"/>
                </a:solidFill>
                <a:latin typeface="Cordia New" pitchFamily="34" charset="-34"/>
                <a:cs typeface="Cordia New" pitchFamily="34" charset="-34"/>
                <a:sym typeface="Symbol"/>
              </a:rPr>
              <a:t> </a:t>
            </a:r>
            <a:r>
              <a:rPr lang="en-US" sz="3600" b="1" dirty="0" smtClean="0">
                <a:solidFill>
                  <a:schemeClr val="bg1"/>
                </a:solidFill>
                <a:latin typeface="Cordia New" pitchFamily="34" charset="-34"/>
                <a:cs typeface="Cordia New" pitchFamily="34" charset="-34"/>
                <a:sym typeface="Symbol"/>
              </a:rPr>
              <a:t>1 and</a:t>
            </a:r>
            <a:r>
              <a:rPr lang="en-US" sz="3600" b="1" dirty="0" smtClean="0">
                <a:solidFill>
                  <a:schemeClr val="bg1"/>
                </a:solidFill>
                <a:latin typeface="Cordia New" pitchFamily="34" charset="-34"/>
                <a:cs typeface="Cordia New" pitchFamily="34" charset="-34"/>
              </a:rPr>
              <a:t> a </a:t>
            </a:r>
            <a:r>
              <a:rPr lang="en-US" sz="3600" dirty="0" smtClean="0">
                <a:solidFill>
                  <a:schemeClr val="bg1"/>
                </a:solidFill>
                <a:latin typeface="Cordia New" pitchFamily="34" charset="-34"/>
                <a:cs typeface="Cordia New" pitchFamily="34" charset="-34"/>
                <a:sym typeface="Symbol"/>
              </a:rPr>
              <a:t></a:t>
            </a:r>
            <a:r>
              <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b implies</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rPr>
              <a:t> b </a:t>
            </a:r>
            <a:r>
              <a:rPr kumimoji="0" lang="en-US" sz="3600" b="1" i="0" u="none" strike="noStrike" kern="1200" cap="none" spc="0" normalizeH="0" noProof="0" dirty="0" smtClean="0">
                <a:ln>
                  <a:noFill/>
                </a:ln>
                <a:solidFill>
                  <a:schemeClr val="bg1"/>
                </a:solidFill>
                <a:effectLst/>
                <a:uLnTx/>
                <a:uFillTx/>
                <a:latin typeface="Cordia New" pitchFamily="34" charset="-34"/>
                <a:ea typeface="+mn-ea"/>
                <a:cs typeface="Cordia New" pitchFamily="34" charset="-34"/>
                <a:sym typeface="Symbol"/>
              </a:rPr>
              <a:t> 0</a:t>
            </a:r>
            <a:endParaRPr kumimoji="0" lang="en-US" sz="36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Using SAT solvers</a:t>
            </a:r>
            <a:endParaRPr lang="en-US" sz="4400" i="1" dirty="0"/>
          </a:p>
        </p:txBody>
      </p:sp>
      <p:pic>
        <p:nvPicPr>
          <p:cNvPr id="5325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842085" y="1853169"/>
            <a:ext cx="7353300" cy="41814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517857747"/>
      </p:ext>
    </p:extLst>
  </p:cSld>
  <p:clrMapOvr>
    <a:masterClrMapping/>
  </p:clrMapOvr>
  <p:transition xmlns:p14="http://schemas.microsoft.com/office/powerpoint/2007/7/12/mai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Satisfiability Modulo Theories (SMT)</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1207538" y="2774171"/>
            <a:ext cx="6664255" cy="121879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Is formula </a:t>
            </a:r>
            <a:r>
              <a:rPr lang="en-US" sz="4400" b="1" i="1" dirty="0" smtClean="0">
                <a:solidFill>
                  <a:srgbClr xmlns:mc="http://schemas.openxmlformats.org/markup-compatibility/2006" xmlns:a14="http://schemas.microsoft.com/office/drawing/2007/7/7/main" val="FF0000" mc:Ignorable=""/>
                </a:solidFill>
                <a:latin typeface="Calibri" pitchFamily="34" charset="0"/>
                <a:sym typeface="Symbol"/>
              </a:rPr>
              <a:t>F</a:t>
            </a: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4400" b="1" dirty="0" err="1" smtClean="0">
                <a:solidFill>
                  <a:srgbClr xmlns:mc="http://schemas.openxmlformats.org/markup-compatibility/2006" xmlns:a14="http://schemas.microsoft.com/office/drawing/2007/7/7/main" val="FF0000" mc:Ignorable=""/>
                </a:solidFill>
                <a:latin typeface="Calibri" pitchFamily="34" charset="0"/>
                <a:sym typeface="Symbol"/>
              </a:rPr>
              <a:t>satisfiable</a:t>
            </a: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 modulo theory </a:t>
            </a:r>
            <a:r>
              <a:rPr lang="en-US" sz="4400" b="1" i="1" dirty="0" smtClean="0">
                <a:solidFill>
                  <a:srgbClr xmlns:mc="http://schemas.openxmlformats.org/markup-compatibility/2006" xmlns:a14="http://schemas.microsoft.com/office/drawing/2007/7/7/main" val="FF0000" mc:Ignorable=""/>
                </a:solidFill>
                <a:latin typeface="Calibri" pitchFamily="34" charset="0"/>
                <a:sym typeface="Symbol"/>
              </a:rPr>
              <a:t>T </a:t>
            </a: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 </a:t>
            </a:r>
          </a:p>
        </p:txBody>
      </p:sp>
      <p:sp>
        <p:nvSpPr>
          <p:cNvPr id="8" name="Rectangular Callout 7"/>
          <p:cNvSpPr/>
          <p:nvPr/>
        </p:nvSpPr>
        <p:spPr bwMode="auto">
          <a:xfrm>
            <a:off x="3838470" y="4401177"/>
            <a:ext cx="4863402" cy="1587640"/>
          </a:xfrm>
          <a:prstGeom prst="wedgeRectCallout">
            <a:avLst>
              <a:gd name="adj1" fmla="val -9250"/>
              <a:gd name="adj2" fmla="val -74842"/>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SMT solvers have specialized algorithms for </a:t>
            </a:r>
            <a:r>
              <a:rPr lang="en-US" sz="2800" i="1" dirty="0" smtClean="0">
                <a:solidFill>
                  <a:schemeClr val="bg1"/>
                </a:solidFill>
                <a:latin typeface="Segoe" pitchFamily="34" charset="0"/>
              </a:rPr>
              <a:t>T</a:t>
            </a:r>
            <a:endParaRPr kumimoji="0" lang="en-US" sz="2800" b="0" i="1" u="none" strike="noStrike" cap="none" normalizeH="0" baseline="0" dirty="0" smtClean="0">
              <a:solidFill>
                <a:schemeClr val="bg1"/>
              </a:solidFill>
              <a:latin typeface="Segoe"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3" name="Text Placeholder 2"/>
          <p:cNvSpPr txBox="1">
            <a:spLocks/>
          </p:cNvSpPr>
          <p:nvPr/>
        </p:nvSpPr>
        <p:spPr>
          <a:xfrm>
            <a:off x="278296" y="2270202"/>
            <a:ext cx="8547652"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c-2)) ≠ f(c-b+1)</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8" name="Rectangle 7"/>
          <p:cNvSpPr/>
          <p:nvPr/>
        </p:nvSpPr>
        <p:spPr bwMode="auto">
          <a:xfrm>
            <a:off x="1013012" y="2238786"/>
            <a:ext cx="132677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Rectangle 8"/>
          <p:cNvSpPr/>
          <p:nvPr/>
        </p:nvSpPr>
        <p:spPr bwMode="auto">
          <a:xfrm>
            <a:off x="7076661" y="2262588"/>
            <a:ext cx="812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Rectangle 9"/>
          <p:cNvSpPr/>
          <p:nvPr/>
        </p:nvSpPr>
        <p:spPr bwMode="auto">
          <a:xfrm>
            <a:off x="5885913" y="2255520"/>
            <a:ext cx="568676"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1" name="Rectangle 10"/>
          <p:cNvSpPr/>
          <p:nvPr/>
        </p:nvSpPr>
        <p:spPr bwMode="auto">
          <a:xfrm>
            <a:off x="5429673" y="2246555"/>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Arithmetic</a:t>
            </a:r>
          </a:p>
        </p:txBody>
      </p:sp>
      <p:sp>
        <p:nvSpPr>
          <p:cNvPr id="13" name="Text Placeholder 2"/>
          <p:cNvSpPr txBox="1">
            <a:spLocks/>
          </p:cNvSpPr>
          <p:nvPr/>
        </p:nvSpPr>
        <p:spPr>
          <a:xfrm>
            <a:off x="278296" y="2270202"/>
            <a:ext cx="8547652"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c-2)) ≠ f(c-b+1)</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Arithmetic</a:t>
            </a:r>
          </a:p>
        </p:txBody>
      </p:sp>
      <p:sp>
        <p:nvSpPr>
          <p:cNvPr id="16" name="Rectangle 15"/>
          <p:cNvSpPr/>
          <p:nvPr/>
        </p:nvSpPr>
        <p:spPr bwMode="auto">
          <a:xfrm>
            <a:off x="3370729" y="2247751"/>
            <a:ext cx="704207"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Rectangle 16"/>
          <p:cNvSpPr/>
          <p:nvPr/>
        </p:nvSpPr>
        <p:spPr bwMode="auto">
          <a:xfrm>
            <a:off x="4118850" y="2256715"/>
            <a:ext cx="843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Text Placeholder 2"/>
          <p:cNvSpPr txBox="1">
            <a:spLocks/>
          </p:cNvSpPr>
          <p:nvPr/>
        </p:nvSpPr>
        <p:spPr>
          <a:xfrm>
            <a:off x="278296" y="2270202"/>
            <a:ext cx="8547652"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c-2)) ≠ f(c-b+1)</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4" name="Rectangle 13"/>
          <p:cNvSpPr/>
          <p:nvPr/>
        </p:nvSpPr>
        <p:spPr bwMode="auto">
          <a:xfrm>
            <a:off x="2875280" y="343408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Arithmetic</a:t>
            </a:r>
          </a:p>
        </p:txBody>
      </p:sp>
      <p:sp>
        <p:nvSpPr>
          <p:cNvPr id="18" name="Rectangle 17"/>
          <p:cNvSpPr/>
          <p:nvPr/>
        </p:nvSpPr>
        <p:spPr bwMode="auto">
          <a:xfrm>
            <a:off x="2875280" y="342392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Theory</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0" name="Rectangle 19"/>
          <p:cNvSpPr/>
          <p:nvPr/>
        </p:nvSpPr>
        <p:spPr bwMode="auto">
          <a:xfrm>
            <a:off x="6813335" y="2248946"/>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Rectangle 20"/>
          <p:cNvSpPr/>
          <p:nvPr/>
        </p:nvSpPr>
        <p:spPr bwMode="auto">
          <a:xfrm>
            <a:off x="3040849" y="2202926"/>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3" name="Rectangle 22"/>
          <p:cNvSpPr/>
          <p:nvPr/>
        </p:nvSpPr>
        <p:spPr bwMode="auto">
          <a:xfrm>
            <a:off x="2885440" y="3413760"/>
            <a:ext cx="2936240"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Uninterpreted</a:t>
            </a:r>
            <a:r>
              <a:rPr lang="en-US" sz="28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Functions</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Text Placeholder 2"/>
          <p:cNvSpPr txBox="1">
            <a:spLocks/>
          </p:cNvSpPr>
          <p:nvPr/>
        </p:nvSpPr>
        <p:spPr>
          <a:xfrm>
            <a:off x="278296" y="2270202"/>
            <a:ext cx="8547652"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c-2)) ≠ f(c-b+1)</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278296" y="2270202"/>
            <a:ext cx="8547652"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b + 2 </a:t>
            </a:r>
            <a:r>
              <a:rPr lang="en-US" sz="2800" dirty="0" smtClean="0">
                <a:solidFill>
                  <a:schemeClr val="bg1"/>
                </a:solidFill>
                <a:latin typeface="Calibri" pitchFamily="34" charset="0"/>
                <a:cs typeface="Calibri" pitchFamily="34" charset="0"/>
                <a:sym typeface="Symbol"/>
              </a:rPr>
              <a:t>=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  and  f(read(write(a,b,3),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-2)) ≠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t>
            </a:r>
            <a:r>
              <a:rPr lang="en-US" sz="2800" dirty="0" smtClean="0">
                <a:solidFill>
                  <a:schemeClr val="bg1"/>
                </a:solidFill>
                <a:latin typeface="Calibri" pitchFamily="34" charset="0"/>
                <a:cs typeface="Calibri" pitchFamily="34" charset="0"/>
                <a:sym typeface="Symbol"/>
              </a:rPr>
              <a:t>-b+1)</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Substituting c by b+2</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b+2-2</a:t>
            </a:r>
            <a:r>
              <a:rPr lang="en-US" sz="2800" dirty="0" smtClean="0">
                <a:solidFill>
                  <a:schemeClr val="bg1"/>
                </a:solidFill>
                <a:latin typeface="Calibri" pitchFamily="34" charset="0"/>
                <a:cs typeface="Calibri" pitchFamily="34" charset="0"/>
                <a:sym typeface="Symbol"/>
              </a:rPr>
              <a:t>)) ≠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b+2-b+1</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Simplifying</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861774"/>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f(read(write(a,b,3),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b</a:t>
            </a:r>
            <a:r>
              <a:rPr lang="en-US" sz="2800" dirty="0" smtClean="0">
                <a:solidFill>
                  <a:schemeClr val="bg1"/>
                </a:solidFill>
                <a:latin typeface="Calibri" pitchFamily="34" charset="0"/>
                <a:cs typeface="Calibri" pitchFamily="34" charset="0"/>
                <a:sym typeface="Symbol"/>
              </a:rPr>
              <a:t>)) ≠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3</a:t>
            </a:r>
            <a:r>
              <a:rPr lang="en-US" sz="2800" dirty="0" smtClean="0">
                <a:solidFill>
                  <a:schemeClr val="bg1"/>
                </a:solidFill>
                <a:latin typeface="Calibri" pitchFamily="34" charset="0"/>
                <a:cs typeface="Calibri" pitchFamily="34" charset="0"/>
                <a:sym typeface="Symbol"/>
              </a:rPr>
              <a: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read(write(a,b,3), b)</a:t>
            </a:r>
            <a:r>
              <a:rPr lang="en-US" sz="2800" dirty="0" smtClean="0">
                <a:solidFill>
                  <a:schemeClr val="bg1"/>
                </a:solidFill>
                <a:latin typeface="Calibri" pitchFamily="34" charset="0"/>
                <a:cs typeface="Calibri" pitchFamily="34" charset="0"/>
                <a:sym typeface="Symbol"/>
              </a:rPr>
              <a:t>)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Applying array theory axiom</a:t>
            </a: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forall</a:t>
            </a:r>
            <a:r>
              <a:rPr lang="en-US" sz="2800" dirty="0" smtClean="0">
                <a:solidFill>
                  <a:schemeClr val="bg1"/>
                </a:solidFill>
                <a:latin typeface="Calibri" pitchFamily="34" charset="0"/>
                <a:cs typeface="Calibri" pitchFamily="34" charset="0"/>
                <a:sym typeface="Symbol"/>
              </a:rPr>
              <a:t> </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read(write(</a:t>
            </a:r>
            <a:r>
              <a:rPr lang="en-US" sz="2800" dirty="0" err="1" smtClean="0">
                <a:solidFill>
                  <a:schemeClr val="bg1"/>
                </a:solidFill>
                <a:latin typeface="Calibri" pitchFamily="34" charset="0"/>
                <a:cs typeface="Calibri" pitchFamily="34" charset="0"/>
                <a:sym typeface="Symbol"/>
              </a:rPr>
              <a:t>a,i,v</a:t>
            </a:r>
            <a:r>
              <a:rPr lang="en-US" sz="2800" dirty="0" smtClean="0">
                <a:solidFill>
                  <a:schemeClr val="bg1"/>
                </a:solidFill>
                <a:latin typeface="Calibri" pitchFamily="34" charset="0"/>
                <a:cs typeface="Calibri" pitchFamily="34" charset="0"/>
                <a:sym typeface="Symbol"/>
              </a:rPr>
              <a:t>), i) = v</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logic?</a:t>
            </a:r>
            <a:endParaRPr lang="en-US" dirty="0"/>
          </a:p>
        </p:txBody>
      </p:sp>
      <p:sp>
        <p:nvSpPr>
          <p:cNvPr id="3" name="Content Placeholder 2"/>
          <p:cNvSpPr>
            <a:spLocks noGrp="1"/>
          </p:cNvSpPr>
          <p:nvPr>
            <p:ph idx="1"/>
          </p:nvPr>
        </p:nvSpPr>
        <p:spPr>
          <a:xfrm>
            <a:off x="381000" y="1412875"/>
            <a:ext cx="8382000" cy="4395049"/>
          </a:xfrm>
        </p:spPr>
        <p:txBody>
          <a:bodyPr/>
          <a:lstStyle/>
          <a:p>
            <a:r>
              <a:rPr lang="en-US" dirty="0" smtClean="0">
                <a:solidFill>
                  <a:srgbClr xmlns:mc="http://schemas.openxmlformats.org/markup-compatibility/2006" xmlns:a14="http://schemas.microsoft.com/office/drawing/2007/7/7/main" val="FF0000" mc:Ignorable=""/>
                </a:solidFill>
              </a:rPr>
              <a:t>Logic is the art and science of effective reasoning.</a:t>
            </a:r>
          </a:p>
          <a:p>
            <a:r>
              <a:rPr lang="en-US" dirty="0" smtClean="0"/>
              <a:t>How can we draw general and reliable conclusions from a collection of facts?</a:t>
            </a:r>
          </a:p>
          <a:p>
            <a:r>
              <a:rPr lang="en-US" dirty="0" smtClean="0">
                <a:solidFill>
                  <a:srgbClr xmlns:mc="http://schemas.openxmlformats.org/markup-compatibility/2006" xmlns:a14="http://schemas.microsoft.com/office/drawing/2007/7/7/main" val="FF0000" mc:Ignorable=""/>
                </a:solidFill>
              </a:rPr>
              <a:t>Formal logic</a:t>
            </a:r>
            <a:r>
              <a:rPr lang="en-US" dirty="0" smtClean="0"/>
              <a:t>: Precise, syntactic characterizations of well-formed expressions and valid deductions.</a:t>
            </a:r>
          </a:p>
          <a:p>
            <a:r>
              <a:rPr lang="en-US" dirty="0" smtClean="0"/>
              <a:t>Formal logic makes it possible to calculate consequences at the symbolic level.</a:t>
            </a:r>
          </a:p>
          <a:p>
            <a:endParaRPr lang="en-US" dirty="0" smtClean="0"/>
          </a:p>
          <a:p>
            <a:r>
              <a:rPr lang="en-US" dirty="0" smtClean="0">
                <a:solidFill>
                  <a:srgbClr xmlns:mc="http://schemas.openxmlformats.org/markup-compatibility/2006" xmlns:a14="http://schemas.microsoft.com/office/drawing/2007/7/7/main" val="FF0000" mc:Ignorable=""/>
                </a:solidFill>
              </a:rPr>
              <a:t>Computers can be used to automate such symbolic calculations.</a:t>
            </a:r>
            <a:endParaRPr lang="en-US" dirty="0">
              <a:solidFill>
                <a:srgbClr xmlns:mc="http://schemas.openxmlformats.org/markup-compatibility/2006" xmlns:a14="http://schemas.microsoft.com/office/drawing/2007/7/7/main" val="FF0000" mc:Ignorable=""/>
              </a:solidFill>
            </a:endParaRPr>
          </a:p>
        </p:txBody>
      </p:sp>
    </p:spTree>
  </p:cSld>
  <p:clrMapOvr>
    <a:masterClrMapping/>
  </p:clrMapOvr>
  <p:transition xmlns:p14="http://schemas.microsoft.com/office/powerpoint/2007/7/12/main">
    <p:fad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Satisfiability Modulo Theories (SMT)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134470" y="2270202"/>
            <a:ext cx="8866095" cy="180972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dirty="0" smtClean="0">
                <a:solidFill>
                  <a:schemeClr val="bg1"/>
                </a:solidFill>
                <a:latin typeface="Calibri" pitchFamily="34" charset="0"/>
                <a:cs typeface="Calibri" pitchFamily="34" charset="0"/>
                <a:sym typeface="Symbol"/>
              </a:rPr>
              <a:t>b + 2 = c and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f(3) ≠ f(3)</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Inconsistent</a:t>
            </a:r>
          </a:p>
          <a:p>
            <a:pPr marL="384954" marR="0" lvl="0" indent="-384954" algn="l" defTabSz="914363" rtl="0" eaLnBrk="1" fontAlgn="auto" latinLnBrk="0" hangingPunct="1">
              <a:lnSpc>
                <a:spcPct val="90000"/>
              </a:lnSpc>
              <a:spcBef>
                <a:spcPct val="20000"/>
              </a:spcBef>
              <a:spcAft>
                <a:spcPts val="0"/>
              </a:spcAft>
              <a:buClrTx/>
              <a:buSzPct val="90000"/>
              <a:tabLst/>
              <a:defRPr/>
            </a:pPr>
            <a:endParaRPr lang="en-US" sz="2800" dirty="0" smtClean="0">
              <a:solidFill>
                <a:schemeClr val="bg1"/>
              </a:solidFill>
              <a:latin typeface="Calibri" pitchFamily="34" charset="0"/>
              <a:cs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SMT-Lib</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Content Placeholder 8"/>
          <p:cNvSpPr>
            <a:spLocks noGrp="1"/>
          </p:cNvSpPr>
          <p:nvPr>
            <p:ph idx="1"/>
          </p:nvPr>
        </p:nvSpPr>
        <p:spPr>
          <a:xfrm>
            <a:off x="381000" y="1412875"/>
            <a:ext cx="8382000" cy="3884140"/>
          </a:xfrm>
        </p:spPr>
        <p:txBody>
          <a:bodyPr/>
          <a:lstStyle/>
          <a:p>
            <a:r>
              <a:rPr lang="en-US" dirty="0" smtClean="0"/>
              <a:t>Repository of Benchmarks</a:t>
            </a:r>
          </a:p>
          <a:p>
            <a:r>
              <a:rPr lang="en-US" dirty="0" smtClean="0">
                <a:hlinkClick r:id="rId3"/>
              </a:rPr>
              <a:t>http://www.smtlib.org</a:t>
            </a:r>
            <a:endParaRPr lang="en-US" dirty="0" smtClean="0"/>
          </a:p>
          <a:p>
            <a:r>
              <a:rPr lang="en-US" dirty="0" smtClean="0"/>
              <a:t>Benchmarks are divided in “logics”:</a:t>
            </a:r>
          </a:p>
          <a:p>
            <a:pPr lvl="1"/>
            <a:r>
              <a:rPr lang="en-US" dirty="0" smtClean="0"/>
              <a:t>QF_UF: </a:t>
            </a:r>
            <a:r>
              <a:rPr lang="en-US" dirty="0" err="1" smtClean="0"/>
              <a:t>unquantified</a:t>
            </a:r>
            <a:r>
              <a:rPr lang="en-US" dirty="0" smtClean="0"/>
              <a:t> formulas built over a signature of </a:t>
            </a:r>
            <a:r>
              <a:rPr lang="en-US" dirty="0" err="1" smtClean="0"/>
              <a:t>uninterpreted</a:t>
            </a:r>
            <a:r>
              <a:rPr lang="en-US" dirty="0" smtClean="0"/>
              <a:t> sort, function and predicate symbols.</a:t>
            </a:r>
          </a:p>
          <a:p>
            <a:pPr lvl="1"/>
            <a:r>
              <a:rPr lang="en-US" dirty="0" smtClean="0"/>
              <a:t>QF_UFLIA: </a:t>
            </a:r>
            <a:r>
              <a:rPr lang="en-US" dirty="0" err="1" smtClean="0"/>
              <a:t>unquantified</a:t>
            </a:r>
            <a:r>
              <a:rPr lang="en-US" dirty="0" smtClean="0"/>
              <a:t> linear integer arithmetic with </a:t>
            </a:r>
            <a:r>
              <a:rPr lang="en-US" dirty="0" err="1" smtClean="0"/>
              <a:t>uninterpreted</a:t>
            </a:r>
            <a:r>
              <a:rPr lang="en-US" dirty="0" smtClean="0"/>
              <a:t> sort, function, and predicate symbols. </a:t>
            </a:r>
          </a:p>
          <a:p>
            <a:pPr lvl="1"/>
            <a:r>
              <a:rPr lang="en-US" dirty="0" smtClean="0"/>
              <a:t>AUFLIA: closed linear formulas over the theory of integer arrays with free sort, function and predicate symbols. </a:t>
            </a:r>
            <a:br>
              <a:rPr lang="en-US" dirty="0" smtClean="0"/>
            </a:b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Ground formulas</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i="1" dirty="0" smtClean="0">
                <a:solidFill>
                  <a:srgbClr xmlns:mc="http://schemas.openxmlformats.org/markup-compatibility/2006" xmlns:a14="http://schemas.microsoft.com/office/drawing/2007/7/7/main" val="FF0000" mc:Ignorable=""/>
                </a:solidFill>
              </a:rPr>
              <a:t>For most SMT solvers: </a:t>
            </a:r>
            <a:r>
              <a:rPr lang="en-US" b="1" i="1" dirty="0" smtClean="0">
                <a:solidFill>
                  <a:srgbClr xmlns:mc="http://schemas.openxmlformats.org/markup-compatibility/2006" xmlns:a14="http://schemas.microsoft.com/office/drawing/2007/7/7/main" val="FF0000" mc:Ignorable=""/>
                </a:solidFill>
              </a:rPr>
              <a:t>F is a set of ground formulas</a:t>
            </a:r>
            <a:r>
              <a:rPr lang="en-US" i="1" dirty="0" smtClean="0">
                <a:solidFill>
                  <a:srgbClr xmlns:mc="http://schemas.openxmlformats.org/markup-compatibility/2006" xmlns:a14="http://schemas.microsoft.com/office/drawing/2007/7/7/main" val="FF0000" mc:Ignorable=""/>
                </a:solidFill>
              </a:rPr>
              <a:t> </a:t>
            </a:r>
          </a:p>
        </p:txBody>
      </p:sp>
      <p:sp>
        <p:nvSpPr>
          <p:cNvPr id="7" name="Rectangle 6"/>
          <p:cNvSpPr/>
          <p:nvPr/>
        </p:nvSpPr>
        <p:spPr>
          <a:xfrm>
            <a:off x="2723336" y="3006975"/>
            <a:ext cx="2957156" cy="480131"/>
          </a:xfrm>
          <a:prstGeom prst="rect">
            <a:avLst/>
          </a:prstGeom>
        </p:spPr>
        <p:txBody>
          <a:bodyPr wrap="none">
            <a:spAutoFit/>
          </a:bodyPr>
          <a:lstStyle/>
          <a:p>
            <a:pPr marL="384954" lvl="0" indent="-384954" algn="ctr">
              <a:lnSpc>
                <a:spcPct val="90000"/>
              </a:lnSpc>
              <a:spcBef>
                <a:spcPct val="20000"/>
              </a:spcBef>
              <a:buSzPct val="90000"/>
              <a:defRPr/>
            </a:pP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Many Applications</a:t>
            </a:r>
          </a:p>
        </p:txBody>
      </p:sp>
      <p:sp>
        <p:nvSpPr>
          <p:cNvPr id="8" name="Rectangle 7"/>
          <p:cNvSpPr/>
          <p:nvPr/>
        </p:nvSpPr>
        <p:spPr>
          <a:xfrm>
            <a:off x="2507380" y="3571357"/>
            <a:ext cx="3389069" cy="830997"/>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Bounded Model Checking</a:t>
            </a:r>
          </a:p>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Test-Case Generation</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54106" y="2681179"/>
            <a:ext cx="8382000" cy="1107996"/>
          </a:xfrm>
        </p:spPr>
        <p:txBody>
          <a:bodyPr/>
          <a:lstStyle/>
          <a:p>
            <a:pPr algn="ctr">
              <a:buNone/>
            </a:pPr>
            <a:r>
              <a:rPr lang="en-US" sz="3600" dirty="0" smtClean="0">
                <a:solidFill>
                  <a:srgbClr xmlns:mc="http://schemas.openxmlformats.org/markup-compatibility/2006" xmlns:a14="http://schemas.microsoft.com/office/drawing/2007/7/7/main" val="FF0000" mc:Ignorable=""/>
                </a:solidFill>
              </a:rPr>
              <a:t>An SMT Solver is a collection of</a:t>
            </a:r>
          </a:p>
          <a:p>
            <a:pPr algn="ctr">
              <a:buNone/>
            </a:pPr>
            <a:r>
              <a:rPr lang="en-US" sz="3600" b="1" dirty="0" smtClean="0">
                <a:solidFill>
                  <a:srgbClr xmlns:mc="http://schemas.openxmlformats.org/markup-compatibility/2006" xmlns:a14="http://schemas.microsoft.com/office/drawing/2007/7/7/main" val="FF0000" mc:Ignorable=""/>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Little Engines of Proof</a:t>
            </a:r>
            <a:endParaRPr lang="en-US" dirty="0"/>
          </a:p>
        </p:txBody>
      </p:sp>
      <p:sp>
        <p:nvSpPr>
          <p:cNvPr id="3" name="Content Placeholder 2"/>
          <p:cNvSpPr>
            <a:spLocks noGrp="1"/>
          </p:cNvSpPr>
          <p:nvPr>
            <p:ph idx="1"/>
          </p:nvPr>
        </p:nvSpPr>
        <p:spPr>
          <a:xfrm>
            <a:off x="354106" y="2681179"/>
            <a:ext cx="8382000" cy="1107996"/>
          </a:xfrm>
        </p:spPr>
        <p:txBody>
          <a:bodyPr/>
          <a:lstStyle/>
          <a:p>
            <a:pPr algn="ctr">
              <a:buNone/>
            </a:pPr>
            <a:r>
              <a:rPr lang="en-US" sz="3600" dirty="0" smtClean="0">
                <a:solidFill>
                  <a:srgbClr xmlns:mc="http://schemas.openxmlformats.org/markup-compatibility/2006" xmlns:a14="http://schemas.microsoft.com/office/drawing/2007/7/7/main" val="FF0000" mc:Ignorable=""/>
                </a:solidFill>
              </a:rPr>
              <a:t>An SMT Solver is a collection of</a:t>
            </a:r>
          </a:p>
          <a:p>
            <a:pPr algn="ctr">
              <a:buNone/>
            </a:pPr>
            <a:r>
              <a:rPr lang="en-US" sz="3600" b="1" dirty="0" smtClean="0">
                <a:solidFill>
                  <a:srgbClr xmlns:mc="http://schemas.openxmlformats.org/markup-compatibility/2006" xmlns:a14="http://schemas.microsoft.com/office/drawing/2007/7/7/main" val="FF0000" mc:Ignorable=""/>
                </a:solidFill>
              </a:rPr>
              <a:t>Little Engines of Proof</a:t>
            </a:r>
          </a:p>
        </p:txBody>
      </p:sp>
      <p:pic>
        <p:nvPicPr>
          <p:cNvPr id="1026" name="Picture 2" descr="C:\Users\leonardo\AppData\Local\Microsoft\Windows\Temporary Internet Files\Content.IE5\DWH3FF2P\MCIN00695_0000[1].wmf"/>
          <p:cNvPicPr>
            <a:picLocks noChangeAspect="1" noChangeArrowheads="1"/>
          </p:cNvPicPr>
          <p:nvPr/>
        </p:nvPicPr>
        <p:blipFill>
          <a:blip r:embed="rId4" cstate="print"/>
          <a:srcRect/>
          <a:stretch>
            <a:fillRect/>
          </a:stretch>
        </p:blipFill>
        <p:spPr bwMode="auto">
          <a:xfrm>
            <a:off x="6845462" y="4030557"/>
            <a:ext cx="1846476" cy="1762582"/>
          </a:xfrm>
          <a:prstGeom prst="rect">
            <a:avLst/>
          </a:prstGeom>
          <a:noFill/>
        </p:spPr>
      </p:pic>
      <p:pic>
        <p:nvPicPr>
          <p:cNvPr id="1027" name="Picture 3" descr="C:\Users\leonardo\AppData\Local\Microsoft\Windows\Temporary Internet Files\Content.IE5\ZOWPM7LH\MCIN00694_0000[1].wmf"/>
          <p:cNvPicPr>
            <a:picLocks noChangeAspect="1" noChangeArrowheads="1"/>
          </p:cNvPicPr>
          <p:nvPr/>
        </p:nvPicPr>
        <p:blipFill>
          <a:blip r:embed="rId5" cstate="print"/>
          <a:srcRect/>
          <a:stretch>
            <a:fillRect/>
          </a:stretch>
        </p:blipFill>
        <p:spPr bwMode="auto">
          <a:xfrm>
            <a:off x="520607" y="4133388"/>
            <a:ext cx="2376701" cy="1907122"/>
          </a:xfrm>
          <a:prstGeom prst="rect">
            <a:avLst/>
          </a:prstGeom>
          <a:noFill/>
        </p:spPr>
      </p:pic>
      <p:sp>
        <p:nvSpPr>
          <p:cNvPr id="6" name="Rectangular Callout 5"/>
          <p:cNvSpPr/>
          <p:nvPr/>
        </p:nvSpPr>
        <p:spPr bwMode="auto">
          <a:xfrm>
            <a:off x="4056743" y="4129314"/>
            <a:ext cx="3766457" cy="2002971"/>
          </a:xfrm>
          <a:prstGeom prst="wedgeRectCallout">
            <a:avLst>
              <a:gd name="adj1" fmla="val -71122"/>
              <a:gd name="adj2" fmla="val -6829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Examples: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SAT Solver (Daniel’s lectures)</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rPr>
              <a:t>Equality</a:t>
            </a:r>
            <a:r>
              <a:rPr kumimoji="0" lang="en-US" sz="2400" b="0" i="0" u="none" strike="noStrike" cap="none" normalizeH="0" dirty="0" smtClean="0">
                <a:solidFill>
                  <a:srgbClr xmlns:mc="http://schemas.openxmlformats.org/markup-compatibility/2006" xmlns:a14="http://schemas.microsoft.com/office/drawing/2007/7/7/main" val="FF0000" mc:Ignorable=""/>
                </a:solidFill>
                <a:latin typeface="Calibri" pitchFamily="34" charset="0"/>
              </a:rPr>
              <a:t> solver</a:t>
            </a:r>
            <a:endParaRPr kumimoji="0" lang="en-US" sz="2400" b="0"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355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bg1"/>
                </a:solidFill>
                <a:latin typeface="Calibri" pitchFamily="34" charset="0"/>
                <a:cs typeface="Calibri" pitchFamily="34" charset="0"/>
              </a:rPr>
              <a:t>a</a:t>
            </a:r>
          </a:p>
        </p:txBody>
      </p:sp>
      <p:sp>
        <p:nvSpPr>
          <p:cNvPr id="12" name="Oval 11"/>
          <p:cNvSpPr/>
          <p:nvPr/>
        </p:nvSpPr>
        <p:spPr bwMode="auto">
          <a:xfrm>
            <a:off x="1600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b</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solidFill>
                  <a:srgbClr xmlns:mc="http://schemas.openxmlformats.org/markup-compatibility/2006" xmlns:a14="http://schemas.microsoft.com/office/drawing/2007/7/7/main" val="FF0000" mc:Ignorable=""/>
                </a:solidFill>
                <a:cs typeface="Calibri" pitchFamily="34" charset="0"/>
              </a:rPr>
              <a:t>a = b</a:t>
            </a:r>
            <a:r>
              <a:rPr lang="en-US" dirty="0" smtClean="0">
                <a:cs typeface="Calibri" pitchFamily="34" charset="0"/>
              </a:rPr>
              <a:t>,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355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p>
        </p:txBody>
      </p:sp>
      <p:sp>
        <p:nvSpPr>
          <p:cNvPr id="12" name="Oval 11"/>
          <p:cNvSpPr/>
          <p:nvPr/>
        </p:nvSpPr>
        <p:spPr bwMode="auto">
          <a:xfrm>
            <a:off x="1600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solidFill>
                  <a:srgbClr xmlns:mc="http://schemas.openxmlformats.org/markup-compatibility/2006" xmlns:a14="http://schemas.microsoft.com/office/drawing/2007/7/7/main" val="FF0000" mc:Ignorable=""/>
                </a:solidFill>
                <a:cs typeface="Calibri" pitchFamily="34" charset="0"/>
              </a:rPr>
              <a:t>a = b</a:t>
            </a:r>
            <a:r>
              <a:rPr lang="en-US" dirty="0" smtClean="0">
                <a:cs typeface="Calibri" pitchFamily="34" charset="0"/>
              </a:rPr>
              <a:t>, b = c,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21" name="Oval 20"/>
          <p:cNvSpPr/>
          <p:nvPr/>
        </p:nvSpPr>
        <p:spPr bwMode="auto">
          <a:xfrm>
            <a:off x="792480" y="260096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b = c</a:t>
            </a:r>
            <a:r>
              <a:rPr lang="en-US" dirty="0" smtClean="0">
                <a:cs typeface="Calibri" pitchFamily="34" charset="0"/>
              </a:rPr>
              <a:t>,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3" name="Oval 12"/>
          <p:cNvSpPr/>
          <p:nvPr/>
        </p:nvSpPr>
        <p:spPr bwMode="auto">
          <a:xfrm>
            <a:off x="28448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21" name="Oval 20"/>
          <p:cNvSpPr/>
          <p:nvPr/>
        </p:nvSpPr>
        <p:spPr bwMode="auto">
          <a:xfrm>
            <a:off x="792480" y="260096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b = c</a:t>
            </a:r>
            <a:r>
              <a:rPr lang="en-US" dirty="0" smtClean="0">
                <a:cs typeface="Calibri" pitchFamily="34" charset="0"/>
              </a:rPr>
              <a:t>, d = e,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c</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logic?</a:t>
            </a:r>
            <a:endParaRPr lang="en-US" dirty="0"/>
          </a:p>
        </p:txBody>
      </p:sp>
      <p:sp>
        <p:nvSpPr>
          <p:cNvPr id="3" name="Content Placeholder 2"/>
          <p:cNvSpPr>
            <a:spLocks noGrp="1"/>
          </p:cNvSpPr>
          <p:nvPr>
            <p:ph idx="1"/>
          </p:nvPr>
        </p:nvSpPr>
        <p:spPr>
          <a:xfrm>
            <a:off x="381000" y="1412875"/>
            <a:ext cx="8382000" cy="4610493"/>
          </a:xfrm>
        </p:spPr>
        <p:txBody>
          <a:bodyPr/>
          <a:lstStyle/>
          <a:p>
            <a:r>
              <a:rPr lang="en-US" dirty="0" smtClean="0">
                <a:solidFill>
                  <a:srgbClr xmlns:mc="http://schemas.openxmlformats.org/markup-compatibility/2006" xmlns:a14="http://schemas.microsoft.com/office/drawing/2007/7/7/main" val="FF0000" mc:Ignorable=""/>
                </a:solidFill>
              </a:rPr>
              <a:t>Logic studies the relationship between language, meaning, and (proof) method. </a:t>
            </a:r>
          </a:p>
          <a:p>
            <a:r>
              <a:rPr lang="en-US" dirty="0" smtClean="0"/>
              <a:t>A logic consists of a language in which (well-formed) sentences are expressed. </a:t>
            </a:r>
          </a:p>
          <a:p>
            <a:r>
              <a:rPr lang="en-US" dirty="0" smtClean="0"/>
              <a:t>A semantic that distinguishes the valid sentences from the refutable ones.</a:t>
            </a:r>
          </a:p>
          <a:p>
            <a:r>
              <a:rPr lang="en-US" dirty="0" smtClean="0"/>
              <a:t>A proof system for constructing arguments justifying valid sentences.</a:t>
            </a:r>
          </a:p>
          <a:p>
            <a:r>
              <a:rPr lang="en-US" dirty="0" smtClean="0"/>
              <a:t>Examples of logics include </a:t>
            </a:r>
            <a:r>
              <a:rPr lang="en-US" dirty="0" smtClean="0">
                <a:solidFill>
                  <a:srgbClr xmlns:mc="http://schemas.openxmlformats.org/markup-compatibility/2006" xmlns:a14="http://schemas.microsoft.com/office/drawing/2007/7/7/main" val="FF0000" mc:Ignorable=""/>
                </a:solidFill>
              </a:rPr>
              <a:t>propositional logic</a:t>
            </a:r>
            <a:r>
              <a:rPr lang="en-US" dirty="0" smtClean="0"/>
              <a:t>, </a:t>
            </a:r>
            <a:r>
              <a:rPr lang="en-US" dirty="0" err="1" smtClean="0">
                <a:solidFill>
                  <a:srgbClr xmlns:mc="http://schemas.openxmlformats.org/markup-compatibility/2006" xmlns:a14="http://schemas.microsoft.com/office/drawing/2007/7/7/main" val="FF0000" mc:Ignorable=""/>
                </a:solidFill>
              </a:rPr>
              <a:t>equational</a:t>
            </a:r>
            <a:r>
              <a:rPr lang="en-US" dirty="0" smtClean="0">
                <a:solidFill>
                  <a:srgbClr xmlns:mc="http://schemas.openxmlformats.org/markup-compatibility/2006" xmlns:a14="http://schemas.microsoft.com/office/drawing/2007/7/7/main" val="FF0000" mc:Ignorable=""/>
                </a:solidFill>
              </a:rPr>
              <a:t> logic</a:t>
            </a:r>
            <a:r>
              <a:rPr lang="en-US" dirty="0" smtClean="0"/>
              <a:t>, </a:t>
            </a:r>
            <a:r>
              <a:rPr lang="en-US" dirty="0" smtClean="0">
                <a:solidFill>
                  <a:srgbClr xmlns:mc="http://schemas.openxmlformats.org/markup-compatibility/2006" xmlns:a14="http://schemas.microsoft.com/office/drawing/2007/7/7/main" val="FF0000" mc:Ignorable=""/>
                </a:solidFill>
              </a:rPr>
              <a:t>first-order logic</a:t>
            </a:r>
            <a:r>
              <a:rPr lang="en-US" dirty="0" smtClean="0"/>
              <a:t>, higher-order logic, and modal logics.</a:t>
            </a:r>
            <a:endParaRPr lang="en-US" dirty="0">
              <a:solidFill>
                <a:srgbClr xmlns:mc="http://schemas.openxmlformats.org/markup-compatibility/2006" xmlns:a14="http://schemas.microsoft.com/office/drawing/2007/7/7/main" val="FF0000" mc:Ignorable=""/>
              </a:solidFill>
            </a:endParaRPr>
          </a:p>
        </p:txBody>
      </p:sp>
    </p:spTree>
  </p:cSld>
  <p:clrMapOvr>
    <a:masterClrMapping/>
  </p:clrMapOvr>
  <p:transition xmlns:p14="http://schemas.microsoft.com/office/powerpoint/2007/7/12/mai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a:t>
            </a:r>
            <a:r>
              <a:rPr lang="en-US" dirty="0" smtClean="0">
                <a:solidFill>
                  <a:srgbClr xmlns:mc="http://schemas.openxmlformats.org/markup-compatibility/2006" xmlns:a14="http://schemas.microsoft.com/office/drawing/2007/7/7/main" val="FF0000" mc:Ignorable=""/>
                </a:solidFill>
                <a:cs typeface="Calibri" pitchFamily="34" charset="0"/>
              </a:rPr>
              <a:t>d = e</a:t>
            </a:r>
            <a:r>
              <a:rPr lang="en-US" dirty="0" smtClean="0">
                <a:cs typeface="Calibri" pitchFamily="34" charset="0"/>
              </a:rPr>
              <a:t>,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4" name="Oval 13"/>
          <p:cNvSpPr/>
          <p:nvPr/>
        </p:nvSpPr>
        <p:spPr bwMode="auto">
          <a:xfrm>
            <a:off x="40894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5" name="Oval 14"/>
          <p:cNvSpPr/>
          <p:nvPr/>
        </p:nvSpPr>
        <p:spPr bwMode="auto">
          <a:xfrm>
            <a:off x="53340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a:t>
            </a: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a:t>
            </a:r>
            <a:r>
              <a:rPr lang="en-US" dirty="0" smtClean="0">
                <a:solidFill>
                  <a:srgbClr xmlns:mc="http://schemas.openxmlformats.org/markup-compatibility/2006" xmlns:a14="http://schemas.microsoft.com/office/drawing/2007/7/7/main" val="FF0000" mc:Ignorable=""/>
                </a:solidFill>
                <a:cs typeface="Calibri" pitchFamily="34" charset="0"/>
              </a:rPr>
              <a:t>d = e</a:t>
            </a:r>
            <a:r>
              <a:rPr lang="en-US" dirty="0" smtClean="0">
                <a:cs typeface="Calibri" pitchFamily="34" charset="0"/>
              </a:rPr>
              <a:t>, b = s,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a:t>
            </a:r>
            <a:r>
              <a:rPr lang="en-US" dirty="0" smtClean="0">
                <a:solidFill>
                  <a:srgbClr xmlns:mc="http://schemas.openxmlformats.org/markup-compatibility/2006" xmlns:a14="http://schemas.microsoft.com/office/drawing/2007/7/7/main" val="FF0000" mc:Ignorable=""/>
                </a:solidFill>
                <a:cs typeface="Calibri" pitchFamily="34" charset="0"/>
              </a:rPr>
              <a:t>b = s</a:t>
            </a:r>
            <a:r>
              <a:rPr lang="en-US" dirty="0" smtClean="0">
                <a:cs typeface="Calibri" pitchFamily="34" charset="0"/>
              </a:rPr>
              <a:t>,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6" name="Oval 15"/>
          <p:cNvSpPr/>
          <p:nvPr/>
        </p:nvSpPr>
        <p:spPr bwMode="auto">
          <a:xfrm>
            <a:off x="65786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s</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8" name="Oval 17"/>
          <p:cNvSpPr/>
          <p:nvPr/>
        </p:nvSpPr>
        <p:spPr bwMode="auto">
          <a:xfrm>
            <a:off x="1554480" y="2448560"/>
            <a:ext cx="1522902" cy="14325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800" b="0" u="none" strike="noStrike" cap="none" normalizeH="0" baseline="0" dirty="0" err="1" smtClean="0">
                <a:solidFill>
                  <a:schemeClr val="bg1"/>
                </a:solidFill>
                <a:latin typeface="Calibri" pitchFamily="34" charset="0"/>
                <a:cs typeface="Calibri" pitchFamily="34" charset="0"/>
              </a:rPr>
              <a:t>,c,</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s</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a:t>
            </a:r>
            <a:r>
              <a:rPr lang="en-US" dirty="0" smtClean="0">
                <a:solidFill>
                  <a:srgbClr xmlns:mc="http://schemas.openxmlformats.org/markup-compatibility/2006" xmlns:a14="http://schemas.microsoft.com/office/drawing/2007/7/7/main" val="FF0000" mc:Ignorable=""/>
                </a:solidFill>
                <a:cs typeface="Calibri" pitchFamily="34" charset="0"/>
              </a:rPr>
              <a:t>b = s</a:t>
            </a:r>
            <a:r>
              <a:rPr lang="en-US" dirty="0" smtClean="0">
                <a:cs typeface="Calibri" pitchFamily="34" charset="0"/>
              </a:rPr>
              <a:t>, d = 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a:t>
            </a:r>
            <a:r>
              <a:rPr lang="en-US" dirty="0" smtClean="0">
                <a:solidFill>
                  <a:srgbClr xmlns:mc="http://schemas.openxmlformats.org/markup-compatibility/2006" xmlns:a14="http://schemas.microsoft.com/office/drawing/2007/7/7/main" val="FF0000" mc:Ignorable=""/>
                </a:solidFill>
                <a:cs typeface="Calibri" pitchFamily="34" charset="0"/>
              </a:rPr>
              <a:t>d = t</a:t>
            </a:r>
            <a:r>
              <a:rPr lang="en-US" dirty="0" smtClean="0">
                <a:cs typeface="Calibri" pitchFamily="34" charset="0"/>
              </a:rPr>
              <a:t>, a</a:t>
            </a:r>
            <a:r>
              <a:rPr lang="en-US" dirty="0" smtClean="0">
                <a:cs typeface="Calibri" pitchFamily="34" charset="0"/>
                <a:sym typeface="Symbol"/>
              </a:rPr>
              <a:t> e,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7" name="Oval 16"/>
          <p:cNvSpPr/>
          <p:nvPr/>
        </p:nvSpPr>
        <p:spPr bwMode="auto">
          <a:xfrm>
            <a:off x="7823200" y="2733040"/>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t</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2" name="Oval 11"/>
          <p:cNvSpPr/>
          <p:nvPr/>
        </p:nvSpPr>
        <p:spPr bwMode="auto">
          <a:xfrm>
            <a:off x="4521200" y="2580640"/>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t>a = b,</a:t>
            </a:r>
            <a:r>
              <a:rPr lang="en-US" dirty="0" smtClean="0">
                <a:solidFill>
                  <a:srgbClr xmlns:mc="http://schemas.openxmlformats.org/markup-compatibility/2006" xmlns:a14="http://schemas.microsoft.com/office/drawing/2007/7/7/main" val="FF0000" mc:Ignorable=""/>
                </a:solidFill>
              </a:rPr>
              <a:t> </a:t>
            </a:r>
            <a:r>
              <a:rPr lang="en-US" dirty="0" smtClean="0"/>
              <a:t>b = c, d = e, b = s, </a:t>
            </a:r>
            <a:r>
              <a:rPr lang="en-US" dirty="0" smtClean="0">
                <a:solidFill>
                  <a:srgbClr xmlns:mc="http://schemas.openxmlformats.org/markup-compatibility/2006" xmlns:a14="http://schemas.microsoft.com/office/drawing/2007/7/7/main" val="FF0000" mc:Ignorable=""/>
                </a:solidFill>
              </a:rPr>
              <a:t>d = t</a:t>
            </a:r>
            <a:r>
              <a:rPr lang="en-US" dirty="0" smtClean="0"/>
              <a:t>, a</a:t>
            </a:r>
            <a:r>
              <a:rPr lang="en-US" dirty="0" smtClean="0">
                <a:sym typeface="Symbol"/>
              </a:rPr>
              <a:t> e, </a:t>
            </a:r>
            <a:r>
              <a:rPr lang="en-US" dirty="0" smtClean="0"/>
              <a:t>a</a:t>
            </a:r>
            <a:r>
              <a:rPr lang="en-US" dirty="0" smtClean="0">
                <a:sym typeface="Symbol"/>
              </a:rPr>
              <a:t> s</a:t>
            </a:r>
            <a:endParaRPr lang="en-US" dirty="0" smtClean="0"/>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err="1" smtClean="0">
                <a:solidFill>
                  <a:schemeClr val="bg1"/>
                </a:solidFill>
                <a:latin typeface="Calibri" pitchFamily="34" charset="0"/>
                <a:cs typeface="Calibri" pitchFamily="34" charset="0"/>
              </a:rPr>
              <a:t>,e,</a:t>
            </a: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t</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solidFill>
                  <a:srgbClr xmlns:mc="http://schemas.openxmlformats.org/markup-compatibility/2006" xmlns:a14="http://schemas.microsoft.com/office/drawing/2007/7/7/main" val="FF0000" mc:Ignorable=""/>
                </a:solidFill>
                <a:cs typeface="Calibri" pitchFamily="34" charset="0"/>
                <a:sym typeface="Symbol"/>
              </a:rPr>
              <a:t> e</a:t>
            </a:r>
            <a:r>
              <a:rPr lang="en-US" dirty="0" smtClean="0">
                <a:cs typeface="Calibri" pitchFamily="34" charset="0"/>
                <a:sym typeface="Symbol"/>
              </a:rPr>
              <a:t>, </a:t>
            </a:r>
            <a:r>
              <a:rPr lang="en-US" dirty="0" smtClean="0">
                <a:cs typeface="Calibri" pitchFamily="34" charset="0"/>
              </a:rPr>
              <a:t>a</a:t>
            </a:r>
            <a:r>
              <a:rPr lang="en-US" dirty="0" smtClean="0">
                <a:cs typeface="Calibri" pitchFamily="34" charset="0"/>
                <a:sym typeface="Symbol"/>
              </a:rPr>
              <a:t> s</a:t>
            </a:r>
            <a:endParaRPr lang="en-US" dirty="0" smtClean="0">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a:t>
            </a:r>
            <a:r>
              <a:rPr lang="en-US" sz="28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800" dirty="0" err="1"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 </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solidFill>
                  <a:srgbClr xmlns:mc="http://schemas.openxmlformats.org/markup-compatibility/2006" xmlns:a14="http://schemas.microsoft.com/office/drawing/2007/7/7/main" val="FF0000" mc:Ignorable=""/>
                </a:solidFill>
                <a:cs typeface="Calibri" pitchFamily="34" charset="0"/>
                <a:sym typeface="Symbol"/>
              </a:rPr>
              <a:t> s</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s</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7" name="Rectangle 6"/>
          <p:cNvSpPr/>
          <p:nvPr/>
        </p:nvSpPr>
        <p:spPr bwMode="auto">
          <a:xfrm>
            <a:off x="1290320" y="3677920"/>
            <a:ext cx="3698240" cy="1148080"/>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Unsatisfiable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2460898" y="4405337"/>
            <a:ext cx="4333240" cy="387798"/>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logical language?</a:t>
            </a:r>
            <a:endParaRPr lang="en-US" dirty="0"/>
          </a:p>
        </p:txBody>
      </p:sp>
      <p:sp>
        <p:nvSpPr>
          <p:cNvPr id="3" name="Content Placeholder 2"/>
          <p:cNvSpPr>
            <a:spLocks noGrp="1"/>
          </p:cNvSpPr>
          <p:nvPr>
            <p:ph idx="1"/>
          </p:nvPr>
        </p:nvSpPr>
        <p:spPr>
          <a:xfrm>
            <a:off x="381000" y="1412875"/>
            <a:ext cx="8382000" cy="3274743"/>
          </a:xfrm>
        </p:spPr>
        <p:txBody>
          <a:bodyPr/>
          <a:lstStyle/>
          <a:p>
            <a:r>
              <a:rPr lang="en-US" dirty="0" smtClean="0"/>
              <a:t>A language consists of logical symbols whose interpretations are fixed, and non-logical ones whose interpretations vary. </a:t>
            </a:r>
          </a:p>
          <a:p>
            <a:r>
              <a:rPr lang="en-US" dirty="0" smtClean="0"/>
              <a:t>These symbols are combined together to form well-formed formulas.</a:t>
            </a:r>
          </a:p>
          <a:p>
            <a:r>
              <a:rPr lang="en-US" dirty="0" smtClean="0"/>
              <a:t>In propositional logic PL, the connectives </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and </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t>
            </a:r>
            <a:r>
              <a:rPr lang="en-US" dirty="0" smtClean="0"/>
              <a:t>have a fixed interpretation, whereas the constants </a:t>
            </a:r>
            <a:r>
              <a:rPr lang="en-US" i="1" dirty="0" smtClean="0">
                <a:solidFill>
                  <a:srgbClr xmlns:mc="http://schemas.openxmlformats.org/markup-compatibility/2006" xmlns:a14="http://schemas.microsoft.com/office/drawing/2007/7/7/main" val="FF0000" mc:Ignorable=""/>
                </a:solidFill>
              </a:rPr>
              <a:t>p</a:t>
            </a:r>
            <a:r>
              <a:rPr lang="en-US" dirty="0" smtClean="0"/>
              <a:t>, </a:t>
            </a:r>
            <a:r>
              <a:rPr lang="en-US" i="1" dirty="0" smtClean="0">
                <a:solidFill>
                  <a:srgbClr xmlns:mc="http://schemas.openxmlformats.org/markup-compatibility/2006" xmlns:a14="http://schemas.microsoft.com/office/drawing/2007/7/7/main" val="FF0000" mc:Ignorable=""/>
                </a:solidFill>
              </a:rPr>
              <a:t>q</a:t>
            </a:r>
            <a:r>
              <a:rPr lang="en-US" dirty="0" smtClean="0"/>
              <a:t>, </a:t>
            </a:r>
            <a:r>
              <a:rPr lang="en-US" i="1" dirty="0" smtClean="0">
                <a:solidFill>
                  <a:srgbClr xmlns:mc="http://schemas.openxmlformats.org/markup-compatibility/2006" xmlns:a14="http://schemas.microsoft.com/office/drawing/2007/7/7/main" val="FF0000" mc:Ignorable=""/>
                </a:solidFill>
              </a:rPr>
              <a:t>r</a:t>
            </a:r>
            <a:r>
              <a:rPr lang="en-US" i="1" dirty="0" smtClean="0"/>
              <a:t> </a:t>
            </a:r>
            <a:r>
              <a:rPr lang="en-US" dirty="0" smtClean="0"/>
              <a:t>may be interpreted at will.</a:t>
            </a:r>
            <a:endParaRPr lang="en-US" dirty="0">
              <a:solidFill>
                <a:srgbClr xmlns:mc="http://schemas.openxmlformats.org/markup-compatibility/2006" xmlns:a14="http://schemas.microsoft.com/office/drawing/2007/7/7/main" val="FF0000" mc:Ignorable=""/>
              </a:solidFill>
            </a:endParaRPr>
          </a:p>
        </p:txBody>
      </p:sp>
    </p:spTree>
  </p:cSld>
  <p:clrMapOvr>
    <a:masterClrMapping/>
  </p:clrMapOvr>
  <p:transition xmlns:p14="http://schemas.microsoft.com/office/powerpoint/2007/7/12/mai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dirty="0" smtClean="0">
                <a:solidFill>
                  <a:schemeClr val="bg1"/>
                </a:solidFill>
                <a:latin typeface="Calibri" pitchFamily="34" charset="0"/>
                <a:cs typeface="Calibri" pitchFamily="34" charset="0"/>
              </a:rPr>
              <a:t>(assignment)</a:t>
            </a: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1335750"/>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dirty="0" smtClean="0">
                <a:solidFill>
                  <a:schemeClr val="bg1"/>
                </a:solidFill>
                <a:latin typeface="Calibri" pitchFamily="34" charset="0"/>
                <a:cs typeface="Calibri" pitchFamily="34" charset="0"/>
              </a:rPr>
              <a:t>(assignment)</a:t>
            </a: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
        <p:nvSpPr>
          <p:cNvPr id="12" name="Rectangular Callout 11"/>
          <p:cNvSpPr/>
          <p:nvPr/>
        </p:nvSpPr>
        <p:spPr bwMode="auto">
          <a:xfrm>
            <a:off x="125362" y="3265013"/>
            <a:ext cx="2516358" cy="979714"/>
          </a:xfrm>
          <a:prstGeom prst="wedgeRectCallout">
            <a:avLst>
              <a:gd name="adj1" fmla="val 69423"/>
              <a:gd name="adj2" fmla="val 16107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Calibri" pitchFamily="34" charset="0"/>
              </a:rPr>
              <a:t>Alternative notation:</a:t>
            </a:r>
          </a:p>
          <a:p>
            <a:pPr defTabSz="1096963" fontAlgn="base">
              <a:spcBef>
                <a:spcPct val="0"/>
              </a:spcBef>
              <a:spcAft>
                <a:spcPct val="0"/>
              </a:spcAft>
            </a:pPr>
            <a:r>
              <a:rPr lang="en-US" sz="2000" dirty="0" err="1" smtClean="0">
                <a:solidFill>
                  <a:schemeClr val="bg1"/>
                </a:solidFill>
                <a:latin typeface="Calibri" pitchFamily="34" charset="0"/>
              </a:rPr>
              <a:t>a</a:t>
            </a:r>
            <a:r>
              <a:rPr lang="en-US" sz="2000" baseline="30000" dirty="0" err="1" smtClean="0">
                <a:solidFill>
                  <a:schemeClr val="bg1"/>
                </a:solidFill>
                <a:latin typeface="Calibri" pitchFamily="34" charset="0"/>
              </a:rPr>
              <a:t>M</a:t>
            </a:r>
            <a:r>
              <a:rPr lang="en-US" sz="2000" dirty="0" smtClean="0">
                <a:solidFill>
                  <a:schemeClr val="bg1"/>
                </a:solidFill>
                <a:latin typeface="Calibri" pitchFamily="34" charset="0"/>
              </a:rPr>
              <a:t> = </a:t>
            </a:r>
            <a:r>
              <a:rPr lang="en-US" sz="20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000" b="1" baseline="-25000" dirty="0" smtClean="0">
                <a:solidFill>
                  <a:srgbClr xmlns:mc="http://schemas.openxmlformats.org/markup-compatibility/2006" xmlns:a14="http://schemas.microsoft.com/office/drawing/2007/7/7/main" val="FF0000" mc:Ignorable=""/>
                </a:solidFill>
                <a:latin typeface="Calibri" pitchFamily="34" charset="0"/>
              </a:rPr>
              <a:t>1 </a:t>
            </a:r>
            <a:endParaRPr lang="en-US" sz="2000" dirty="0" smtClean="0">
              <a:solidFill>
                <a:schemeClr val="bg1"/>
              </a:solidFill>
              <a:latin typeface="Calibri"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bg1"/>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M(b) = M(c) = M(s)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M(d) = M(e) = M(t)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endParaRPr lang="en-US" sz="2800" dirty="0" smtClean="0">
              <a:solidFill>
                <a:schemeClr val="bg1"/>
              </a:solidFill>
              <a:latin typeface="Calibri" pitchFamily="34" charset="0"/>
              <a:cs typeface="Calibri" pitchFamily="34" charset="0"/>
            </a:endParaRPr>
          </a:p>
          <a:p>
            <a:pPr marL="384954" indent="-384954" algn="ctr">
              <a:lnSpc>
                <a:spcPct val="90000"/>
              </a:lnSpc>
              <a:spcBef>
                <a:spcPct val="20000"/>
              </a:spcBef>
              <a:buSzPct val="90000"/>
              <a:defRPr/>
            </a:pP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Deciding Equality</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a:t>
            </a:r>
            <a:r>
              <a:rPr lang="en-US" dirty="0" smtClean="0">
                <a:cs typeface="Calibri" pitchFamily="34" charset="0"/>
                <a:sym typeface="Symbol"/>
              </a:rPr>
              <a:t> 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1" name="Oval 10"/>
          <p:cNvSpPr/>
          <p:nvPr/>
        </p:nvSpPr>
        <p:spPr bwMode="auto">
          <a:xfrm>
            <a:off x="2184400" y="232663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0" name="Oval 9"/>
          <p:cNvSpPr/>
          <p:nvPr/>
        </p:nvSpPr>
        <p:spPr bwMode="auto">
          <a:xfrm>
            <a:off x="5323840" y="2499360"/>
            <a:ext cx="1404094" cy="132080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Content Placeholder 2"/>
          <p:cNvSpPr txBox="1">
            <a:spLocks/>
          </p:cNvSpPr>
          <p:nvPr/>
        </p:nvSpPr>
        <p:spPr>
          <a:xfrm>
            <a:off x="1567543" y="4405337"/>
            <a:ext cx="6516913" cy="2283702"/>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Model construction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800" b="1" dirty="0" smtClean="0">
                <a:solidFill>
                  <a:schemeClr val="bg1"/>
                </a:solidFill>
                <a:latin typeface="Calibri" pitchFamily="34" charset="0"/>
                <a:sym typeface="Symbol"/>
              </a:rPr>
              <a:t>,</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dirty="0" smtClean="0">
                <a:solidFill>
                  <a:schemeClr val="bg1"/>
                </a:solidFill>
                <a:latin typeface="Calibri" pitchFamily="34" charset="0"/>
                <a:cs typeface="Calibri" pitchFamily="34" charset="0"/>
              </a:rPr>
              <a:t>}   (universe, aka domain)</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M(a) = M(b) = M(c) = M(s)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rPr>
              <a:t>1</a:t>
            </a:r>
          </a:p>
          <a:p>
            <a:pPr marL="384954" indent="-384954" algn="ctr">
              <a:lnSpc>
                <a:spcPct val="90000"/>
              </a:lnSpc>
              <a:spcBef>
                <a:spcPct val="20000"/>
              </a:spcBef>
              <a:buSzPct val="90000"/>
              <a:defRPr/>
            </a:pPr>
            <a:r>
              <a:rPr lang="en-US" sz="2800" dirty="0" smtClean="0">
                <a:solidFill>
                  <a:schemeClr val="bg1"/>
                </a:solidFill>
                <a:latin typeface="Calibri" pitchFamily="34" charset="0"/>
                <a:cs typeface="Calibri" pitchFamily="34" charset="0"/>
              </a:rPr>
              <a:t>M(d) = M(e) = M(t) = </a:t>
            </a:r>
            <a:r>
              <a:rPr lang="en-US" sz="28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8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endParaRPr lang="en-US" sz="2800" dirty="0" smtClean="0">
              <a:solidFill>
                <a:schemeClr val="bg1"/>
              </a:solidFill>
              <a:latin typeface="Calibri" pitchFamily="34" charset="0"/>
              <a:cs typeface="Calibri" pitchFamily="34" charset="0"/>
            </a:endParaRPr>
          </a:p>
          <a:p>
            <a:pPr marL="384954" indent="-384954" algn="ctr">
              <a:lnSpc>
                <a:spcPct val="90000"/>
              </a:lnSpc>
              <a:spcBef>
                <a:spcPct val="20000"/>
              </a:spcBef>
              <a:buSzPct val="90000"/>
              <a:defRPr/>
            </a:pPr>
            <a:endPar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endParaRPr>
          </a:p>
        </p:txBody>
      </p:sp>
      <p:sp>
        <p:nvSpPr>
          <p:cNvPr id="7" name="TextBox 6"/>
          <p:cNvSpPr txBox="1"/>
          <p:nvPr/>
        </p:nvSpPr>
        <p:spPr>
          <a:xfrm>
            <a:off x="2830286"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9" name="TextBox 8"/>
          <p:cNvSpPr txBox="1"/>
          <p:nvPr/>
        </p:nvSpPr>
        <p:spPr>
          <a:xfrm>
            <a:off x="5798458" y="2443496"/>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382000" cy="4585871"/>
          </a:xfrm>
        </p:spPr>
        <p:txBody>
          <a:bodyPr/>
          <a:lstStyle/>
          <a:p>
            <a:r>
              <a:rPr lang="en-US" dirty="0" smtClean="0"/>
              <a:t>Termination: easy</a:t>
            </a:r>
          </a:p>
          <a:p>
            <a:r>
              <a:rPr lang="en-US" dirty="0" smtClean="0"/>
              <a:t>Soundness</a:t>
            </a:r>
          </a:p>
          <a:p>
            <a:pPr lvl="1"/>
            <a:r>
              <a:rPr lang="en-US" dirty="0" smtClean="0"/>
              <a:t>Invariant: all constants in a </a:t>
            </a:r>
            <a:r>
              <a:rPr lang="en-US" dirty="0" smtClean="0">
                <a:solidFill>
                  <a:srgbClr xmlns:mc="http://schemas.openxmlformats.org/markup-compatibility/2006" xmlns:a14="http://schemas.microsoft.com/office/drawing/2007/7/7/main" val="0070C0" mc:Ignorable=""/>
                </a:solidFill>
              </a:rPr>
              <a:t>“ball”</a:t>
            </a:r>
            <a:r>
              <a:rPr lang="en-US" dirty="0" smtClean="0"/>
              <a:t> are known to be equal.</a:t>
            </a:r>
          </a:p>
          <a:p>
            <a:pPr lvl="1"/>
            <a:r>
              <a:rPr lang="en-US" dirty="0" smtClean="0"/>
              <a:t>The </a:t>
            </a:r>
            <a:r>
              <a:rPr lang="en-US" dirty="0" smtClean="0">
                <a:solidFill>
                  <a:srgbClr xmlns:mc="http://schemas.openxmlformats.org/markup-compatibility/2006" xmlns:a14="http://schemas.microsoft.com/office/drawing/2007/7/7/main" val="0070C0" mc:Ignorable=""/>
                </a:solidFill>
              </a:rPr>
              <a:t>“ball”</a:t>
            </a:r>
            <a:r>
              <a:rPr lang="en-US" dirty="0" smtClean="0"/>
              <a:t> merge operation is justified by:</a:t>
            </a:r>
          </a:p>
          <a:p>
            <a:pPr lvl="2"/>
            <a:r>
              <a:rPr lang="en-US" dirty="0" smtClean="0"/>
              <a:t>Transitivity and Symmetry rules.</a:t>
            </a:r>
          </a:p>
          <a:p>
            <a:r>
              <a:rPr lang="en-US" dirty="0" smtClean="0"/>
              <a:t>Completeness</a:t>
            </a:r>
          </a:p>
          <a:p>
            <a:pPr lvl="1"/>
            <a:r>
              <a:rPr lang="en-US" dirty="0" smtClean="0">
                <a:solidFill>
                  <a:srgbClr xmlns:mc="http://schemas.openxmlformats.org/markup-compatibility/2006" xmlns:a14="http://schemas.microsoft.com/office/drawing/2007/7/7/main" val="FF0000" mc:Ignorable=""/>
                </a:solidFill>
              </a:rPr>
              <a:t>We can build a model if an inconsistency was not detected.</a:t>
            </a:r>
          </a:p>
          <a:p>
            <a:pPr lvl="1"/>
            <a:r>
              <a:rPr lang="en-US" dirty="0" smtClean="0"/>
              <a:t>Proof template (by contradiction):</a:t>
            </a:r>
          </a:p>
          <a:p>
            <a:pPr lvl="2"/>
            <a:r>
              <a:rPr lang="en-US" dirty="0" smtClean="0"/>
              <a:t>Build a candidate model.</a:t>
            </a:r>
          </a:p>
          <a:p>
            <a:pPr lvl="2"/>
            <a:r>
              <a:rPr lang="en-US" dirty="0" smtClean="0"/>
              <a:t>Assume a literal was not satisfied.</a:t>
            </a:r>
          </a:p>
          <a:p>
            <a:pPr lvl="2"/>
            <a:r>
              <a:rPr lang="en-US" dirty="0" smtClean="0"/>
              <a:t>Find contradiction.</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509000" cy="2825389"/>
          </a:xfrm>
        </p:spPr>
        <p:txBody>
          <a:bodyPr/>
          <a:lstStyle/>
          <a:p>
            <a:r>
              <a:rPr lang="en-US" dirty="0" smtClean="0"/>
              <a:t>Completeness</a:t>
            </a:r>
          </a:p>
          <a:p>
            <a:pPr lvl="1"/>
            <a:r>
              <a:rPr lang="en-US" dirty="0" smtClean="0">
                <a:solidFill>
                  <a:srgbClr xmlns:mc="http://schemas.openxmlformats.org/markup-compatibility/2006" xmlns:a14="http://schemas.microsoft.com/office/drawing/2007/7/7/main" val="FF0000" mc:Ignorable=""/>
                </a:solidFill>
              </a:rPr>
              <a:t>We can build a model if an inconsistency was not detected.</a:t>
            </a:r>
          </a:p>
          <a:p>
            <a:pPr lvl="1"/>
            <a:r>
              <a:rPr lang="en-US" dirty="0" smtClean="0"/>
              <a:t>Instantiating the template for our procedure:</a:t>
            </a:r>
          </a:p>
          <a:p>
            <a:pPr lvl="2"/>
            <a:r>
              <a:rPr lang="en-US" dirty="0" smtClean="0"/>
              <a:t>Assume some literal </a:t>
            </a:r>
            <a:r>
              <a:rPr lang="en-US" dirty="0" smtClean="0">
                <a:solidFill>
                  <a:srgbClr xmlns:mc="http://schemas.openxmlformats.org/markup-compatibility/2006" xmlns:a14="http://schemas.microsoft.com/office/drawing/2007/7/7/main" val="FF0000" mc:Ignorable=""/>
                </a:solidFill>
              </a:rPr>
              <a:t>c = d </a:t>
            </a:r>
            <a:r>
              <a:rPr lang="en-US" dirty="0" smtClean="0"/>
              <a:t>is not satisfied by our model.</a:t>
            </a:r>
          </a:p>
          <a:p>
            <a:pPr lvl="2"/>
            <a:r>
              <a:rPr lang="en-US" dirty="0" smtClean="0"/>
              <a:t>That is, </a:t>
            </a:r>
            <a:r>
              <a:rPr lang="en-US" dirty="0" smtClean="0">
                <a:solidFill>
                  <a:srgbClr xmlns:mc="http://schemas.openxmlformats.org/markup-compatibility/2006" xmlns:a14="http://schemas.microsoft.com/office/drawing/2007/7/7/main" val="FF0000" mc:Ignorable=""/>
                </a:solidFill>
              </a:rPr>
              <a:t>M(c) ≠ M(d)</a:t>
            </a:r>
            <a:r>
              <a:rPr lang="en-US" dirty="0" smtClean="0"/>
              <a:t>.</a:t>
            </a:r>
          </a:p>
          <a:p>
            <a:pPr lvl="2"/>
            <a:r>
              <a:rPr lang="en-US" dirty="0" smtClean="0"/>
              <a:t>This is impossible, </a:t>
            </a:r>
            <a:r>
              <a:rPr lang="en-US" dirty="0" smtClean="0">
                <a:solidFill>
                  <a:srgbClr xmlns:mc="http://schemas.openxmlformats.org/markup-compatibility/2006" xmlns:a14="http://schemas.microsoft.com/office/drawing/2007/7/7/main" val="FF0000" mc:Ignorable=""/>
                </a:solidFill>
              </a:rPr>
              <a:t>c</a:t>
            </a:r>
            <a:r>
              <a:rPr lang="en-US" dirty="0" smtClean="0"/>
              <a:t> and </a:t>
            </a:r>
            <a:r>
              <a:rPr lang="en-US" dirty="0" smtClean="0">
                <a:solidFill>
                  <a:srgbClr xmlns:mc="http://schemas.openxmlformats.org/markup-compatibility/2006" xmlns:a14="http://schemas.microsoft.com/office/drawing/2007/7/7/main" val="FF0000" mc:Ignorable=""/>
                </a:solidFill>
              </a:rPr>
              <a:t>d</a:t>
            </a:r>
            <a:r>
              <a:rPr lang="en-US" dirty="0" smtClean="0"/>
              <a:t> must be in the same </a:t>
            </a:r>
            <a:r>
              <a:rPr lang="en-US" dirty="0" smtClean="0">
                <a:solidFill>
                  <a:srgbClr xmlns:mc="http://schemas.openxmlformats.org/markup-compatibility/2006" xmlns:a14="http://schemas.microsoft.com/office/drawing/2007/7/7/main" val="0070C0" mc:Ignorable=""/>
                </a:solidFill>
              </a:rPr>
              <a:t>“ball”</a:t>
            </a:r>
            <a:r>
              <a:rPr lang="en-US" dirty="0" smtClean="0"/>
              <a:t>.</a:t>
            </a:r>
          </a:p>
          <a:p>
            <a:pPr lvl="2">
              <a:buNone/>
            </a:pPr>
            <a:endParaRPr lang="en-US" dirty="0" smtClean="0">
              <a:solidFill>
                <a:srgbClr xmlns:mc="http://schemas.openxmlformats.org/markup-compatibility/2006" xmlns:a14="http://schemas.microsoft.com/office/drawing/2007/7/7/main" val="0070C0" mc:Ignorable=""/>
              </a:solidFill>
            </a:endParaRPr>
          </a:p>
        </p:txBody>
      </p:sp>
      <p:sp>
        <p:nvSpPr>
          <p:cNvPr id="4" name="Oval 3"/>
          <p:cNvSpPr/>
          <p:nvPr/>
        </p:nvSpPr>
        <p:spPr bwMode="auto">
          <a:xfrm>
            <a:off x="2975428" y="4119153"/>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c,d</a:t>
            </a:r>
            <a:r>
              <a:rPr kumimoji="0" lang="en-US" sz="2800" b="0" u="none" strike="noStrike" cap="none" normalizeH="0" baseline="0" dirty="0" smtClean="0">
                <a:solidFill>
                  <a:schemeClr val="bg1"/>
                </a:solidFill>
                <a:latin typeface="Calibri" pitchFamily="34" charset="0"/>
                <a:cs typeface="Calibri" pitchFamily="34" charset="0"/>
              </a:rPr>
              <a:t>,…</a:t>
            </a:r>
          </a:p>
        </p:txBody>
      </p:sp>
      <p:sp>
        <p:nvSpPr>
          <p:cNvPr id="5" name="TextBox 4"/>
          <p:cNvSpPr txBox="1"/>
          <p:nvPr/>
        </p:nvSpPr>
        <p:spPr>
          <a:xfrm>
            <a:off x="3650344" y="4243268"/>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err="1" smtClean="0">
                <a:solidFill>
                  <a:srgbClr xmlns:mc="http://schemas.openxmlformats.org/markup-compatibility/2006" xmlns:a14="http://schemas.microsoft.com/office/drawing/2007/7/7/main" val="FF0000" mc:Ignorable=""/>
                </a:solidFill>
                <a:latin typeface="Calibri" pitchFamily="34" charset="0"/>
              </a:rPr>
              <a:t>i</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6" name="Rectangle 5"/>
          <p:cNvSpPr/>
          <p:nvPr/>
        </p:nvSpPr>
        <p:spPr>
          <a:xfrm>
            <a:off x="5085969" y="4825726"/>
            <a:ext cx="2715459" cy="424732"/>
          </a:xfrm>
          <a:prstGeom prst="rect">
            <a:avLst/>
          </a:prstGeom>
        </p:spPr>
        <p:txBody>
          <a:bodyPr wrap="square">
            <a:spAutoFit/>
          </a:bodyPr>
          <a:lstStyle/>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M(c) = M(d)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err="1" smtClean="0">
                <a:solidFill>
                  <a:srgbClr xmlns:mc="http://schemas.openxmlformats.org/markup-compatibility/2006" xmlns:a14="http://schemas.microsoft.com/office/drawing/2007/7/7/main" val="FF0000" mc:Ignorable=""/>
                </a:solidFill>
                <a:latin typeface="Calibri" pitchFamily="34" charset="0"/>
              </a:rPr>
              <a:t>i</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107996"/>
          </a:xfrm>
        </p:spPr>
        <p:txBody>
          <a:bodyPr/>
          <a:lstStyle/>
          <a:p>
            <a:r>
              <a:rPr lang="en-US" sz="4000" dirty="0" smtClean="0"/>
              <a:t>Deciding Equality:</a:t>
            </a:r>
            <a:br>
              <a:rPr lang="en-US" sz="4000" dirty="0" smtClean="0"/>
            </a:br>
            <a:r>
              <a:rPr lang="en-US" sz="4000" dirty="0" smtClean="0"/>
              <a:t>Termination, Soundness, Completeness</a:t>
            </a:r>
            <a:endParaRPr lang="en-US" sz="4000" dirty="0"/>
          </a:p>
        </p:txBody>
      </p:sp>
      <p:sp>
        <p:nvSpPr>
          <p:cNvPr id="12" name="Content Placeholder 11"/>
          <p:cNvSpPr>
            <a:spLocks noGrp="1"/>
          </p:cNvSpPr>
          <p:nvPr>
            <p:ph idx="1"/>
          </p:nvPr>
        </p:nvSpPr>
        <p:spPr>
          <a:xfrm>
            <a:off x="381000" y="1412875"/>
            <a:ext cx="8509000" cy="3157788"/>
          </a:xfrm>
        </p:spPr>
        <p:txBody>
          <a:bodyPr/>
          <a:lstStyle/>
          <a:p>
            <a:r>
              <a:rPr lang="en-US" dirty="0" smtClean="0"/>
              <a:t>Completeness</a:t>
            </a:r>
          </a:p>
          <a:p>
            <a:pPr lvl="1"/>
            <a:r>
              <a:rPr lang="en-US" dirty="0" smtClean="0">
                <a:solidFill>
                  <a:srgbClr xmlns:mc="http://schemas.openxmlformats.org/markup-compatibility/2006" xmlns:a14="http://schemas.microsoft.com/office/drawing/2007/7/7/main" val="FF0000" mc:Ignorable=""/>
                </a:solidFill>
              </a:rPr>
              <a:t>We can build a model if an inconsistency was not detected.</a:t>
            </a:r>
          </a:p>
          <a:p>
            <a:pPr lvl="1"/>
            <a:r>
              <a:rPr lang="en-US" dirty="0" smtClean="0"/>
              <a:t>Instantiating the template for our procedure:</a:t>
            </a:r>
          </a:p>
          <a:p>
            <a:pPr lvl="2"/>
            <a:r>
              <a:rPr lang="en-US" dirty="0" smtClean="0"/>
              <a:t>Assume some literal </a:t>
            </a:r>
            <a:r>
              <a:rPr lang="en-US" dirty="0" smtClean="0">
                <a:solidFill>
                  <a:srgbClr xmlns:mc="http://schemas.openxmlformats.org/markup-compatibility/2006" xmlns:a14="http://schemas.microsoft.com/office/drawing/2007/7/7/main" val="FF0000" mc:Ignorable=""/>
                </a:solidFill>
              </a:rPr>
              <a:t>c ≠ d </a:t>
            </a:r>
            <a:r>
              <a:rPr lang="en-US" dirty="0" smtClean="0"/>
              <a:t>is not satisfied by our model.</a:t>
            </a:r>
          </a:p>
          <a:p>
            <a:pPr lvl="2"/>
            <a:r>
              <a:rPr lang="en-US" dirty="0" smtClean="0"/>
              <a:t>That is, </a:t>
            </a:r>
            <a:r>
              <a:rPr lang="en-US" dirty="0" smtClean="0">
                <a:solidFill>
                  <a:srgbClr xmlns:mc="http://schemas.openxmlformats.org/markup-compatibility/2006" xmlns:a14="http://schemas.microsoft.com/office/drawing/2007/7/7/main" val="FF0000" mc:Ignorable=""/>
                </a:solidFill>
              </a:rPr>
              <a:t>M(c) = M(d).</a:t>
            </a:r>
          </a:p>
          <a:p>
            <a:pPr lvl="2"/>
            <a:r>
              <a:rPr lang="en-US" dirty="0" smtClean="0"/>
              <a:t>Key property: </a:t>
            </a:r>
            <a:r>
              <a:rPr lang="en-US" dirty="0" smtClean="0">
                <a:solidFill>
                  <a:srgbClr xmlns:mc="http://schemas.openxmlformats.org/markup-compatibility/2006" xmlns:a14="http://schemas.microsoft.com/office/drawing/2007/7/7/main" val="FF0000" mc:Ignorable=""/>
                </a:solidFill>
              </a:rPr>
              <a:t>we only check the </a:t>
            </a:r>
            <a:r>
              <a:rPr lang="en-US" dirty="0" err="1" smtClean="0">
                <a:solidFill>
                  <a:srgbClr xmlns:mc="http://schemas.openxmlformats.org/markup-compatibility/2006" xmlns:a14="http://schemas.microsoft.com/office/drawing/2007/7/7/main" val="FF0000" mc:Ignorable=""/>
                </a:solidFill>
              </a:rPr>
              <a:t>disequalities</a:t>
            </a:r>
            <a:r>
              <a:rPr lang="en-US" dirty="0" smtClean="0">
                <a:solidFill>
                  <a:srgbClr xmlns:mc="http://schemas.openxmlformats.org/markup-compatibility/2006" xmlns:a14="http://schemas.microsoft.com/office/drawing/2007/7/7/main" val="FF0000" mc:Ignorable=""/>
                </a:solidFill>
              </a:rPr>
              <a:t> after we processed all equalities.</a:t>
            </a:r>
          </a:p>
          <a:p>
            <a:pPr lvl="2"/>
            <a:r>
              <a:rPr lang="en-US" dirty="0" smtClean="0"/>
              <a:t>This is impossible, </a:t>
            </a:r>
            <a:r>
              <a:rPr lang="en-US" dirty="0" smtClean="0">
                <a:solidFill>
                  <a:srgbClr xmlns:mc="http://schemas.openxmlformats.org/markup-compatibility/2006" xmlns:a14="http://schemas.microsoft.com/office/drawing/2007/7/7/main" val="FF0000" mc:Ignorable=""/>
                </a:solidFill>
              </a:rPr>
              <a:t>c</a:t>
            </a:r>
            <a:r>
              <a:rPr lang="en-US" dirty="0" smtClean="0"/>
              <a:t> and </a:t>
            </a:r>
            <a:r>
              <a:rPr lang="en-US" dirty="0" smtClean="0">
                <a:solidFill>
                  <a:srgbClr xmlns:mc="http://schemas.openxmlformats.org/markup-compatibility/2006" xmlns:a14="http://schemas.microsoft.com/office/drawing/2007/7/7/main" val="FF0000" mc:Ignorable=""/>
                </a:solidFill>
              </a:rPr>
              <a:t>d </a:t>
            </a:r>
            <a:r>
              <a:rPr lang="en-US" dirty="0" smtClean="0"/>
              <a:t>must be in the different </a:t>
            </a:r>
            <a:r>
              <a:rPr lang="en-US" dirty="0" smtClean="0">
                <a:solidFill>
                  <a:srgbClr xmlns:mc="http://schemas.openxmlformats.org/markup-compatibility/2006" xmlns:a14="http://schemas.microsoft.com/office/drawing/2007/7/7/main" val="0070C0" mc:Ignorable=""/>
                </a:solidFill>
              </a:rPr>
              <a:t>“balls”</a:t>
            </a:r>
            <a:endParaRPr lang="en-US" dirty="0" smtClean="0"/>
          </a:p>
        </p:txBody>
      </p:sp>
      <p:sp>
        <p:nvSpPr>
          <p:cNvPr id="4" name="Oval 3"/>
          <p:cNvSpPr/>
          <p:nvPr/>
        </p:nvSpPr>
        <p:spPr bwMode="auto">
          <a:xfrm>
            <a:off x="2017485" y="4953725"/>
            <a:ext cx="1306286" cy="12293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smtClean="0">
                <a:solidFill>
                  <a:schemeClr val="bg1"/>
                </a:solidFill>
                <a:latin typeface="Calibri" pitchFamily="34" charset="0"/>
                <a:cs typeface="Calibri" pitchFamily="34" charset="0"/>
              </a:rPr>
              <a:t>c,…</a:t>
            </a:r>
          </a:p>
        </p:txBody>
      </p:sp>
      <p:sp>
        <p:nvSpPr>
          <p:cNvPr id="5" name="Rectangle 4"/>
          <p:cNvSpPr/>
          <p:nvPr/>
        </p:nvSpPr>
        <p:spPr>
          <a:xfrm>
            <a:off x="4723113" y="5145040"/>
            <a:ext cx="2715459" cy="1101840"/>
          </a:xfrm>
          <a:prstGeom prst="rect">
            <a:avLst/>
          </a:prstGeom>
        </p:spPr>
        <p:txBody>
          <a:bodyPr wrap="square">
            <a:spAutoFit/>
          </a:bodyPr>
          <a:lstStyle/>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M(c)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err="1" smtClean="0">
                <a:solidFill>
                  <a:srgbClr xmlns:mc="http://schemas.openxmlformats.org/markup-compatibility/2006" xmlns:a14="http://schemas.microsoft.com/office/drawing/2007/7/7/main" val="FF0000" mc:Ignorable=""/>
                </a:solidFill>
                <a:latin typeface="Calibri" pitchFamily="34" charset="0"/>
              </a:rPr>
              <a:t>i</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 M(d)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j</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6" name="TextBox 5"/>
          <p:cNvSpPr txBox="1"/>
          <p:nvPr/>
        </p:nvSpPr>
        <p:spPr>
          <a:xfrm>
            <a:off x="2445658" y="4968983"/>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err="1" smtClean="0">
                <a:solidFill>
                  <a:srgbClr xmlns:mc="http://schemas.openxmlformats.org/markup-compatibility/2006" xmlns:a14="http://schemas.microsoft.com/office/drawing/2007/7/7/main" val="FF0000" mc:Ignorable=""/>
                </a:solidFill>
                <a:latin typeface="Calibri" pitchFamily="34" charset="0"/>
              </a:rPr>
              <a:t>i</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7" name="Oval 6"/>
          <p:cNvSpPr/>
          <p:nvPr/>
        </p:nvSpPr>
        <p:spPr bwMode="auto">
          <a:xfrm>
            <a:off x="3672114" y="4953725"/>
            <a:ext cx="1306286" cy="12293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d</a:t>
            </a:r>
            <a:r>
              <a:rPr kumimoji="0" lang="en-US" sz="2800" b="0" u="none" strike="noStrike" cap="none" normalizeH="0" baseline="0" dirty="0" smtClean="0">
                <a:solidFill>
                  <a:schemeClr val="bg1"/>
                </a:solidFill>
                <a:latin typeface="Calibri" pitchFamily="34" charset="0"/>
                <a:cs typeface="Calibri" pitchFamily="34" charset="0"/>
              </a:rPr>
              <a:t>,…</a:t>
            </a:r>
          </a:p>
        </p:txBody>
      </p:sp>
      <p:sp>
        <p:nvSpPr>
          <p:cNvPr id="8" name="TextBox 7"/>
          <p:cNvSpPr txBox="1"/>
          <p:nvPr/>
        </p:nvSpPr>
        <p:spPr>
          <a:xfrm>
            <a:off x="4100286" y="4968983"/>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j</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f(a, g(d)) </a:t>
            </a:r>
            <a:r>
              <a:rPr lang="en-US" dirty="0" smtClean="0">
                <a:cs typeface="Calibri" pitchFamily="34" charset="0"/>
                <a:sym typeface="Symbol"/>
              </a:rPr>
              <a:t>  f(b, g(e))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8" name="Content Placeholder 2"/>
          <p:cNvSpPr txBox="1">
            <a:spLocks/>
          </p:cNvSpPr>
          <p:nvPr/>
        </p:nvSpPr>
        <p:spPr>
          <a:xfrm>
            <a:off x="395515" y="289439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endPar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387798"/>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f(a, </a:t>
            </a:r>
            <a:r>
              <a:rPr lang="en-US" dirty="0" smtClean="0">
                <a:solidFill>
                  <a:srgbClr xmlns:mc="http://schemas.openxmlformats.org/markup-compatibility/2006" xmlns:a14="http://schemas.microsoft.com/office/drawing/2007/7/7/main" val="0070C0" mc:Ignorable=""/>
                </a:solidFill>
                <a:cs typeface="Calibri" pitchFamily="34" charset="0"/>
              </a:rPr>
              <a:t>g(d)</a:t>
            </a:r>
            <a:r>
              <a:rPr lang="en-US" dirty="0" smtClean="0">
                <a:cs typeface="Calibri" pitchFamily="34" charset="0"/>
              </a:rPr>
              <a:t>) </a:t>
            </a:r>
            <a:r>
              <a:rPr lang="en-US" dirty="0" smtClean="0">
                <a:cs typeface="Calibri" pitchFamily="34" charset="0"/>
                <a:sym typeface="Symbol"/>
              </a:rPr>
              <a:t>  f(b, g(e))</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f(a,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cs typeface="Calibri" pitchFamily="34" charset="0"/>
              </a:rPr>
              <a:t>) </a:t>
            </a:r>
            <a:r>
              <a:rPr lang="en-US" dirty="0" smtClean="0">
                <a:cs typeface="Calibri" pitchFamily="34" charset="0"/>
                <a:sym typeface="Symbol"/>
              </a:rPr>
              <a:t>  f(b, g(e))</a:t>
            </a:r>
          </a:p>
          <a:p>
            <a:pPr algn="ctr">
              <a:buNone/>
            </a:pP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solidFill>
                  <a:srgbClr xmlns:mc="http://schemas.openxmlformats.org/markup-compatibility/2006" xmlns:a14="http://schemas.microsoft.com/office/drawing/2007/7/7/main" val="0070C0" mc:Ignorable=""/>
                </a:solidFill>
                <a:cs typeface="Calibri" pitchFamily="34" charset="0"/>
                <a:sym typeface="Symbol"/>
              </a:rPr>
              <a:t>  g(d)</a:t>
            </a:r>
            <a:endParaRPr lang="en-US" dirty="0" smtClean="0">
              <a:solidFill>
                <a:srgbClr xmlns:mc="http://schemas.openxmlformats.org/markup-compatibility/2006" xmlns:a14="http://schemas.microsoft.com/office/drawing/2007/7/7/main" val="0070C0" mc:Ignorable=""/>
              </a:solidFill>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Propositional Logic</a:t>
            </a:r>
            <a:endParaRPr lang="en-US" dirty="0"/>
          </a:p>
        </p:txBody>
      </p:sp>
      <p:sp>
        <p:nvSpPr>
          <p:cNvPr id="3" name="Content Placeholder 2"/>
          <p:cNvSpPr>
            <a:spLocks noGrp="1"/>
          </p:cNvSpPr>
          <p:nvPr>
            <p:ph idx="1"/>
          </p:nvPr>
        </p:nvSpPr>
        <p:spPr>
          <a:xfrm>
            <a:off x="381000" y="1412875"/>
            <a:ext cx="8382000" cy="4955203"/>
          </a:xfrm>
        </p:spPr>
        <p:txBody>
          <a:bodyPr/>
          <a:lstStyle/>
          <a:p>
            <a:pPr>
              <a:buNone/>
            </a:pPr>
            <a:r>
              <a:rPr lang="en-US" dirty="0" smtClean="0"/>
              <a:t>Formulas:   </a:t>
            </a:r>
            <a:r>
              <a:rPr lang="en-US" i="1" dirty="0" smtClean="0">
                <a:solidFill>
                  <a:srgbClr xmlns:mc="http://schemas.openxmlformats.org/markup-compatibility/2006" xmlns:a14="http://schemas.microsoft.com/office/drawing/2007/7/7/main" val="FF0000" mc:Ignorable=""/>
                </a:solidFill>
                <a:sym typeface="Symbol"/>
              </a:rPr>
              <a:t></a:t>
            </a:r>
            <a:r>
              <a:rPr lang="en-US" dirty="0" smtClean="0">
                <a:solidFill>
                  <a:srgbClr xmlns:mc="http://schemas.openxmlformats.org/markup-compatibility/2006" xmlns:a14="http://schemas.microsoft.com/office/drawing/2007/7/7/main" val="FF0000" mc:Ignorable=""/>
                </a:solidFill>
                <a:sym typeface="Symbol"/>
              </a:rPr>
              <a:t> := </a:t>
            </a:r>
            <a:r>
              <a:rPr lang="en-US" i="1" dirty="0" smtClean="0">
                <a:solidFill>
                  <a:srgbClr xmlns:mc="http://schemas.openxmlformats.org/markup-compatibility/2006" xmlns:a14="http://schemas.microsoft.com/office/drawing/2007/7/7/main" val="FF0000" mc:Ignorable=""/>
                </a:solidFill>
              </a:rPr>
              <a:t>p</a:t>
            </a:r>
            <a:r>
              <a:rPr lang="en-US" dirty="0" smtClean="0">
                <a:solidFill>
                  <a:srgbClr xmlns:mc="http://schemas.openxmlformats.org/markup-compatibility/2006" xmlns:a14="http://schemas.microsoft.com/office/drawing/2007/7/7/main" val="FF0000" mc:Ignorable=""/>
                </a:solidFill>
              </a:rPr>
              <a:t> | </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1</a:t>
            </a:r>
            <a:r>
              <a:rPr lang="en-US" dirty="0" smtClean="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2</a:t>
            </a:r>
            <a:r>
              <a:rPr lang="en-US" i="1" dirty="0" smtClean="0">
                <a:solidFill>
                  <a:srgbClr xmlns:mc="http://schemas.openxmlformats.org/markup-compatibility/2006" xmlns:a14="http://schemas.microsoft.com/office/drawing/2007/7/7/main" val="FF0000" mc:Ignorable=""/>
                </a:solidFill>
                <a:sym typeface="Symbol"/>
              </a:rPr>
              <a:t>  </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 </a:t>
            </a:r>
            <a:r>
              <a:rPr lang="en-US" i="1" baseline="-25000" dirty="0" smtClean="0">
                <a:solidFill>
                  <a:srgbClr xmlns:mc="http://schemas.openxmlformats.org/markup-compatibility/2006" xmlns:a14="http://schemas.microsoft.com/office/drawing/2007/7/7/main" val="FF0000" mc:Ignorable=""/>
                </a:solidFill>
                <a:sym typeface="Symbol"/>
              </a:rPr>
              <a:t>1</a:t>
            </a:r>
            <a:r>
              <a:rPr lang="en-US" dirty="0" smtClean="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2</a:t>
            </a:r>
            <a:r>
              <a:rPr lang="en-US" i="1" dirty="0" smtClean="0">
                <a:solidFill>
                  <a:srgbClr xmlns:mc="http://schemas.openxmlformats.org/markup-compatibility/2006" xmlns:a14="http://schemas.microsoft.com/office/drawing/2007/7/7/main" val="FF0000" mc:Ignorable=""/>
                </a:solidFill>
                <a:sym typeface="Symbol"/>
              </a:rPr>
              <a:t>  </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 </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1  </a:t>
            </a:r>
            <a:r>
              <a:rPr lang="en-US" dirty="0" smtClean="0">
                <a:solidFill>
                  <a:srgbClr xmlns:mc="http://schemas.openxmlformats.org/markup-compatibility/2006" xmlns:a14="http://schemas.microsoft.com/office/drawing/2007/7/7/main" val="FF0000" mc:Ignorable=""/>
                </a:solidFill>
              </a:rPr>
              <a:t>| </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1</a:t>
            </a:r>
            <a:r>
              <a:rPr lang="en-US" dirty="0" smtClean="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a:t>
            </a:r>
            <a:r>
              <a:rPr lang="en-US" i="1" baseline="-25000" dirty="0" smtClean="0">
                <a:solidFill>
                  <a:srgbClr xmlns:mc="http://schemas.openxmlformats.org/markup-compatibility/2006" xmlns:a14="http://schemas.microsoft.com/office/drawing/2007/7/7/main" val="FF0000" mc:Ignorable=""/>
                </a:solidFill>
                <a:sym typeface="Symbol"/>
              </a:rPr>
              <a:t>2</a:t>
            </a:r>
            <a:r>
              <a:rPr lang="en-US" i="1" dirty="0" smtClean="0">
                <a:solidFill>
                  <a:srgbClr xmlns:mc="http://schemas.openxmlformats.org/markup-compatibility/2006" xmlns:a14="http://schemas.microsoft.com/office/drawing/2007/7/7/main" val="FF0000" mc:Ignorable=""/>
                </a:solidFill>
                <a:sym typeface="Symbol"/>
              </a:rPr>
              <a:t> </a:t>
            </a:r>
          </a:p>
          <a:p>
            <a:pPr>
              <a:buNone/>
            </a:pPr>
            <a:endParaRPr lang="en-US" dirty="0" smtClean="0"/>
          </a:p>
          <a:p>
            <a:pPr>
              <a:buNone/>
            </a:pPr>
            <a:r>
              <a:rPr lang="en-US" dirty="0" smtClean="0"/>
              <a:t>Examples:</a:t>
            </a:r>
          </a:p>
          <a:p>
            <a:pPr>
              <a:buNone/>
            </a:pPr>
            <a:r>
              <a:rPr lang="en-US" i="1" dirty="0" smtClean="0">
                <a:solidFill>
                  <a:srgbClr xmlns:mc="http://schemas.openxmlformats.org/markup-compatibility/2006" xmlns:a14="http://schemas.microsoft.com/office/drawing/2007/7/7/main" val="FF0000" mc:Ignorable=""/>
                </a:solidFill>
                <a:sym typeface="Symbol"/>
              </a:rPr>
              <a:t>p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p</a:t>
            </a:r>
          </a:p>
          <a:p>
            <a:pPr>
              <a:buNone/>
            </a:pPr>
            <a:r>
              <a:rPr lang="en-US" i="1" dirty="0" smtClean="0">
                <a:solidFill>
                  <a:srgbClr xmlns:mc="http://schemas.openxmlformats.org/markup-compatibility/2006" xmlns:a14="http://schemas.microsoft.com/office/drawing/2007/7/7/main" val="FF0000" mc:Ignorable=""/>
                </a:solidFill>
                <a:sym typeface="Symbol"/>
              </a:rPr>
              <a:t>p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p </a:t>
            </a:r>
            <a:r>
              <a:rPr lang="en-US" dirty="0" smtClean="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a:t>
            </a:r>
            <a:r>
              <a:rPr lang="en-US" dirty="0" smtClean="0">
                <a:solidFill>
                  <a:srgbClr xmlns:mc="http://schemas.openxmlformats.org/markup-compatibility/2006" xmlns:a14="http://schemas.microsoft.com/office/drawing/2007/7/7/main" val="FF0000" mc:Ignorable=""/>
                </a:solidFill>
                <a:sym typeface="Symbol"/>
              </a:rPr>
              <a:t>)</a:t>
            </a:r>
          </a:p>
          <a:p>
            <a:pPr>
              <a:buNone/>
            </a:pPr>
            <a:endParaRPr lang="en-US" dirty="0" smtClean="0">
              <a:solidFill>
                <a:srgbClr xmlns:mc="http://schemas.openxmlformats.org/markup-compatibility/2006" xmlns:a14="http://schemas.microsoft.com/office/drawing/2007/7/7/main" val="FF0000" mc:Ignorable=""/>
              </a:solidFill>
              <a:sym typeface="Symbol"/>
            </a:endParaRPr>
          </a:p>
          <a:p>
            <a:pPr>
              <a:buNone/>
            </a:pPr>
            <a:r>
              <a:rPr lang="en-US" dirty="0" smtClean="0">
                <a:sym typeface="Symbol"/>
              </a:rPr>
              <a:t>We say </a:t>
            </a:r>
            <a:r>
              <a:rPr lang="en-US" i="1" dirty="0" smtClean="0">
                <a:solidFill>
                  <a:srgbClr xmlns:mc="http://schemas.openxmlformats.org/markup-compatibility/2006" xmlns:a14="http://schemas.microsoft.com/office/drawing/2007/7/7/main" val="FF0000" mc:Ignorable=""/>
                </a:solidFill>
                <a:sym typeface="Symbol"/>
              </a:rPr>
              <a:t>p</a:t>
            </a:r>
            <a:r>
              <a:rPr lang="en-US" i="1" dirty="0" smtClean="0">
                <a:sym typeface="Symbol"/>
              </a:rPr>
              <a:t> </a:t>
            </a:r>
            <a:r>
              <a:rPr lang="en-US" dirty="0" smtClean="0">
                <a:sym typeface="Symbol"/>
              </a:rPr>
              <a:t>and </a:t>
            </a:r>
            <a:r>
              <a:rPr lang="en-US" i="1" dirty="0" smtClean="0">
                <a:solidFill>
                  <a:srgbClr xmlns:mc="http://schemas.openxmlformats.org/markup-compatibility/2006" xmlns:a14="http://schemas.microsoft.com/office/drawing/2007/7/7/main" val="FF0000" mc:Ignorable=""/>
                </a:solidFill>
                <a:sym typeface="Symbol"/>
              </a:rPr>
              <a:t>q</a:t>
            </a:r>
            <a:r>
              <a:rPr lang="en-US" i="1" dirty="0" smtClean="0">
                <a:sym typeface="Symbol"/>
              </a:rPr>
              <a:t> </a:t>
            </a:r>
            <a:r>
              <a:rPr lang="en-US" dirty="0" smtClean="0">
                <a:sym typeface="Symbol"/>
              </a:rPr>
              <a:t>are propositional variables.</a:t>
            </a:r>
            <a:endParaRPr lang="en-US" i="1" dirty="0" smtClean="0">
              <a:sym typeface="Symbol"/>
            </a:endParaRPr>
          </a:p>
          <a:p>
            <a:pPr>
              <a:buNone/>
            </a:pPr>
            <a:endParaRPr lang="en-US" dirty="0" smtClean="0">
              <a:solidFill>
                <a:srgbClr xmlns:mc="http://schemas.openxmlformats.org/markup-compatibility/2006" xmlns:a14="http://schemas.microsoft.com/office/drawing/2007/7/7/main" val="FF0000" mc:Ignorable=""/>
              </a:solidFill>
              <a:sym typeface="Symbol"/>
            </a:endParaRPr>
          </a:p>
          <a:p>
            <a:pPr marL="0">
              <a:buNone/>
            </a:pPr>
            <a:r>
              <a:rPr lang="en-US" dirty="0" smtClean="0"/>
              <a:t>Exercise: Using a programming language, define a representation for formulas and a checker for well-formed formulas. </a:t>
            </a:r>
          </a:p>
        </p:txBody>
      </p:sp>
    </p:spTree>
  </p:cSld>
  <p:clrMapOvr>
    <a:masterClrMapping/>
  </p:clrMapOvr>
  <p:transition xmlns:p14="http://schemas.microsoft.com/office/powerpoint/2007/7/12/main">
    <p:fade/>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 </a:t>
            </a:r>
            <a:r>
              <a:rPr lang="en-US" dirty="0" smtClean="0">
                <a:cs typeface="Calibri" pitchFamily="34" charset="0"/>
                <a:sym typeface="Symbol"/>
              </a:rPr>
              <a:t>  f(b, </a:t>
            </a:r>
            <a:r>
              <a:rPr lang="en-US" dirty="0" smtClean="0">
                <a:solidFill>
                  <a:srgbClr xmlns:mc="http://schemas.openxmlformats.org/markup-compatibility/2006" xmlns:a14="http://schemas.microsoft.com/office/drawing/2007/7/7/main" val="0070C0" mc:Ignorable=""/>
                </a:solidFill>
                <a:cs typeface="Calibri" pitchFamily="34" charset="0"/>
                <a:sym typeface="Symbol"/>
              </a:rPr>
              <a:t>g(e)</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a:t>
            </a: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1335750"/>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 </a:t>
            </a:r>
            <a:r>
              <a:rPr lang="en-US" dirty="0" smtClean="0">
                <a:cs typeface="Calibri" pitchFamily="34" charset="0"/>
                <a:sym typeface="Symbol"/>
              </a:rPr>
              <a:t>  f(b,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solidFill>
                  <a:srgbClr xmlns:mc="http://schemas.openxmlformats.org/markup-compatibility/2006" xmlns:a14="http://schemas.microsoft.com/office/drawing/2007/7/7/main" val="0070C0" mc:Ignorable=""/>
                </a:solidFill>
                <a:cs typeface="Calibri" pitchFamily="34" charset="0"/>
                <a:sym typeface="Symbol"/>
              </a:rPr>
              <a:t>  g(e)</a:t>
            </a:r>
            <a:endParaRPr lang="en-US" dirty="0" smtClean="0">
              <a:solidFill>
                <a:srgbClr xmlns:mc="http://schemas.openxmlformats.org/markup-compatibility/2006" xmlns:a14="http://schemas.microsoft.com/office/drawing/2007/7/7/main" val="0070C0" mc:Ignorable=""/>
              </a:solidFill>
              <a:cs typeface="Calibri" pitchFamily="34" charset="0"/>
            </a:endParaRPr>
          </a:p>
          <a:p>
            <a:pPr algn="ctr">
              <a:buNone/>
            </a:pP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1335750"/>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0070C0" mc:Ignorable=""/>
                </a:solidFill>
                <a:cs typeface="Calibri" pitchFamily="34" charset="0"/>
              </a:rPr>
              <a:t>f(a,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solidFill>
                  <a:srgbClr xmlns:mc="http://schemas.openxmlformats.org/markup-compatibility/2006" xmlns:a14="http://schemas.microsoft.com/office/drawing/2007/7/7/main" val="0070C0" mc:Ignorable=""/>
                </a:solidFill>
                <a:cs typeface="Calibri" pitchFamily="34" charset="0"/>
              </a:rPr>
              <a:t>) </a:t>
            </a:r>
            <a:r>
              <a:rPr lang="en-US" dirty="0" smtClean="0">
                <a:cs typeface="Calibri" pitchFamily="34" charset="0"/>
                <a:sym typeface="Symbol"/>
              </a:rPr>
              <a:t>  f(b, v</a:t>
            </a:r>
            <a:r>
              <a:rPr lang="en-US" baseline="-25000" dirty="0" smtClean="0">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a:t>
            </a:r>
            <a:endParaRPr lang="en-US" dirty="0" smtClean="0">
              <a:cs typeface="Calibri" pitchFamily="34" charset="0"/>
            </a:endParaRPr>
          </a:p>
          <a:p>
            <a:pPr algn="ctr">
              <a:buNone/>
            </a:pP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3 </a:t>
            </a:r>
            <a:r>
              <a:rPr lang="en-US" dirty="0" smtClean="0">
                <a:cs typeface="Calibri" pitchFamily="34" charset="0"/>
                <a:sym typeface="Symbol"/>
              </a:rPr>
              <a:t>  f(b, v</a:t>
            </a:r>
            <a:r>
              <a:rPr lang="en-US" baseline="-25000" dirty="0" smtClean="0">
                <a:cs typeface="Calibri" pitchFamily="34" charset="0"/>
                <a:sym typeface="Symbol"/>
              </a:rPr>
              <a:t>2</a:t>
            </a:r>
            <a:r>
              <a:rPr lang="en-US" dirty="0" smtClean="0">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3</a:t>
            </a:r>
            <a:r>
              <a:rPr lang="en-US"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a:t>
            </a:r>
            <a:r>
              <a:rPr lang="en-US" dirty="0" smtClean="0">
                <a:solidFill>
                  <a:srgbClr xmlns:mc="http://schemas.openxmlformats.org/markup-compatibility/2006" xmlns:a14="http://schemas.microsoft.com/office/drawing/2007/7/7/main" val="0070C0" mc:Ignorable=""/>
                </a:solidFill>
                <a:cs typeface="Calibri" pitchFamily="34" charset="0"/>
              </a:rPr>
              <a:t>f(a,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solidFill>
                  <a:srgbClr xmlns:mc="http://schemas.openxmlformats.org/markup-compatibility/2006" xmlns:a14="http://schemas.microsoft.com/office/drawing/2007/7/7/main" val="0070C0" mc:Ignorable=""/>
                </a:solidFill>
                <a:cs typeface="Calibri" pitchFamily="34" charset="0"/>
              </a:rPr>
              <a:t>)</a:t>
            </a:r>
            <a:endParaRPr lang="en-US" dirty="0" smtClean="0">
              <a:cs typeface="Calibri" pitchFamily="34" charset="0"/>
            </a:endParaRP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a:t>
            </a:r>
            <a:r>
              <a:rPr lang="en-US" dirty="0" smtClean="0">
                <a:solidFill>
                  <a:srgbClr xmlns:mc="http://schemas.openxmlformats.org/markup-compatibility/2006" xmlns:a14="http://schemas.microsoft.com/office/drawing/2007/7/7/main" val="0070C0" mc:Ignorable=""/>
                </a:solidFill>
                <a:cs typeface="Calibri" pitchFamily="34" charset="0"/>
                <a:sym typeface="Symbol"/>
              </a:rPr>
              <a:t>f(b, 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solidFill>
                  <a:srgbClr xmlns:mc="http://schemas.openxmlformats.org/markup-compatibility/2006" xmlns:a14="http://schemas.microsoft.com/office/drawing/2007/7/7/main" val="0070C0" mc:Ignorable=""/>
                </a:solidFill>
                <a:cs typeface="Calibri" pitchFamily="34" charset="0"/>
                <a:sym typeface="Symbol"/>
              </a:rPr>
              <a:t>)</a:t>
            </a: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4</a:t>
            </a:r>
            <a:endParaRPr lang="en-US" dirty="0" smtClean="0">
              <a:solidFill>
                <a:srgbClr xmlns:mc="http://schemas.openxmlformats.org/markup-compatibility/2006" xmlns:a14="http://schemas.microsoft.com/office/drawing/2007/7/7/main" val="0070C0" mc:Ignorable=""/>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4</a:t>
            </a:r>
            <a:r>
              <a:rPr lang="en-US" dirty="0" smtClean="0">
                <a:solidFill>
                  <a:srgbClr xmlns:mc="http://schemas.openxmlformats.org/markup-compatibility/2006" xmlns:a14="http://schemas.microsoft.com/office/drawing/2007/7/7/main" val="0070C0" mc:Ignorable=""/>
                </a:solidFill>
                <a:cs typeface="Calibri" pitchFamily="34" charset="0"/>
                <a:sym typeface="Symbol"/>
              </a:rPr>
              <a:t>  </a:t>
            </a:r>
            <a:r>
              <a:rPr lang="en-US" dirty="0" smtClean="0">
                <a:solidFill>
                  <a:srgbClr xmlns:mc="http://schemas.openxmlformats.org/markup-compatibility/2006" xmlns:a14="http://schemas.microsoft.com/office/drawing/2007/7/7/main" val="0070C0" mc:Ignorable=""/>
                </a:solidFill>
                <a:cs typeface="Calibri" pitchFamily="34" charset="0"/>
              </a:rPr>
              <a:t>f(b,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solidFill>
                  <a:srgbClr xmlns:mc="http://schemas.openxmlformats.org/markup-compatibility/2006" xmlns:a14="http://schemas.microsoft.com/office/drawing/2007/7/7/main" val="0070C0" mc:Ignorable=""/>
                </a:solidFill>
                <a:cs typeface="Calibri" pitchFamily="34" charset="0"/>
              </a:rPr>
              <a:t>)</a:t>
            </a:r>
          </a:p>
        </p:txBody>
      </p:sp>
      <p:sp>
        <p:nvSpPr>
          <p:cNvPr id="18" name="Content Placeholder 2"/>
          <p:cNvSpPr txBox="1">
            <a:spLocks/>
          </p:cNvSpPr>
          <p:nvPr/>
        </p:nvSpPr>
        <p:spPr>
          <a:xfrm>
            <a:off x="395515" y="2894399"/>
            <a:ext cx="8382000" cy="275767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First Step: “Naming” </a:t>
            </a:r>
            <a:r>
              <a:rPr lang="en-US" sz="2800" dirty="0" err="1" smtClean="0">
                <a:solidFill>
                  <a:srgbClr xmlns:mc="http://schemas.openxmlformats.org/markup-compatibility/2006" xmlns:a14="http://schemas.microsoft.com/office/drawing/2007/7/7/main" val="0070C0" mc:Ignorable=""/>
                </a:solidFill>
                <a:latin typeface="Calibri" pitchFamily="34" charset="0"/>
                <a:cs typeface="Calibri" pitchFamily="34" charset="0"/>
              </a:rPr>
              <a:t>subterms</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implies f(x</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x</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f(y</a:t>
            </a:r>
            <a:r>
              <a:rPr lang="en-US" sz="28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1</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y</a:t>
            </a:r>
            <a:r>
              <a:rPr lang="en-US" sz="2800" baseline="-25000" noProof="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n</a:t>
            </a:r>
            <a:r>
              <a:rPr kumimoji="0" lang="en-US" sz="2800" b="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cs typeface="Calibri" pitchFamily="34" charset="0"/>
              </a:rPr>
              <a:t>)</a:t>
            </a:r>
          </a:p>
          <a:p>
            <a:pPr marL="384954" lvl="0" indent="-384954" algn="ctr">
              <a:lnSpc>
                <a:spcPct val="90000"/>
              </a:lnSpc>
              <a:spcBef>
                <a:spcPct val="20000"/>
              </a:spcBef>
              <a:buSzPct val="90000"/>
            </a:pPr>
            <a:endParaRPr lang="en-US" sz="280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lvl="0" indent="-384954" algn="ctr">
              <a:lnSpc>
                <a:spcPct val="90000"/>
              </a:lnSpc>
              <a:spcBef>
                <a:spcPct val="20000"/>
              </a:spcBef>
              <a:buSzPct val="90000"/>
            </a:pPr>
            <a:endParaRPr kumimoji="0" lang="en-US" sz="2800" b="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1</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d</a:t>
            </a:r>
            <a:r>
              <a:rPr lang="en-US" dirty="0" smtClean="0">
                <a:cs typeface="Calibri" pitchFamily="34" charset="0"/>
                <a:sym typeface="Symbol"/>
              </a:rPr>
              <a:t>), v</a:t>
            </a:r>
            <a:r>
              <a:rPr lang="en-US" baseline="-25000" dirty="0" smtClean="0">
                <a:cs typeface="Calibri" pitchFamily="34" charset="0"/>
                <a:sym typeface="Symbol"/>
              </a:rPr>
              <a:t>2</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g(</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g(</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a:t>
            </a: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1</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d</a:t>
            </a:r>
            <a:r>
              <a:rPr lang="en-US" dirty="0" smtClean="0">
                <a:cs typeface="Calibri" pitchFamily="34" charset="0"/>
                <a:sym typeface="Symbol"/>
              </a:rPr>
              <a:t>),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sz="2800" baseline="-25000" dirty="0" smtClean="0">
                <a:solidFill>
                  <a:srgbClr xmlns:mc="http://schemas.openxmlformats.org/markup-compatibility/2006" xmlns:a14="http://schemas.microsoft.com/office/drawing/2007/7/7/main" val="FF0000" mc:Ignorable=""/>
                </a:solidFill>
                <a:cs typeface="Calibri" pitchFamily="34" charset="0"/>
                <a:sym typeface="Symbol"/>
              </a:rPr>
              <a:t>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2</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438078"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1</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9" name="Oval 8"/>
          <p:cNvSpPr/>
          <p:nvPr/>
        </p:nvSpPr>
        <p:spPr bwMode="auto">
          <a:xfrm>
            <a:off x="4770764"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g(</a:t>
            </a:r>
            <a:r>
              <a:rPr lang="en-US" dirty="0" smtClean="0">
                <a:solidFill>
                  <a:srgbClr xmlns:mc="http://schemas.openxmlformats.org/markup-compatibility/2006" xmlns:a14="http://schemas.microsoft.com/office/drawing/2007/7/7/main" val="FF0000" mc:Ignorable=""/>
                </a:solidFill>
                <a:cs typeface="Calibri" pitchFamily="34" charset="0"/>
                <a:sym typeface="Symbol"/>
              </a:rPr>
              <a:t>d</a:t>
            </a:r>
            <a:r>
              <a:rPr lang="en-US" dirty="0" smtClean="0">
                <a:cs typeface="Calibri" pitchFamily="34" charset="0"/>
                <a:sym typeface="Symbol"/>
              </a:rPr>
              <a:t>),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800" dirty="0" smtClean="0">
                <a:solidFill>
                  <a:schemeClr val="bg1"/>
                </a:solidFill>
                <a:latin typeface="Calibri" pitchFamily="34" charset="0"/>
                <a:cs typeface="Calibri" pitchFamily="34" charset="0"/>
              </a:rPr>
              <a:t> implies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sz="2800" baseline="-25000" dirty="0" smtClean="0">
                <a:solidFill>
                  <a:srgbClr xmlns:mc="http://schemas.openxmlformats.org/markup-compatibility/2006" xmlns:a14="http://schemas.microsoft.com/office/drawing/2007/7/7/main" val="FF0000" mc:Ignorable=""/>
                </a:solidFill>
                <a:cs typeface="Calibri" pitchFamily="34" charset="0"/>
                <a:sym typeface="Symbol"/>
              </a:rPr>
              <a:t>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2</a:t>
            </a:r>
            <a:endParaRPr lang="en-US" sz="280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400" dirty="0" err="1" smtClean="0">
                <a:solidFill>
                  <a:schemeClr val="bg1"/>
                </a:solidFill>
                <a:latin typeface="Calibri" pitchFamily="34" charset="0"/>
                <a:cs typeface="Calibri" pitchFamily="34" charset="0"/>
              </a:rPr>
              <a:t>,</a:t>
            </a:r>
            <a:r>
              <a:rPr lang="en-US" sz="240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400" dirty="0" err="1" smtClean="0">
                <a:solidFill>
                  <a:schemeClr val="bg1"/>
                </a:solidFill>
                <a:latin typeface="Calibri" pitchFamily="34" charset="0"/>
                <a:cs typeface="Calibri" pitchFamily="34" charset="0"/>
              </a:rPr>
              <a:t>,t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4" name="Rectangular Callout 13"/>
          <p:cNvSpPr/>
          <p:nvPr/>
        </p:nvSpPr>
        <p:spPr bwMode="auto">
          <a:xfrm>
            <a:off x="6082278" y="468547"/>
            <a:ext cx="2901923" cy="979714"/>
          </a:xfrm>
          <a:prstGeom prst="wedgeRectCallout">
            <a:avLst>
              <a:gd name="adj1" fmla="val -81575"/>
              <a:gd name="adj2" fmla="val 24535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bg1"/>
                </a:solidFill>
                <a:latin typeface="Calibri" pitchFamily="34" charset="0"/>
              </a:rPr>
              <a:t>We say:</a:t>
            </a:r>
          </a:p>
          <a:p>
            <a:pPr defTabSz="1096963" fontAlgn="base">
              <a:spcBef>
                <a:spcPct val="0"/>
              </a:spcBef>
              <a:spcAft>
                <a:spcPct val="0"/>
              </a:spcAft>
            </a:pPr>
            <a:r>
              <a:rPr lang="en-US" sz="2000" dirty="0" smtClean="0">
                <a:solidFill>
                  <a:schemeClr val="bg1"/>
                </a:solidFill>
                <a:latin typeface="Calibri" pitchFamily="34" charset="0"/>
              </a:rPr>
              <a:t>v</a:t>
            </a:r>
            <a:r>
              <a:rPr lang="en-US" sz="2000" baseline="-25000" dirty="0" smtClean="0">
                <a:solidFill>
                  <a:schemeClr val="bg1"/>
                </a:solidFill>
                <a:latin typeface="Calibri" pitchFamily="34" charset="0"/>
              </a:rPr>
              <a:t>1</a:t>
            </a:r>
            <a:r>
              <a:rPr lang="en-US" sz="2000" dirty="0" smtClean="0">
                <a:solidFill>
                  <a:schemeClr val="bg1"/>
                </a:solidFill>
                <a:latin typeface="Calibri" pitchFamily="34" charset="0"/>
              </a:rPr>
              <a:t> and v</a:t>
            </a:r>
            <a:r>
              <a:rPr lang="en-US" sz="2000" baseline="-25000" dirty="0" smtClean="0">
                <a:solidFill>
                  <a:schemeClr val="bg1"/>
                </a:solidFill>
                <a:latin typeface="Calibri" pitchFamily="34" charset="0"/>
              </a:rPr>
              <a:t>2</a:t>
            </a:r>
            <a:r>
              <a:rPr lang="en-US" sz="2000" dirty="0" smtClean="0">
                <a:solidFill>
                  <a:schemeClr val="bg1"/>
                </a:solidFill>
                <a:latin typeface="Calibri" pitchFamily="34" charset="0"/>
              </a:rPr>
              <a:t> are </a:t>
            </a:r>
            <a:r>
              <a:rPr lang="en-US" sz="2000" dirty="0" smtClean="0">
                <a:solidFill>
                  <a:srgbClr xmlns:mc="http://schemas.openxmlformats.org/markup-compatibility/2006" xmlns:a14="http://schemas.microsoft.com/office/drawing/2007/7/7/main" val="FF0000" mc:Ignorable=""/>
                </a:solidFill>
                <a:latin typeface="Calibri" pitchFamily="34" charset="0"/>
              </a:rPr>
              <a:t>congruent</a:t>
            </a:r>
            <a:r>
              <a:rPr lang="en-US" sz="2000" dirty="0" smtClean="0">
                <a:solidFill>
                  <a:schemeClr val="bg1"/>
                </a:solidFill>
                <a:latin typeface="Calibri" pitchFamily="34" charset="0"/>
              </a:rPr>
              <a:t>.</a:t>
            </a:r>
            <a:endParaRPr kumimoji="0" lang="en-US" sz="2000" b="0" i="0" u="none" strike="noStrike" cap="none" normalizeH="0" baseline="0" dirty="0" smtClean="0">
              <a:solidFill>
                <a:schemeClr val="bg1"/>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Interpretation</a:t>
            </a:r>
            <a:endParaRPr lang="en-US" dirty="0"/>
          </a:p>
        </p:txBody>
      </p:sp>
      <p:pic>
        <p:nvPicPr>
          <p:cNvPr id="1028" name="Picture 4"/>
          <p:cNvPicPr>
            <a:picLocks noChangeAspect="1" noChangeArrowheads="1"/>
          </p:cNvPicPr>
          <p:nvPr/>
        </p:nvPicPr>
        <p:blipFill>
          <a:blip r:embed="rId2"/>
          <a:srcRect/>
          <a:stretch>
            <a:fillRect/>
          </a:stretch>
        </p:blipFill>
        <p:spPr bwMode="auto">
          <a:xfrm>
            <a:off x="630692" y="1885950"/>
            <a:ext cx="7991475" cy="4972050"/>
          </a:xfrm>
          <a:prstGeom prst="rect">
            <a:avLst/>
          </a:prstGeom>
          <a:noFill/>
          <a:ln w="9525">
            <a:noFill/>
            <a:miter lim="800000"/>
            <a:headEnd/>
            <a:tailEnd/>
          </a:ln>
        </p:spPr>
      </p:pic>
    </p:spTree>
  </p:cSld>
  <p:clrMapOvr>
    <a:masterClrMapping/>
  </p:clrMapOvr>
  <p:transition xmlns:p14="http://schemas.microsoft.com/office/powerpoint/2007/7/12/main">
    <p:fade/>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b</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 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800" dirty="0" smtClean="0">
                <a:solidFill>
                  <a:schemeClr val="bg1"/>
                </a:solidFill>
                <a:latin typeface="Calibri" pitchFamily="34" charset="0"/>
                <a:cs typeface="Calibri" pitchFamily="34" charset="0"/>
              </a:rPr>
              <a:t>) = f(</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 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sz="2800" dirty="0" smtClean="0">
                <a:solidFill>
                  <a:schemeClr val="bg1"/>
                </a:solidFill>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3</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cs typeface="Calibri" pitchFamily="34" charset="0"/>
                <a:sym typeface="Symbol"/>
              </a:rPr>
              <a:t>v</a:t>
            </a:r>
            <a:r>
              <a:rPr lang="en-US" sz="2400" baseline="-25000" dirty="0" smtClean="0">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4</a:t>
            </a:r>
            <a:r>
              <a:rPr lang="en-US"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b</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3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4</a:t>
            </a:r>
            <a:endParaRPr lang="en-US" sz="2800" dirty="0" smtClean="0">
              <a:solidFill>
                <a:schemeClr val="bg1"/>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1" name="Oval 10"/>
          <p:cNvSpPr/>
          <p:nvPr/>
        </p:nvSpPr>
        <p:spPr bwMode="auto">
          <a:xfrm>
            <a:off x="6108785" y="3359332"/>
            <a:ext cx="1091444" cy="101599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3</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
        <p:nvSpPr>
          <p:cNvPr id="12" name="Oval 11"/>
          <p:cNvSpPr/>
          <p:nvPr/>
        </p:nvSpPr>
        <p:spPr bwMode="auto">
          <a:xfrm>
            <a:off x="7441471" y="3356849"/>
            <a:ext cx="1096779" cy="10209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4</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v</a:t>
            </a:r>
            <a:r>
              <a:rPr lang="en-US" baseline="-25000" dirty="0" smtClean="0">
                <a:cs typeface="Calibri" pitchFamily="34" charset="0"/>
                <a:sym typeface="Symbol"/>
              </a:rPr>
              <a:t>3</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4</a:t>
            </a:r>
            <a:r>
              <a:rPr lang="en-US" dirty="0" smtClean="0">
                <a:solidFill>
                  <a:srgbClr xmlns:mc="http://schemas.openxmlformats.org/markup-compatibility/2006" xmlns:a14="http://schemas.microsoft.com/office/drawing/2007/7/7/main" val="0070C0" mc:Ignorable=""/>
                </a:solidFill>
                <a:cs typeface="Calibri" pitchFamily="34" charset="0"/>
                <a:sym typeface="Symbol"/>
              </a:rPr>
              <a:t> </a:t>
            </a:r>
            <a:r>
              <a:rPr lang="en-US" dirty="0" smtClean="0">
                <a:cs typeface="Calibri" pitchFamily="34" charset="0"/>
                <a:sym typeface="Symbol"/>
              </a:rPr>
              <a:t>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b</a:t>
            </a:r>
            <a:r>
              <a:rPr lang="en-US" dirty="0" smtClean="0">
                <a:cs typeface="Calibri" pitchFamily="34" charset="0"/>
              </a:rPr>
              <a:t>, </a:t>
            </a:r>
            <a:r>
              <a:rPr lang="en-US" dirty="0" smtClean="0">
                <a:solidFill>
                  <a:srgbClr xmlns:mc="http://schemas.openxmlformats.org/markup-compatibility/2006" xmlns:a14="http://schemas.microsoft.com/office/drawing/2007/7/7/main" val="00B05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1335750"/>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a:p>
            <a:pPr marL="384954" lvl="0" indent="-384954" algn="ctr">
              <a:lnSpc>
                <a:spcPct val="90000"/>
              </a:lnSpc>
              <a:spcBef>
                <a:spcPct val="20000"/>
              </a:spcBef>
              <a:buSzPct val="90000"/>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lang="en-US" sz="2800" dirty="0" smtClean="0">
                <a:solidFill>
                  <a:schemeClr val="bg1"/>
                </a:solidFill>
                <a:latin typeface="Calibri" pitchFamily="34" charset="0"/>
                <a:cs typeface="Calibri" pitchFamily="34" charset="0"/>
              </a:rPr>
              <a:t> = </a:t>
            </a: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B050" mc:Ignorable=""/>
                </a:solidFill>
                <a:cs typeface="Calibri" pitchFamily="34" charset="0"/>
                <a:sym typeface="Symbol"/>
              </a:rPr>
              <a:t>2</a:t>
            </a:r>
            <a:r>
              <a:rPr lang="en-US" sz="2800" dirty="0" smtClean="0">
                <a:solidFill>
                  <a:srgbClr xmlns:mc="http://schemas.openxmlformats.org/markup-compatibility/2006" xmlns:a14="http://schemas.microsoft.com/office/drawing/2007/7/7/main" val="00B050" mc:Ignorable=""/>
                </a:solidFill>
                <a:latin typeface="Calibri" pitchFamily="34" charset="0"/>
                <a:cs typeface="Calibri" pitchFamily="34" charset="0"/>
              </a:rPr>
              <a:t> </a:t>
            </a:r>
            <a:r>
              <a:rPr lang="en-US" sz="2800" dirty="0" smtClean="0">
                <a:solidFill>
                  <a:schemeClr val="bg1"/>
                </a:solidFill>
                <a:latin typeface="Calibri" pitchFamily="34" charset="0"/>
                <a:cs typeface="Calibri" pitchFamily="34" charset="0"/>
              </a:rPr>
              <a:t>implies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3 </a:t>
            </a:r>
            <a:r>
              <a:rPr lang="en-US" sz="2800" dirty="0" smtClean="0">
                <a:solidFill>
                  <a:schemeClr val="bg1"/>
                </a:solidFill>
                <a:latin typeface="Calibri" pitchFamily="34" charset="0"/>
                <a:cs typeface="Calibri" pitchFamily="34" charset="0"/>
              </a:rPr>
              <a:t>= </a:t>
            </a:r>
            <a:r>
              <a:rPr lang="en-US" sz="28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800" baseline="-25000" dirty="0" smtClean="0">
                <a:solidFill>
                  <a:srgbClr xmlns:mc="http://schemas.openxmlformats.org/markup-compatibility/2006" xmlns:a14="http://schemas.microsoft.com/office/drawing/2007/7/7/main" val="0070C0" mc:Ignorable=""/>
                </a:solidFill>
                <a:cs typeface="Calibri" pitchFamily="34" charset="0"/>
                <a:sym typeface="Symbol"/>
              </a:rPr>
              <a:t>4</a:t>
            </a:r>
            <a:endParaRPr lang="en-US" sz="2800" dirty="0" smtClean="0">
              <a:solidFill>
                <a:schemeClr val="bg1"/>
              </a:solidFill>
              <a:latin typeface="Calibri" pitchFamily="34" charset="0"/>
              <a:cs typeface="Calibri" pitchFamily="34" charset="0"/>
            </a:endParaRP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a:t>
            </a: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kumimoji="0" lang="en-US" sz="2400" b="0" u="none" strike="noStrike" cap="none" normalizeH="0" baseline="0" dirty="0" err="1" smtClean="0">
                <a:solidFill>
                  <a:schemeClr val="bg1"/>
                </a:solidFill>
                <a:latin typeface="Calibri" pitchFamily="34" charset="0"/>
                <a:cs typeface="Calibri" pitchFamily="34" charset="0"/>
              </a:rPr>
              <a:t>,c,s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00B05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B05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0070C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0070C0" mc:Ignorable=""/>
                </a:solidFill>
                <a:cs typeface="Calibri" pitchFamily="34" charset="0"/>
                <a:sym typeface="Symbol"/>
              </a:rPr>
              <a:t>4</a:t>
            </a:r>
            <a:endParaRPr kumimoji="0" lang="en-US" sz="2400" b="0" u="none" strike="noStrike" cap="none" normalizeH="0" baseline="0" dirty="0" smtClean="0">
              <a:solidFill>
                <a:srgbClr xmlns:mc="http://schemas.openxmlformats.org/markup-compatibility/2006" xmlns:a14="http://schemas.microsoft.com/office/drawing/2007/7/7/main" val="0070C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FF000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3 </a:t>
            </a:r>
            <a:r>
              <a:rPr lang="en-US" dirty="0" smtClean="0">
                <a:solidFill>
                  <a:srgbClr xmlns:mc="http://schemas.openxmlformats.org/markup-compatibility/2006" xmlns:a14="http://schemas.microsoft.com/office/drawing/2007/7/7/main" val="FF0000" mc:Ignorable=""/>
                </a:solidFill>
                <a:cs typeface="Calibri" pitchFamily="34" charset="0"/>
                <a:sym typeface="Symbol"/>
              </a:rPr>
              <a:t> 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4</a:t>
            </a:r>
            <a:endParaRPr lang="en-US" dirty="0" smtClean="0">
              <a:solidFill>
                <a:srgbClr xmlns:mc="http://schemas.openxmlformats.org/markup-compatibility/2006" xmlns:a14="http://schemas.microsoft.com/office/drawing/2007/7/7/main" val="FF0000" mc:Ignorable=""/>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cs typeface="Calibri" pitchFamily="34" charset="0"/>
                <a:sym typeface="Symbol"/>
              </a:rPr>
              <a:t>4</a:t>
            </a:r>
            <a:endParaRPr kumimoji="0" lang="en-US" sz="24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9" name="Rectangle 8"/>
          <p:cNvSpPr/>
          <p:nvPr/>
        </p:nvSpPr>
        <p:spPr bwMode="auto">
          <a:xfrm>
            <a:off x="6090920" y="4245187"/>
            <a:ext cx="2578947" cy="775547"/>
          </a:xfrm>
          <a:prstGeom prst="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Unsatisfiable</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FF0000" mc:Ignorable=""/>
                </a:solidFill>
                <a:cs typeface="Calibri" pitchFamily="34" charset="0"/>
                <a:sym typeface="Symbol"/>
              </a:rPr>
              <a:t>a</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 </a:t>
            </a:r>
            <a:r>
              <a:rPr lang="en-US" dirty="0" smtClean="0">
                <a:solidFill>
                  <a:srgbClr xmlns:mc="http://schemas.openxmlformats.org/markup-compatibility/2006" xmlns:a14="http://schemas.microsoft.com/office/drawing/2007/7/7/main" val="FF0000" mc:Ignorable=""/>
                </a:solidFill>
                <a:cs typeface="Calibri" pitchFamily="34" charset="0"/>
                <a:sym typeface="Symbol"/>
              </a:rPr>
              <a:t> 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4</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solidFill>
                  <a:srgbClr xmlns:mc="http://schemas.openxmlformats.org/markup-compatibility/2006" xmlns:a14="http://schemas.microsoft.com/office/drawing/2007/7/7/main" val="FF000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2 </a:t>
            </a:r>
            <a:r>
              <a:rPr lang="en-US" dirty="0" smtClean="0">
                <a:solidFill>
                  <a:srgbClr xmlns:mc="http://schemas.openxmlformats.org/markup-compatibility/2006" xmlns:a14="http://schemas.microsoft.com/office/drawing/2007/7/7/main" val="FF0000" mc:Ignorable=""/>
                </a:solidFill>
                <a:cs typeface="Calibri" pitchFamily="34" charset="0"/>
                <a:sym typeface="Symbol"/>
              </a:rPr>
              <a:t> 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3</a:t>
            </a:r>
            <a:endParaRPr lang="en-US" dirty="0" smtClean="0">
              <a:solidFill>
                <a:srgbClr xmlns:mc="http://schemas.openxmlformats.org/markup-compatibility/2006" xmlns:a14="http://schemas.microsoft.com/office/drawing/2007/7/7/main" val="FF0000" mc:Ignorable=""/>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Content Placeholder 2"/>
          <p:cNvSpPr txBox="1">
            <a:spLocks/>
          </p:cNvSpPr>
          <p:nvPr/>
        </p:nvSpPr>
        <p:spPr>
          <a:xfrm>
            <a:off x="344715" y="2721385"/>
            <a:ext cx="8382000" cy="387798"/>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Changing the problem</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solidFill>
                  <a:srgbClr xmlns:mc="http://schemas.openxmlformats.org/markup-compatibility/2006" xmlns:a14="http://schemas.microsoft.com/office/drawing/2007/7/7/main" val="FF0000" mc:Ignorable=""/>
                </a:solidFill>
                <a:cs typeface="Calibri" pitchFamily="34" charset="0"/>
                <a:sym typeface="Symbol"/>
              </a:rPr>
              <a:t>a</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 </a:t>
            </a:r>
            <a:r>
              <a:rPr lang="en-US" dirty="0" smtClean="0">
                <a:solidFill>
                  <a:srgbClr xmlns:mc="http://schemas.openxmlformats.org/markup-compatibility/2006" xmlns:a14="http://schemas.microsoft.com/office/drawing/2007/7/7/main" val="FF0000" mc:Ignorable=""/>
                </a:solidFill>
                <a:cs typeface="Calibri" pitchFamily="34" charset="0"/>
                <a:sym typeface="Symbol"/>
              </a:rPr>
              <a:t> 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400" b="0" u="none" strike="noStrike" cap="none" normalizeH="0" baseline="0" dirty="0" err="1" smtClean="0">
                <a:solidFill>
                  <a:schemeClr val="bg1"/>
                </a:solidFill>
                <a:latin typeface="Calibri" pitchFamily="34" charset="0"/>
                <a:cs typeface="Calibri" pitchFamily="34" charset="0"/>
              </a:rPr>
              <a:t>,b,c,s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cs typeface="Calibri" pitchFamily="34" charset="0"/>
                <a:sym typeface="Symbol"/>
              </a:rPr>
              <a:t>4</a:t>
            </a:r>
            <a:endParaRPr kumimoji="0" lang="en-US" sz="24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solidFill>
                  <a:srgbClr xmlns:mc="http://schemas.openxmlformats.org/markup-compatibility/2006" xmlns:a14="http://schemas.microsoft.com/office/drawing/2007/7/7/main" val="FF000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2 </a:t>
            </a:r>
            <a:r>
              <a:rPr lang="en-US" dirty="0" smtClean="0">
                <a:solidFill>
                  <a:srgbClr xmlns:mc="http://schemas.openxmlformats.org/markup-compatibility/2006" xmlns:a14="http://schemas.microsoft.com/office/drawing/2007/7/7/main" val="FF0000" mc:Ignorable=""/>
                </a:solidFill>
                <a:cs typeface="Calibri" pitchFamily="34" charset="0"/>
                <a:sym typeface="Symbol"/>
              </a:rPr>
              <a:t> v</a:t>
            </a:r>
            <a:r>
              <a:rPr lang="en-US" baseline="-25000" dirty="0" smtClean="0">
                <a:solidFill>
                  <a:srgbClr xmlns:mc="http://schemas.openxmlformats.org/markup-compatibility/2006" xmlns:a14="http://schemas.microsoft.com/office/drawing/2007/7/7/main" val="FF0000" mc:Ignorable=""/>
                </a:solidFill>
                <a:cs typeface="Calibri" pitchFamily="34" charset="0"/>
                <a:sym typeface="Symbol"/>
              </a:rPr>
              <a:t>3</a:t>
            </a:r>
            <a:endParaRPr lang="en-US" dirty="0" smtClean="0">
              <a:solidFill>
                <a:srgbClr xmlns:mc="http://schemas.openxmlformats.org/markup-compatibility/2006" xmlns:a14="http://schemas.microsoft.com/office/drawing/2007/7/7/main" val="FF0000" mc:Ignorable=""/>
              </a:solidFill>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821119"/>
            <a:ext cx="8382000" cy="861774"/>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Congruence Rule:</a:t>
            </a:r>
          </a:p>
          <a:p>
            <a:pPr marL="384954" lvl="0" indent="-384954" algn="ctr">
              <a:lnSpc>
                <a:spcPct val="90000"/>
              </a:lnSpc>
              <a:spcBef>
                <a:spcPct val="20000"/>
              </a:spcBef>
              <a:buSzPct val="90000"/>
            </a:pPr>
            <a:r>
              <a:rPr kumimoji="0" lang="en-US" sz="2800" b="0" u="none" strike="noStrike" kern="1200" cap="none" spc="0" normalizeH="0" baseline="0" noProof="0" dirty="0" smtClean="0">
                <a:ln>
                  <a:noFill/>
                </a:ln>
                <a:solidFill>
                  <a:schemeClr val="bg1"/>
                </a:solidFill>
                <a:effectLst/>
                <a:uLnTx/>
                <a:uFillTx/>
                <a:latin typeface="Calibri" pitchFamily="34" charset="0"/>
                <a:cs typeface="Calibri" pitchFamily="34" charset="0"/>
              </a:rPr>
              <a:t>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kumimoji="0" lang="en-US" sz="2800" b="0" u="none" strike="noStrike" kern="1200" cap="none" spc="0" normalizeH="0" baseline="-25000" noProof="0" dirty="0" smtClean="0">
                <a:ln>
                  <a:noFill/>
                </a:ln>
                <a:solidFill>
                  <a:schemeClr val="bg1"/>
                </a:solidFill>
                <a:effectLst/>
                <a:uLnTx/>
                <a:uFillTx/>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x</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y</a:t>
            </a:r>
            <a:r>
              <a:rPr lang="en-US" sz="2800" baseline="-25000" dirty="0"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implies f(x</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x</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f(y</a:t>
            </a:r>
            <a:r>
              <a:rPr lang="en-US" sz="2800" baseline="-25000" dirty="0" smtClean="0">
                <a:solidFill>
                  <a:schemeClr val="bg1"/>
                </a:solidFill>
                <a:latin typeface="Calibri" pitchFamily="34" charset="0"/>
                <a:cs typeface="Calibri" pitchFamily="34" charset="0"/>
              </a:rPr>
              <a:t>1</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 …, </a:t>
            </a:r>
            <a:r>
              <a:rPr kumimoji="0" lang="en-US" sz="2800" b="0" u="none" strike="noStrike" kern="1200" cap="none" spc="0" normalizeH="0" noProof="0" dirty="0" err="1" smtClean="0">
                <a:ln>
                  <a:noFill/>
                </a:ln>
                <a:solidFill>
                  <a:schemeClr val="bg1"/>
                </a:solidFill>
                <a:effectLst/>
                <a:uLnTx/>
                <a:uFillTx/>
                <a:latin typeface="Calibri" pitchFamily="34" charset="0"/>
                <a:cs typeface="Calibri" pitchFamily="34" charset="0"/>
              </a:rPr>
              <a:t>y</a:t>
            </a:r>
            <a:r>
              <a:rPr lang="en-US" sz="2800" baseline="-25000" noProof="0" dirty="0" err="1" smtClean="0">
                <a:solidFill>
                  <a:schemeClr val="bg1"/>
                </a:solidFill>
                <a:latin typeface="Calibri" pitchFamily="34" charset="0"/>
                <a:cs typeface="Calibri" pitchFamily="34" charset="0"/>
              </a:rPr>
              <a:t>n</a:t>
            </a:r>
            <a:r>
              <a:rPr kumimoji="0" lang="en-US" sz="2800" b="0" u="none" strike="noStrike" kern="1200" cap="none" spc="0" normalizeH="0" noProof="0" dirty="0" smtClean="0">
                <a:ln>
                  <a:noFill/>
                </a:ln>
                <a:solidFill>
                  <a:schemeClr val="bg1"/>
                </a:solidFill>
                <a:effectLst/>
                <a:uLnTx/>
                <a:uFillTx/>
                <a:latin typeface="Calibri" pitchFamily="34" charset="0"/>
                <a:cs typeface="Calibri" pitchFamily="34" charset="0"/>
              </a:rPr>
              <a:t>)</a:t>
            </a:r>
          </a:p>
        </p:txBody>
      </p:sp>
      <p:sp>
        <p:nvSpPr>
          <p:cNvPr id="5" name="Oval 4"/>
          <p:cNvSpPr/>
          <p:nvPr/>
        </p:nvSpPr>
        <p:spPr bwMode="auto">
          <a:xfrm>
            <a:off x="158206" y="3102749"/>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3318692"/>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3235598"/>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cs typeface="Calibri" pitchFamily="34" charset="0"/>
                <a:sym typeface="Symbol"/>
              </a:rPr>
              <a:t>2</a:t>
            </a:r>
            <a:endParaRPr kumimoji="0" lang="en-US" sz="24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1" name="Oval 10"/>
          <p:cNvSpPr/>
          <p:nvPr/>
        </p:nvSpPr>
        <p:spPr bwMode="auto">
          <a:xfrm>
            <a:off x="6676051" y="3256764"/>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cs typeface="Calibri" pitchFamily="34" charset="0"/>
                <a:sym typeface="Symbol"/>
              </a:rPr>
              <a:t>3</a:t>
            </a:r>
            <a:r>
              <a:rPr lang="en-US" sz="2400" baseline="-25000" dirty="0" smtClean="0">
                <a:solidFill>
                  <a:schemeClr val="bg1"/>
                </a:solidFill>
                <a:cs typeface="Calibri" pitchFamily="34" charset="0"/>
                <a:sym typeface="Symbol"/>
              </a:rPr>
              <a:t>,</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14" name="Rectangular Callout 13"/>
          <p:cNvSpPr/>
          <p:nvPr/>
        </p:nvSpPr>
        <p:spPr bwMode="auto">
          <a:xfrm>
            <a:off x="6570134" y="4343400"/>
            <a:ext cx="2413000" cy="1659467"/>
          </a:xfrm>
          <a:prstGeom prst="wedgeRectCallout">
            <a:avLst>
              <a:gd name="adj1" fmla="val -70307"/>
              <a:gd name="adj2" fmla="val -4005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Missing:</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Interpretation for f and g.</a:t>
            </a:r>
            <a:endParaRPr kumimoji="0" lang="en-US" sz="2400" b="0" i="0" u="none" strike="noStrike" cap="none" normalizeH="0" baseline="0" dirty="0" smtClean="0">
              <a:solidFill>
                <a:schemeClr val="bg1"/>
              </a:solidFill>
              <a:latin typeface="Calibri" pitchFamily="34" charset="0"/>
            </a:endParaRP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7" name="Content Placeholder 16"/>
          <p:cNvSpPr>
            <a:spLocks noGrp="1"/>
          </p:cNvSpPr>
          <p:nvPr>
            <p:ph idx="1"/>
          </p:nvPr>
        </p:nvSpPr>
        <p:spPr>
          <a:xfrm>
            <a:off x="381000" y="1531413"/>
            <a:ext cx="8382000" cy="2936188"/>
          </a:xfrm>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r>
              <a:rPr lang="en-US" dirty="0" smtClean="0">
                <a:latin typeface="Segoe" pitchFamily="34" charset="0"/>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endParaRPr lang="en-US" b="1" baseline="-25000" dirty="0" smtClean="0">
              <a:solidFill>
                <a:srgbClr xmlns:mc="http://schemas.openxmlformats.org/markup-compatibility/2006" xmlns:a14="http://schemas.microsoft.com/office/drawing/2007/7/7/main" val="FF0000" mc:Ignorable=""/>
              </a:solidFill>
              <a:sym typeface="Symbol"/>
            </a:endParaRP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latin typeface="Segoe" pitchFamily="34" charset="0"/>
                <a:sym typeface="Symbol"/>
              </a:rPr>
              <a:t>				</a:t>
            </a:r>
            <a:r>
              <a:rPr lang="en-US" dirty="0" smtClean="0">
                <a:latin typeface="Segoe" pitchFamily="34" charset="0"/>
                <a:sym typeface="Symbol"/>
              </a:rPr>
              <a:t>M(v)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a:t>
            </a: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sym typeface="Symbol"/>
              </a:rPr>
              <a:t>			</a:t>
            </a:r>
            <a:r>
              <a:rPr lang="en-US" dirty="0" smtClean="0">
                <a:latin typeface="Segoe" pitchFamily="34" charset="0"/>
              </a:rPr>
              <a:t>=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 </a:t>
            </a:r>
            <a:r>
              <a:rPr lang="en-US" dirty="0" smtClean="0">
                <a:latin typeface="Segoe" pitchFamily="34" charset="0"/>
              </a:rPr>
              <a:t>is an arbitrary element)</a:t>
            </a:r>
          </a:p>
          <a:p>
            <a:pPr lvl="1"/>
            <a:r>
              <a:rPr lang="en-US" dirty="0" smtClean="0">
                <a:solidFill>
                  <a:srgbClr xmlns:mc="http://schemas.openxmlformats.org/markup-compatibility/2006" xmlns:a14="http://schemas.microsoft.com/office/drawing/2007/7/7/main" val="FF0000" mc:Ignorable=""/>
                </a:solidFill>
                <a:latin typeface="Segoe" pitchFamily="34" charset="0"/>
              </a:rPr>
              <a:t>Is M(g) well-defined?</a:t>
            </a:r>
            <a:endParaRPr lang="en-US" dirty="0">
              <a:solidFill>
                <a:srgbClr xmlns:mc="http://schemas.openxmlformats.org/markup-compatibility/2006" xmlns:a14="http://schemas.microsoft.com/office/drawing/2007/7/7/main" val="FF0000" mc:Ignorable=""/>
              </a:solidFill>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err="1" smtClean="0"/>
              <a:t>Satisfiability</a:t>
            </a:r>
            <a:r>
              <a:rPr lang="en-US" dirty="0" smtClean="0"/>
              <a:t> &amp; Validity</a:t>
            </a:r>
            <a:endParaRPr lang="en-US" dirty="0"/>
          </a:p>
        </p:txBody>
      </p:sp>
      <p:sp>
        <p:nvSpPr>
          <p:cNvPr id="3" name="Content Placeholder 2"/>
          <p:cNvSpPr>
            <a:spLocks noGrp="1"/>
          </p:cNvSpPr>
          <p:nvPr>
            <p:ph idx="1"/>
          </p:nvPr>
        </p:nvSpPr>
        <p:spPr>
          <a:xfrm>
            <a:off x="381000" y="1412875"/>
            <a:ext cx="8382000" cy="3921073"/>
          </a:xfrm>
        </p:spPr>
        <p:txBody>
          <a:bodyPr/>
          <a:lstStyle/>
          <a:p>
            <a:r>
              <a:rPr lang="en-US" dirty="0" smtClean="0"/>
              <a:t>A formula is </a:t>
            </a:r>
            <a:r>
              <a:rPr lang="en-US" dirty="0" err="1" smtClean="0">
                <a:solidFill>
                  <a:srgbClr xmlns:mc="http://schemas.openxmlformats.org/markup-compatibility/2006" xmlns:a14="http://schemas.microsoft.com/office/drawing/2007/7/7/main" val="FF0000" mc:Ignorable=""/>
                </a:solidFill>
              </a:rPr>
              <a:t>satisfiable</a:t>
            </a:r>
            <a:r>
              <a:rPr lang="en-US" dirty="0" smtClean="0"/>
              <a:t> if it has an interpretation that makes it logically true. </a:t>
            </a:r>
          </a:p>
          <a:p>
            <a:r>
              <a:rPr lang="en-US" dirty="0" smtClean="0"/>
              <a:t>In this case, we say the </a:t>
            </a:r>
            <a:r>
              <a:rPr lang="en-US" dirty="0" smtClean="0">
                <a:solidFill>
                  <a:srgbClr xmlns:mc="http://schemas.openxmlformats.org/markup-compatibility/2006" xmlns:a14="http://schemas.microsoft.com/office/drawing/2007/7/7/main" val="FF0000" mc:Ignorable=""/>
                </a:solidFill>
              </a:rPr>
              <a:t>interpretation</a:t>
            </a:r>
            <a:r>
              <a:rPr lang="en-US" dirty="0" smtClean="0"/>
              <a:t> is a </a:t>
            </a:r>
            <a:r>
              <a:rPr lang="en-US" dirty="0" smtClean="0">
                <a:solidFill>
                  <a:srgbClr xmlns:mc="http://schemas.openxmlformats.org/markup-compatibility/2006" xmlns:a14="http://schemas.microsoft.com/office/drawing/2007/7/7/main" val="FF0000" mc:Ignorable=""/>
                </a:solidFill>
              </a:rPr>
              <a:t>model</a:t>
            </a:r>
            <a:r>
              <a:rPr lang="en-US" dirty="0" smtClean="0"/>
              <a:t>.</a:t>
            </a:r>
          </a:p>
          <a:p>
            <a:r>
              <a:rPr lang="en-US" dirty="0" smtClean="0"/>
              <a:t>A formula is </a:t>
            </a:r>
            <a:r>
              <a:rPr lang="en-US" dirty="0" err="1" smtClean="0">
                <a:solidFill>
                  <a:srgbClr xmlns:mc="http://schemas.openxmlformats.org/markup-compatibility/2006" xmlns:a14="http://schemas.microsoft.com/office/drawing/2007/7/7/main" val="FF0000" mc:Ignorable=""/>
                </a:solidFill>
              </a:rPr>
              <a:t>unsatisfiable</a:t>
            </a:r>
            <a:r>
              <a:rPr lang="en-US" dirty="0" smtClean="0"/>
              <a:t> if it does not have any model.</a:t>
            </a:r>
          </a:p>
          <a:p>
            <a:r>
              <a:rPr lang="en-US" dirty="0" smtClean="0"/>
              <a:t>A formula is </a:t>
            </a:r>
            <a:r>
              <a:rPr lang="en-US" dirty="0" smtClean="0">
                <a:solidFill>
                  <a:srgbClr xmlns:mc="http://schemas.openxmlformats.org/markup-compatibility/2006" xmlns:a14="http://schemas.microsoft.com/office/drawing/2007/7/7/main" val="FF0000" mc:Ignorable=""/>
                </a:solidFill>
              </a:rPr>
              <a:t>valid</a:t>
            </a:r>
            <a:r>
              <a:rPr lang="en-US" dirty="0" smtClean="0"/>
              <a:t> if it is logically true in any interpretation.</a:t>
            </a:r>
          </a:p>
          <a:p>
            <a:r>
              <a:rPr lang="en-US" dirty="0" smtClean="0"/>
              <a:t>A propositional formula is valid  if and only if its negation is </a:t>
            </a:r>
            <a:r>
              <a:rPr lang="en-US" dirty="0" err="1" smtClean="0"/>
              <a:t>unsatisfiable</a:t>
            </a:r>
            <a:r>
              <a:rPr lang="en-US" dirty="0" smtClean="0"/>
              <a:t>.</a:t>
            </a:r>
          </a:p>
          <a:p>
            <a:endParaRPr lang="en-US" dirty="0"/>
          </a:p>
        </p:txBody>
      </p:sp>
    </p:spTree>
  </p:cSld>
  <p:clrMapOvr>
    <a:masterClrMapping/>
  </p:clrMapOvr>
  <p:transition xmlns:p14="http://schemas.microsoft.com/office/powerpoint/2007/7/12/main">
    <p:fade/>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7" name="Content Placeholder 16"/>
          <p:cNvSpPr>
            <a:spLocks noGrp="1"/>
          </p:cNvSpPr>
          <p:nvPr>
            <p:ph idx="1"/>
          </p:nvPr>
        </p:nvSpPr>
        <p:spPr>
          <a:xfrm>
            <a:off x="381000" y="1531413"/>
            <a:ext cx="8382000" cy="4561249"/>
          </a:xfrm>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r>
              <a:rPr lang="en-US" dirty="0" smtClean="0">
                <a:latin typeface="Segoe" pitchFamily="34" charset="0"/>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endParaRPr lang="en-US" b="1" baseline="-25000" dirty="0" smtClean="0">
              <a:solidFill>
                <a:srgbClr xmlns:mc="http://schemas.openxmlformats.org/markup-compatibility/2006" xmlns:a14="http://schemas.microsoft.com/office/drawing/2007/7/7/main" val="FF0000" mc:Ignorable=""/>
              </a:solidFill>
              <a:sym typeface="Symbol"/>
            </a:endParaRP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latin typeface="Segoe" pitchFamily="34" charset="0"/>
                <a:sym typeface="Symbol"/>
              </a:rPr>
              <a:t>				</a:t>
            </a:r>
            <a:r>
              <a:rPr lang="en-US" dirty="0" smtClean="0">
                <a:latin typeface="Segoe" pitchFamily="34" charset="0"/>
                <a:sym typeface="Symbol"/>
              </a:rPr>
              <a:t>M(v)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a:t>
            </a: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sym typeface="Symbol"/>
              </a:rPr>
              <a:t>			</a:t>
            </a:r>
            <a:r>
              <a:rPr lang="en-US" dirty="0" smtClean="0">
                <a:latin typeface="Segoe" pitchFamily="34" charset="0"/>
              </a:rPr>
              <a:t>=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 </a:t>
            </a:r>
            <a:r>
              <a:rPr lang="en-US" dirty="0" smtClean="0">
                <a:latin typeface="Segoe" pitchFamily="34" charset="0"/>
              </a:rPr>
              <a:t>is an arbitrary element)</a:t>
            </a:r>
          </a:p>
          <a:p>
            <a:pPr lvl="1"/>
            <a:r>
              <a:rPr lang="en-US" dirty="0" smtClean="0">
                <a:solidFill>
                  <a:srgbClr xmlns:mc="http://schemas.openxmlformats.org/markup-compatibility/2006" xmlns:a14="http://schemas.microsoft.com/office/drawing/2007/7/7/main" val="FF0000" mc:Ignorable=""/>
                </a:solidFill>
                <a:latin typeface="Segoe" pitchFamily="34" charset="0"/>
              </a:rPr>
              <a:t>Is M(g) well-defined?</a:t>
            </a:r>
          </a:p>
          <a:p>
            <a:pPr lvl="2"/>
            <a:r>
              <a:rPr lang="en-US" dirty="0" smtClean="0">
                <a:latin typeface="Segoe" pitchFamily="34" charset="0"/>
              </a:rPr>
              <a:t>Problem: we may have </a:t>
            </a:r>
          </a:p>
          <a:p>
            <a:pPr lvl="3">
              <a:buNone/>
            </a:pPr>
            <a:r>
              <a:rPr lang="en-US" dirty="0" smtClean="0">
                <a:cs typeface="Calibri" pitchFamily="34" charset="0"/>
                <a:sym typeface="Symbol"/>
              </a:rPr>
              <a:t>v  g(a) and w  g(b)  </a:t>
            </a:r>
            <a:r>
              <a:rPr lang="en-US" dirty="0" err="1" smtClean="0">
                <a:cs typeface="Calibri" pitchFamily="34" charset="0"/>
                <a:sym typeface="Symbol"/>
              </a:rPr>
              <a:t>s.t</a:t>
            </a:r>
            <a:r>
              <a:rPr lang="en-US" dirty="0" smtClean="0">
                <a:cs typeface="Calibri" pitchFamily="34" charset="0"/>
                <a:sym typeface="Symbol"/>
              </a:rPr>
              <a:t>.</a:t>
            </a:r>
          </a:p>
          <a:p>
            <a:pPr lvl="3">
              <a:buNone/>
            </a:pPr>
            <a:r>
              <a:rPr lang="en-US" dirty="0" smtClean="0">
                <a:sym typeface="Symbol"/>
              </a:rPr>
              <a:t>M(a) = M(b)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  </a:t>
            </a:r>
            <a:r>
              <a:rPr lang="en-US" dirty="0" smtClean="0">
                <a:sym typeface="Symbol"/>
              </a:rPr>
              <a:t>and M(v)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2 </a:t>
            </a:r>
            <a:r>
              <a:rPr lang="en-US" dirty="0" smtClean="0">
                <a:sym typeface="Symbol"/>
              </a:rPr>
              <a:t>≠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3</a:t>
            </a:r>
            <a:r>
              <a:rPr lang="en-US" dirty="0" smtClean="0">
                <a:sym typeface="Symbol"/>
              </a:rPr>
              <a:t> = M(w)</a:t>
            </a:r>
          </a:p>
          <a:p>
            <a:pPr lvl="3">
              <a:buNone/>
            </a:pPr>
            <a:r>
              <a:rPr lang="en-US" dirty="0" smtClean="0">
                <a:sym typeface="Symbol"/>
              </a:rPr>
              <a:t>So, is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a:t>
            </a:r>
            <a:r>
              <a:rPr lang="en-US" dirty="0" smtClean="0">
                <a:sym typeface="Symbol"/>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2 </a:t>
            </a:r>
            <a:r>
              <a:rPr lang="en-US" dirty="0" smtClean="0">
                <a:sym typeface="Symbol"/>
              </a:rPr>
              <a:t> or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a:t>
            </a:r>
            <a:r>
              <a:rPr lang="en-US" dirty="0" smtClean="0">
                <a:sym typeface="Symbol"/>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3</a:t>
            </a:r>
            <a:r>
              <a:rPr lang="en-US" dirty="0" smtClean="0">
                <a:sym typeface="Symbol"/>
              </a:rPr>
              <a:t>?</a:t>
            </a:r>
            <a:endParaRPr lang="en-US" dirty="0"/>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7" name="Content Placeholder 16"/>
          <p:cNvSpPr>
            <a:spLocks noGrp="1"/>
          </p:cNvSpPr>
          <p:nvPr>
            <p:ph idx="1"/>
          </p:nvPr>
        </p:nvSpPr>
        <p:spPr>
          <a:xfrm>
            <a:off x="381000" y="1531413"/>
            <a:ext cx="8382000" cy="4561249"/>
          </a:xfrm>
        </p:spPr>
        <p:txBody>
          <a:bodyPr/>
          <a:lstStyle/>
          <a:p>
            <a:r>
              <a:rPr lang="en-US" dirty="0" smtClean="0">
                <a:latin typeface="Segoe" pitchFamily="34" charset="0"/>
              </a:rPr>
              <a:t>Building the interpretation for function symbols</a:t>
            </a:r>
          </a:p>
          <a:p>
            <a:pPr lvl="1"/>
            <a:r>
              <a:rPr lang="en-US" dirty="0" smtClean="0">
                <a:latin typeface="Segoe" pitchFamily="34" charset="0"/>
              </a:rPr>
              <a:t>M(g) is a mapping from |M| to |M|</a:t>
            </a:r>
          </a:p>
          <a:p>
            <a:pPr lvl="1"/>
            <a:r>
              <a:rPr lang="en-US" dirty="0" smtClean="0">
                <a:latin typeface="Segoe" pitchFamily="34" charset="0"/>
              </a:rPr>
              <a:t>Defined as:</a:t>
            </a:r>
          </a:p>
          <a:p>
            <a:pPr lvl="1" defTabSz="1096963" fontAlgn="base">
              <a:spcBef>
                <a:spcPct val="0"/>
              </a:spcBef>
              <a:spcAft>
                <a:spcPct val="0"/>
              </a:spcAft>
              <a:buNone/>
            </a:pPr>
            <a:r>
              <a:rPr lang="en-US" dirty="0" smtClean="0">
                <a:latin typeface="Segoe" pitchFamily="34" charset="0"/>
              </a:rPr>
              <a:t>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r>
              <a:rPr lang="en-US" dirty="0" smtClean="0">
                <a:latin typeface="Segoe" pitchFamily="34" charset="0"/>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 </a:t>
            </a:r>
            <a:r>
              <a:rPr lang="en-US" dirty="0" smtClean="0">
                <a:latin typeface="Segoe" pitchFamily="34" charset="0"/>
                <a:sym typeface="Symbol"/>
              </a:rPr>
              <a:t> </a:t>
            </a:r>
            <a:r>
              <a:rPr lang="en-US" dirty="0" smtClean="0">
                <a:latin typeface="Segoe" pitchFamily="34" charset="0"/>
              </a:rPr>
              <a:t>if there is </a:t>
            </a:r>
            <a:r>
              <a:rPr lang="en-US" dirty="0" smtClean="0">
                <a:cs typeface="Calibri" pitchFamily="34" charset="0"/>
                <a:sym typeface="Symbol"/>
              </a:rPr>
              <a:t>v  g(a) </a:t>
            </a:r>
            <a:r>
              <a:rPr lang="en-US" dirty="0" err="1" smtClean="0">
                <a:cs typeface="Calibri" pitchFamily="34" charset="0"/>
                <a:sym typeface="Symbol"/>
              </a:rPr>
              <a:t>s.t</a:t>
            </a:r>
            <a:r>
              <a:rPr lang="en-US" dirty="0" smtClean="0">
                <a:cs typeface="Calibri" pitchFamily="34" charset="0"/>
                <a:sym typeface="Symbol"/>
              </a:rPr>
              <a:t>.</a:t>
            </a:r>
          </a:p>
          <a:p>
            <a:pPr lvl="1" defTabSz="1096963" fontAlgn="base">
              <a:spcBef>
                <a:spcPct val="0"/>
              </a:spcBef>
              <a:spcAft>
                <a:spcPct val="0"/>
              </a:spcAft>
              <a:buNone/>
            </a:pPr>
            <a:r>
              <a:rPr lang="en-US" dirty="0" smtClean="0">
                <a:latin typeface="Segoe" pitchFamily="34" charset="0"/>
                <a:sym typeface="Symbol"/>
              </a:rPr>
              <a:t>				M(a)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err="1" smtClean="0">
                <a:solidFill>
                  <a:srgbClr xmlns:mc="http://schemas.openxmlformats.org/markup-compatibility/2006" xmlns:a14="http://schemas.microsoft.com/office/drawing/2007/7/7/main" val="FF0000" mc:Ignorable=""/>
                </a:solidFill>
                <a:sym typeface="Symbol"/>
              </a:rPr>
              <a:t>i</a:t>
            </a:r>
            <a:endParaRPr lang="en-US" b="1" baseline="-25000" dirty="0" smtClean="0">
              <a:solidFill>
                <a:srgbClr xmlns:mc="http://schemas.openxmlformats.org/markup-compatibility/2006" xmlns:a14="http://schemas.microsoft.com/office/drawing/2007/7/7/main" val="FF0000" mc:Ignorable=""/>
              </a:solidFill>
              <a:sym typeface="Symbol"/>
            </a:endParaRP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latin typeface="Segoe" pitchFamily="34" charset="0"/>
                <a:sym typeface="Symbol"/>
              </a:rPr>
              <a:t>				</a:t>
            </a:r>
            <a:r>
              <a:rPr lang="en-US" dirty="0" smtClean="0">
                <a:latin typeface="Segoe" pitchFamily="34" charset="0"/>
                <a:sym typeface="Symbol"/>
              </a:rPr>
              <a:t>M(v)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j</a:t>
            </a:r>
          </a:p>
          <a:p>
            <a:pPr lvl="1" defTabSz="1096963" fontAlgn="base">
              <a:spcBef>
                <a:spcPct val="0"/>
              </a:spcBef>
              <a:spcAft>
                <a:spcPct val="0"/>
              </a:spcAft>
              <a:buNone/>
            </a:pPr>
            <a:r>
              <a:rPr lang="en-US" b="1" baseline="-25000" dirty="0" smtClean="0">
                <a:solidFill>
                  <a:srgbClr xmlns:mc="http://schemas.openxmlformats.org/markup-compatibility/2006" xmlns:a14="http://schemas.microsoft.com/office/drawing/2007/7/7/main" val="FF0000" mc:Ignorable=""/>
                </a:solidFill>
                <a:sym typeface="Symbol"/>
              </a:rPr>
              <a:t>			</a:t>
            </a:r>
            <a:r>
              <a:rPr lang="en-US" dirty="0" smtClean="0">
                <a:latin typeface="Segoe" pitchFamily="34" charset="0"/>
              </a:rPr>
              <a:t>=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a:t>
            </a:r>
            <a:r>
              <a:rPr lang="en-US" dirty="0" smtClean="0">
                <a:latin typeface="Segoe" pitchFamily="34" charset="0"/>
                <a:sym typeface="Symbol"/>
              </a:rPr>
              <a:t>, </a:t>
            </a:r>
            <a:r>
              <a:rPr lang="en-US" dirty="0" smtClean="0">
                <a:latin typeface="Segoe" pitchFamily="34" charset="0"/>
              </a:rPr>
              <a:t>otherwise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k </a:t>
            </a:r>
            <a:r>
              <a:rPr lang="en-US" dirty="0" smtClean="0">
                <a:latin typeface="Segoe" pitchFamily="34" charset="0"/>
              </a:rPr>
              <a:t>is an arbitrary element)</a:t>
            </a:r>
          </a:p>
          <a:p>
            <a:pPr lvl="1"/>
            <a:r>
              <a:rPr lang="en-US" dirty="0" smtClean="0">
                <a:solidFill>
                  <a:srgbClr xmlns:mc="http://schemas.openxmlformats.org/markup-compatibility/2006" xmlns:a14="http://schemas.microsoft.com/office/drawing/2007/7/7/main" val="FF0000" mc:Ignorable=""/>
                </a:solidFill>
                <a:latin typeface="Segoe" pitchFamily="34" charset="0"/>
              </a:rPr>
              <a:t>Is M(g) well-defined?</a:t>
            </a:r>
          </a:p>
          <a:p>
            <a:pPr lvl="2"/>
            <a:r>
              <a:rPr lang="en-US" dirty="0" smtClean="0">
                <a:latin typeface="Segoe" pitchFamily="34" charset="0"/>
              </a:rPr>
              <a:t>Problem: we may have </a:t>
            </a:r>
          </a:p>
          <a:p>
            <a:pPr lvl="3">
              <a:buNone/>
            </a:pPr>
            <a:r>
              <a:rPr lang="en-US" dirty="0" smtClean="0">
                <a:cs typeface="Calibri" pitchFamily="34" charset="0"/>
                <a:sym typeface="Symbol"/>
              </a:rPr>
              <a:t>v  g(a) and w  g(b)  </a:t>
            </a:r>
            <a:r>
              <a:rPr lang="en-US" dirty="0" err="1" smtClean="0">
                <a:cs typeface="Calibri" pitchFamily="34" charset="0"/>
                <a:sym typeface="Symbol"/>
              </a:rPr>
              <a:t>s.t</a:t>
            </a:r>
            <a:r>
              <a:rPr lang="en-US" dirty="0" smtClean="0">
                <a:cs typeface="Calibri" pitchFamily="34" charset="0"/>
                <a:sym typeface="Symbol"/>
              </a:rPr>
              <a:t>.</a:t>
            </a:r>
          </a:p>
          <a:p>
            <a:pPr lvl="3">
              <a:buNone/>
            </a:pPr>
            <a:r>
              <a:rPr lang="en-US" dirty="0" smtClean="0">
                <a:sym typeface="Symbol"/>
              </a:rPr>
              <a:t>M(a) = M(b)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  </a:t>
            </a:r>
            <a:r>
              <a:rPr lang="en-US" dirty="0" smtClean="0">
                <a:sym typeface="Symbol"/>
              </a:rPr>
              <a:t>and M(v)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2 </a:t>
            </a:r>
            <a:r>
              <a:rPr lang="en-US" dirty="0" smtClean="0">
                <a:sym typeface="Symbol"/>
              </a:rPr>
              <a:t>≠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3</a:t>
            </a:r>
            <a:r>
              <a:rPr lang="en-US" dirty="0" smtClean="0">
                <a:sym typeface="Symbol"/>
              </a:rPr>
              <a:t> = M(w)</a:t>
            </a:r>
          </a:p>
          <a:p>
            <a:pPr lvl="3">
              <a:buNone/>
            </a:pPr>
            <a:r>
              <a:rPr lang="en-US" dirty="0" smtClean="0">
                <a:sym typeface="Symbol"/>
              </a:rPr>
              <a:t>So, is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a:t>
            </a:r>
            <a:r>
              <a:rPr lang="en-US" dirty="0" smtClean="0">
                <a:sym typeface="Symbol"/>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2 </a:t>
            </a:r>
            <a:r>
              <a:rPr lang="en-US" dirty="0" smtClean="0">
                <a:sym typeface="Symbol"/>
              </a:rPr>
              <a:t> or M(g)(</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1</a:t>
            </a:r>
            <a:r>
              <a:rPr lang="en-US" dirty="0" smtClean="0">
                <a:sym typeface="Symbol"/>
              </a:rPr>
              <a:t>) = </a:t>
            </a:r>
            <a:r>
              <a:rPr lang="en-US" b="1" dirty="0" smtClean="0">
                <a:solidFill>
                  <a:srgbClr xmlns:mc="http://schemas.openxmlformats.org/markup-compatibility/2006" xmlns:a14="http://schemas.microsoft.com/office/drawing/2007/7/7/main" val="FF0000" mc:Ignorable=""/>
                </a:solidFill>
                <a:sym typeface="Symbol"/>
              </a:rPr>
              <a:t></a:t>
            </a:r>
            <a:r>
              <a:rPr lang="en-US" b="1" baseline="-25000" dirty="0" smtClean="0">
                <a:solidFill>
                  <a:srgbClr xmlns:mc="http://schemas.openxmlformats.org/markup-compatibility/2006" xmlns:a14="http://schemas.microsoft.com/office/drawing/2007/7/7/main" val="FF0000" mc:Ignorable=""/>
                </a:solidFill>
                <a:sym typeface="Symbol"/>
              </a:rPr>
              <a:t>3</a:t>
            </a:r>
            <a:r>
              <a:rPr lang="en-US" dirty="0" smtClean="0">
                <a:sym typeface="Symbol"/>
              </a:rPr>
              <a:t>?</a:t>
            </a:r>
            <a:endParaRPr lang="en-US" dirty="0"/>
          </a:p>
        </p:txBody>
      </p:sp>
      <p:sp>
        <p:nvSpPr>
          <p:cNvPr id="4" name="Rectangular Callout 3"/>
          <p:cNvSpPr/>
          <p:nvPr/>
        </p:nvSpPr>
        <p:spPr bwMode="auto">
          <a:xfrm>
            <a:off x="5240867" y="2142067"/>
            <a:ext cx="3539067" cy="1786466"/>
          </a:xfrm>
          <a:prstGeom prst="wedgeRectCallout">
            <a:avLst>
              <a:gd name="adj1" fmla="val -77314"/>
              <a:gd name="adj2" fmla="val 8012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lvl="3">
              <a:buNone/>
            </a:pPr>
            <a:r>
              <a:rPr lang="en-US" b="1" dirty="0" smtClean="0">
                <a:solidFill>
                  <a:srgbClr xmlns:mc="http://schemas.openxmlformats.org/markup-compatibility/2006" xmlns:a14="http://schemas.microsoft.com/office/drawing/2007/7/7/main" val="FF0000" mc:Ignorable=""/>
                </a:solidFill>
              </a:rPr>
              <a:t>This is impossible because of the congruence rule!</a:t>
            </a:r>
          </a:p>
          <a:p>
            <a:pPr marL="0" lvl="3">
              <a:buNone/>
            </a:pPr>
            <a:r>
              <a:rPr lang="en-US" dirty="0" smtClean="0">
                <a:solidFill>
                  <a:srgbClr xmlns:mc="http://schemas.openxmlformats.org/markup-compatibility/2006" xmlns:a14="http://schemas.microsoft.com/office/drawing/2007/7/7/main" val="FF0000" mc:Ignorable=""/>
                </a:solidFill>
              </a:rPr>
              <a:t>a </a:t>
            </a:r>
            <a:r>
              <a:rPr lang="en-US" dirty="0" smtClean="0"/>
              <a:t>and</a:t>
            </a:r>
            <a:r>
              <a:rPr lang="en-US" dirty="0" smtClean="0">
                <a:solidFill>
                  <a:srgbClr xmlns:mc="http://schemas.openxmlformats.org/markup-compatibility/2006" xmlns:a14="http://schemas.microsoft.com/office/drawing/2007/7/7/main" val="FF0000" mc:Ignorable=""/>
                </a:solidFill>
              </a:rPr>
              <a:t> b </a:t>
            </a:r>
            <a:r>
              <a:rPr lang="en-US" dirty="0" smtClean="0"/>
              <a:t>are in the same </a:t>
            </a:r>
            <a:r>
              <a:rPr lang="en-US" dirty="0" smtClean="0">
                <a:solidFill>
                  <a:srgbClr xmlns:mc="http://schemas.openxmlformats.org/markup-compatibility/2006" xmlns:a14="http://schemas.microsoft.com/office/drawing/2007/7/7/main" val="0070C0" mc:Ignorable=""/>
                </a:solidFill>
              </a:rPr>
              <a:t>“ball”</a:t>
            </a:r>
            <a:r>
              <a:rPr lang="en-US" dirty="0" smtClean="0"/>
              <a:t>, then so are </a:t>
            </a:r>
            <a:r>
              <a:rPr lang="en-US" dirty="0" smtClean="0">
                <a:solidFill>
                  <a:srgbClr xmlns:mc="http://schemas.openxmlformats.org/markup-compatibility/2006" xmlns:a14="http://schemas.microsoft.com/office/drawing/2007/7/7/main" val="FF0000" mc:Ignorable=""/>
                </a:solidFill>
              </a:rPr>
              <a:t>v</a:t>
            </a:r>
            <a:r>
              <a:rPr lang="en-US" dirty="0" smtClean="0"/>
              <a:t> and </a:t>
            </a:r>
            <a:r>
              <a:rPr lang="en-US" dirty="0" smtClean="0">
                <a:solidFill>
                  <a:srgbClr xmlns:mc="http://schemas.openxmlformats.org/markup-compatibility/2006" xmlns:a14="http://schemas.microsoft.com/office/drawing/2007/7/7/main" val="FF0000" mc:Ignorable=""/>
                </a:solidFill>
              </a:rPr>
              <a:t>w</a:t>
            </a:r>
            <a:endParaRPr kumimoji="0" lang="en-US" sz="2400" b="0" i="0" u="none" strike="noStrike" cap="none" normalizeH="0" baseline="0" dirty="0" smtClean="0">
              <a:solidFill>
                <a:schemeClr val="bg1"/>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395515" y="4177627"/>
            <a:ext cx="8382000" cy="437247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Oval 4"/>
          <p:cNvSpPr/>
          <p:nvPr/>
        </p:nvSpPr>
        <p:spPr bwMode="auto">
          <a:xfrm>
            <a:off x="158206" y="2620130"/>
            <a:ext cx="1625601" cy="15291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u="none" strike="noStrike" cap="none" normalizeH="0" baseline="0" dirty="0" err="1" smtClean="0">
                <a:solidFill>
                  <a:schemeClr val="bg1"/>
                </a:solidFill>
                <a:latin typeface="Calibri" pitchFamily="34" charset="0"/>
                <a:cs typeface="Calibri" pitchFamily="34" charset="0"/>
              </a:rPr>
              <a:t>a,b,c,s</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6" name="Oval 5"/>
          <p:cNvSpPr/>
          <p:nvPr/>
        </p:nvSpPr>
        <p:spPr bwMode="auto">
          <a:xfrm>
            <a:off x="2025049" y="283607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3954545" y="2752979"/>
            <a:ext cx="1357288" cy="1263467"/>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1</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2</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1" name="Oval 10"/>
          <p:cNvSpPr/>
          <p:nvPr/>
        </p:nvSpPr>
        <p:spPr bwMode="auto">
          <a:xfrm>
            <a:off x="6676051" y="2774145"/>
            <a:ext cx="1311813" cy="122113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3,</a:t>
            </a:r>
            <a:r>
              <a:rPr lang="en-US" sz="2400" dirty="0" smtClean="0">
                <a:solidFill>
                  <a:schemeClr val="bg1"/>
                </a:solidFill>
                <a:cs typeface="Calibri" pitchFamily="34" charset="0"/>
                <a:sym typeface="Symbol"/>
              </a:rPr>
              <a:t>v</a:t>
            </a:r>
            <a:r>
              <a:rPr lang="en-US" sz="2400" baseline="-25000" dirty="0" smtClean="0">
                <a:solidFill>
                  <a:schemeClr val="bg1"/>
                </a:solidFill>
                <a:cs typeface="Calibri" pitchFamily="34" charset="0"/>
                <a:sym typeface="Symbol"/>
              </a:rPr>
              <a:t>4</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9" name="TextBox 8"/>
          <p:cNvSpPr txBox="1"/>
          <p:nvPr/>
        </p:nvSpPr>
        <p:spPr>
          <a:xfrm>
            <a:off x="730552"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a:t>
            </a:r>
          </a:p>
        </p:txBody>
      </p:sp>
      <p:sp>
        <p:nvSpPr>
          <p:cNvPr id="10" name="TextBox 9"/>
          <p:cNvSpPr txBox="1"/>
          <p:nvPr/>
        </p:nvSpPr>
        <p:spPr>
          <a:xfrm>
            <a:off x="2390019"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p>
        </p:txBody>
      </p:sp>
      <p:sp>
        <p:nvSpPr>
          <p:cNvPr id="12" name="TextBox 11"/>
          <p:cNvSpPr txBox="1"/>
          <p:nvPr/>
        </p:nvSpPr>
        <p:spPr>
          <a:xfrm>
            <a:off x="4388155"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13" name="TextBox 12"/>
          <p:cNvSpPr txBox="1"/>
          <p:nvPr/>
        </p:nvSpPr>
        <p:spPr>
          <a:xfrm>
            <a:off x="7055154" y="2765214"/>
            <a:ext cx="660400" cy="461665"/>
          </a:xfrm>
          <a:prstGeom prst="rect">
            <a:avLst/>
          </a:prstGeom>
          <a:noFill/>
        </p:spPr>
        <p:txBody>
          <a:bodyPr wrap="square" rtlCol="0">
            <a:spAutoFit/>
          </a:bodyPr>
          <a:lstStyle/>
          <a:p>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372479"/>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1</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d</a:t>
            </a:r>
            <a:r>
              <a:rPr lang="en-US" dirty="0" smtClean="0">
                <a:cs typeface="Calibri" pitchFamily="34" charset="0"/>
                <a:sym typeface="Symbol"/>
              </a:rPr>
              <a:t>),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d</a:t>
            </a:r>
            <a:r>
              <a:rPr lang="en-US" sz="2400" dirty="0" smtClean="0">
                <a:solidFill>
                  <a:schemeClr val="bg1"/>
                </a:solidFill>
                <a:latin typeface="Calibri" pitchFamily="34" charset="0"/>
                <a:cs typeface="Calibri" pitchFamily="34" charset="0"/>
              </a:rPr>
              <a:t>)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v</a:t>
            </a:r>
            <a:r>
              <a:rPr lang="en-US" sz="2400" baseline="-250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dirty="0" smtClean="0">
                <a:solidFill>
                  <a:schemeClr val="bg1"/>
                </a:solidFill>
                <a:latin typeface="Calibri" pitchFamily="34" charset="0"/>
                <a:cs typeface="Calibri" pitchFamily="34" charset="0"/>
              </a:rPr>
              <a:t>}</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2</a:t>
            </a:r>
            <a:r>
              <a:rPr lang="en-US" dirty="0" smtClean="0">
                <a:cs typeface="Calibri" pitchFamily="34" charset="0"/>
                <a:sym typeface="Symbol"/>
              </a:rPr>
              <a:t>  g(</a:t>
            </a:r>
            <a:r>
              <a:rPr lang="en-US" dirty="0" smtClean="0">
                <a:solidFill>
                  <a:srgbClr xmlns:mc="http://schemas.openxmlformats.org/markup-compatibility/2006" xmlns:a14="http://schemas.microsoft.com/office/drawing/2007/7/7/main" val="FF0000" mc:Ignorable=""/>
                </a:solidFill>
                <a:cs typeface="Calibri" pitchFamily="34" charset="0"/>
                <a:sym typeface="Symbol"/>
              </a:rPr>
              <a:t>e</a:t>
            </a:r>
            <a:r>
              <a:rPr lang="en-US" dirty="0" smtClean="0">
                <a:cs typeface="Calibri" pitchFamily="34" charset="0"/>
                <a:sym typeface="Symbol"/>
              </a:rPr>
              <a:t>),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e</a:t>
            </a:r>
            <a:r>
              <a:rPr lang="en-US" sz="2400" dirty="0" smtClean="0">
                <a:solidFill>
                  <a:schemeClr val="bg1"/>
                </a:solidFill>
                <a:latin typeface="Calibri" pitchFamily="34" charset="0"/>
                <a:cs typeface="Calibri" pitchFamily="34" charset="0"/>
              </a:rPr>
              <a:t>)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a:t>
            </a:r>
            <a:r>
              <a:rPr lang="en-US" sz="24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v</a:t>
            </a:r>
            <a:r>
              <a:rPr lang="en-US" sz="2400" baseline="-250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dirty="0" smtClean="0">
                <a:solidFill>
                  <a:schemeClr val="bg1"/>
                </a:solidFill>
                <a:latin typeface="Calibri" pitchFamily="34" charset="0"/>
                <a:cs typeface="Calibri" pitchFamily="34" charset="0"/>
              </a:rPr>
              <a:t>}</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v</a:t>
            </a:r>
            <a:r>
              <a:rPr lang="en-US" baseline="-25000" dirty="0" smtClean="0">
                <a:cs typeface="Calibri" pitchFamily="34" charset="0"/>
                <a:sym typeface="Symbol"/>
              </a:rPr>
              <a:t>3</a:t>
            </a:r>
            <a:r>
              <a:rPr lang="en-US" dirty="0" smtClean="0">
                <a:cs typeface="Calibri" pitchFamily="34" charset="0"/>
                <a:sym typeface="Symbol"/>
              </a:rPr>
              <a:t>  </a:t>
            </a:r>
            <a:r>
              <a:rPr lang="en-US" dirty="0" smtClean="0">
                <a:cs typeface="Calibri" pitchFamily="34" charset="0"/>
              </a:rPr>
              <a:t>f(a, </a:t>
            </a: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rPr>
              <a:t>)</a:t>
            </a:r>
            <a:r>
              <a:rPr lang="en-US" dirty="0" smtClean="0">
                <a:cs typeface="Calibri" pitchFamily="34" charset="0"/>
                <a:sym typeface="Symbol"/>
              </a:rPr>
              <a:t> , v</a:t>
            </a:r>
            <a:r>
              <a:rPr lang="en-US" baseline="-25000" dirty="0" smtClean="0">
                <a:cs typeface="Calibri" pitchFamily="34" charset="0"/>
                <a:sym typeface="Symbol"/>
              </a:rPr>
              <a:t>4</a:t>
            </a:r>
            <a:r>
              <a:rPr lang="en-US" dirty="0" smtClean="0">
                <a:cs typeface="Calibri" pitchFamily="34" charset="0"/>
                <a:sym typeface="Symbol"/>
              </a:rPr>
              <a:t>  </a:t>
            </a:r>
            <a:r>
              <a:rPr lang="en-US" dirty="0" smtClean="0">
                <a:cs typeface="Calibri" pitchFamily="34" charset="0"/>
              </a:rPr>
              <a:t>f(b, </a:t>
            </a:r>
            <a:r>
              <a:rPr lang="en-US" dirty="0" smtClean="0">
                <a:cs typeface="Calibri" pitchFamily="34" charset="0"/>
                <a:sym typeface="Symbol"/>
              </a:rPr>
              <a:t>v</a:t>
            </a:r>
            <a:r>
              <a:rPr lang="en-US" baseline="-25000" dirty="0" smtClean="0">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450790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 = M(b)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M(v</a:t>
            </a:r>
            <a:r>
              <a:rPr lang="en-US" sz="2400" baseline="-25000" dirty="0" smtClean="0">
                <a:solidFill>
                  <a:schemeClr val="bg1"/>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M(v</a:t>
            </a:r>
            <a:r>
              <a:rPr lang="en-US" sz="2400" baseline="-25000" dirty="0" smtClean="0">
                <a:solidFill>
                  <a:schemeClr val="bg1"/>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dirty="0" smtClean="0">
                <a:solidFill>
                  <a:schemeClr val="bg1"/>
                </a:solidFill>
                <a:latin typeface="Calibri" pitchFamily="34" charset="0"/>
                <a:cs typeface="Calibri" pitchFamily="34" charset="0"/>
              </a:rPr>
              <a:t>, else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cs typeface="Calibri" pitchFamily="34" charset="0"/>
              </a:rPr>
              <a:t>}</a:t>
            </a: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1696971"/>
            <a:ext cx="8382000" cy="861774"/>
          </a:xfrm>
        </p:spPr>
        <p:txBody>
          <a:bodyPr/>
          <a:lstStyle/>
          <a:p>
            <a:pPr algn="ctr">
              <a:buNone/>
            </a:pPr>
            <a:r>
              <a:rPr lang="en-US" dirty="0" smtClean="0">
                <a:cs typeface="Calibri" pitchFamily="34" charset="0"/>
              </a:rPr>
              <a:t>a = b,</a:t>
            </a:r>
            <a:r>
              <a:rPr lang="en-US" dirty="0" smtClean="0">
                <a:solidFill>
                  <a:srgbClr xmlns:mc="http://schemas.openxmlformats.org/markup-compatibility/2006" xmlns:a14="http://schemas.microsoft.com/office/drawing/2007/7/7/main" val="FF0000" mc:Ignorable=""/>
                </a:solidFill>
                <a:cs typeface="Calibri" pitchFamily="34" charset="0"/>
              </a:rPr>
              <a:t> </a:t>
            </a:r>
            <a:r>
              <a:rPr lang="en-US" dirty="0" smtClean="0">
                <a:cs typeface="Calibri" pitchFamily="34" charset="0"/>
              </a:rPr>
              <a:t>b = c, d = e, b = s, d = t, </a:t>
            </a:r>
            <a:r>
              <a:rPr lang="en-US" dirty="0" smtClean="0">
                <a:cs typeface="Calibri" pitchFamily="34" charset="0"/>
                <a:sym typeface="Symbol"/>
              </a:rPr>
              <a:t>a</a:t>
            </a:r>
            <a:r>
              <a:rPr lang="en-US" baseline="-25000" dirty="0" smtClean="0">
                <a:cs typeface="Calibri" pitchFamily="34" charset="0"/>
                <a:sym typeface="Symbol"/>
              </a:rPr>
              <a:t> </a:t>
            </a:r>
            <a:r>
              <a:rPr lang="en-US" dirty="0" smtClean="0">
                <a:cs typeface="Calibri" pitchFamily="34" charset="0"/>
                <a:sym typeface="Symbol"/>
              </a:rPr>
              <a:t> v</a:t>
            </a:r>
            <a:r>
              <a:rPr lang="en-US" baseline="-25000" dirty="0" smtClean="0">
                <a:cs typeface="Calibri" pitchFamily="34" charset="0"/>
                <a:sym typeface="Symbol"/>
              </a:rPr>
              <a:t>4</a:t>
            </a:r>
            <a:r>
              <a:rPr lang="en-US" dirty="0" smtClean="0">
                <a:cs typeface="Calibri" pitchFamily="34" charset="0"/>
              </a:rPr>
              <a:t>, </a:t>
            </a:r>
            <a:r>
              <a:rPr lang="en-US" dirty="0" smtClean="0">
                <a:cs typeface="Calibri" pitchFamily="34" charset="0"/>
                <a:sym typeface="Symbol"/>
              </a:rPr>
              <a:t>v</a:t>
            </a:r>
            <a:r>
              <a:rPr lang="en-US" baseline="-25000" dirty="0" smtClean="0">
                <a:cs typeface="Calibri" pitchFamily="34" charset="0"/>
                <a:sym typeface="Symbol"/>
              </a:rPr>
              <a:t>2 </a:t>
            </a:r>
            <a:r>
              <a:rPr lang="en-US" dirty="0" smtClean="0">
                <a:cs typeface="Calibri" pitchFamily="34" charset="0"/>
                <a:sym typeface="Symbol"/>
              </a:rPr>
              <a:t> v</a:t>
            </a:r>
            <a:r>
              <a:rPr lang="en-US" baseline="-25000" dirty="0" smtClean="0">
                <a:cs typeface="Calibri" pitchFamily="34" charset="0"/>
                <a:sym typeface="Symbol"/>
              </a:rPr>
              <a:t>3</a:t>
            </a:r>
            <a:endParaRPr lang="en-US" dirty="0" smtClean="0">
              <a:cs typeface="Calibri" pitchFamily="34" charset="0"/>
              <a:sym typeface="Symbol"/>
            </a:endParaRPr>
          </a:p>
          <a:p>
            <a:pPr algn="ctr">
              <a:buNone/>
            </a:pPr>
            <a:r>
              <a:rPr lang="en-US" dirty="0" smtClean="0">
                <a:cs typeface="Calibri" pitchFamily="34" charset="0"/>
                <a:sym typeface="Symbol"/>
              </a:rPr>
              <a:t>v</a:t>
            </a:r>
            <a:r>
              <a:rPr lang="en-US" baseline="-25000" dirty="0" smtClean="0">
                <a:cs typeface="Calibri" pitchFamily="34" charset="0"/>
                <a:sym typeface="Symbol"/>
              </a:rPr>
              <a:t>1</a:t>
            </a:r>
            <a:r>
              <a:rPr lang="en-US" dirty="0" smtClean="0">
                <a:cs typeface="Calibri" pitchFamily="34" charset="0"/>
                <a:sym typeface="Symbol"/>
              </a:rPr>
              <a:t>  g(d), v</a:t>
            </a:r>
            <a:r>
              <a:rPr lang="en-US" baseline="-25000" dirty="0" smtClean="0">
                <a:cs typeface="Calibri" pitchFamily="34" charset="0"/>
                <a:sym typeface="Symbol"/>
              </a:rPr>
              <a:t>2</a:t>
            </a:r>
            <a:r>
              <a:rPr lang="en-US" dirty="0" smtClean="0">
                <a:cs typeface="Calibri" pitchFamily="34" charset="0"/>
                <a:sym typeface="Symbol"/>
              </a:rPr>
              <a:t>  g(e),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3</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cs typeface="Calibri" pitchFamily="34" charset="0"/>
              </a:rPr>
              <a:t>, </a:t>
            </a:r>
            <a:r>
              <a:rPr lang="en-US" dirty="0" smtClean="0">
                <a:solidFill>
                  <a:schemeClr val="accent4">
                    <a:lumMod val="50000"/>
                  </a:schemeClr>
                </a:solidFill>
                <a:cs typeface="Calibri" pitchFamily="34" charset="0"/>
                <a:sym typeface="Symbol"/>
              </a:rPr>
              <a:t>v</a:t>
            </a:r>
            <a:r>
              <a:rPr lang="en-US" baseline="-25000" dirty="0" smtClean="0">
                <a:solidFill>
                  <a:schemeClr val="accent4">
                    <a:lumMod val="50000"/>
                  </a:schemeClr>
                </a:solidFill>
                <a:cs typeface="Calibri" pitchFamily="34" charset="0"/>
                <a:sym typeface="Symbol"/>
              </a:rPr>
              <a:t>1</a:t>
            </a:r>
            <a:r>
              <a:rPr lang="en-US" dirty="0" smtClean="0">
                <a:cs typeface="Calibri" pitchFamily="34" charset="0"/>
              </a:rPr>
              <a:t>)</a:t>
            </a:r>
            <a:r>
              <a:rPr lang="en-US" dirty="0" smtClean="0">
                <a:cs typeface="Calibri" pitchFamily="34" charset="0"/>
                <a:sym typeface="Symbol"/>
              </a:rPr>
              <a:t> , </a:t>
            </a:r>
            <a:r>
              <a:rPr lang="en-US" dirty="0" smtClean="0">
                <a:solidFill>
                  <a:srgbClr xmlns:mc="http://schemas.openxmlformats.org/markup-compatibility/2006" xmlns:a14="http://schemas.microsoft.com/office/drawing/2007/7/7/main" val="0070C0" mc:Ignorable=""/>
                </a:solidFill>
                <a:cs typeface="Calibri" pitchFamily="34" charset="0"/>
                <a:sym typeface="Symbol"/>
              </a:rPr>
              <a:t>v</a:t>
            </a:r>
            <a:r>
              <a:rPr lang="en-US" baseline="-25000" dirty="0" smtClean="0">
                <a:solidFill>
                  <a:srgbClr xmlns:mc="http://schemas.openxmlformats.org/markup-compatibility/2006" xmlns:a14="http://schemas.microsoft.com/office/drawing/2007/7/7/main" val="0070C0" mc:Ignorable=""/>
                </a:solidFill>
                <a:cs typeface="Calibri" pitchFamily="34" charset="0"/>
                <a:sym typeface="Symbol"/>
              </a:rPr>
              <a:t>4</a:t>
            </a:r>
            <a:r>
              <a:rPr lang="en-US" dirty="0" smtClean="0">
                <a:cs typeface="Calibri" pitchFamily="34" charset="0"/>
                <a:sym typeface="Symbol"/>
              </a:rPr>
              <a:t>  </a:t>
            </a:r>
            <a:r>
              <a:rPr lang="en-US" dirty="0" smtClean="0">
                <a:cs typeface="Calibri" pitchFamily="34" charset="0"/>
              </a:rPr>
              <a:t>f(</a:t>
            </a:r>
            <a:r>
              <a:rPr lang="en-US" dirty="0" smtClean="0">
                <a:solidFill>
                  <a:srgbClr xmlns:mc="http://schemas.openxmlformats.org/markup-compatibility/2006" xmlns:a14="http://schemas.microsoft.com/office/drawing/2007/7/7/main" val="FF0000" mc:Ignorable=""/>
                </a:solidFill>
                <a:cs typeface="Calibri" pitchFamily="34" charset="0"/>
              </a:rPr>
              <a:t>b</a:t>
            </a:r>
            <a:r>
              <a:rPr lang="en-US" dirty="0" smtClean="0">
                <a:cs typeface="Calibri" pitchFamily="34" charset="0"/>
              </a:rPr>
              <a:t>, </a:t>
            </a:r>
            <a:r>
              <a:rPr lang="en-US" dirty="0" smtClean="0">
                <a:solidFill>
                  <a:schemeClr val="accent4">
                    <a:lumMod val="50000"/>
                  </a:schemeClr>
                </a:solidFill>
                <a:cs typeface="Calibri" pitchFamily="34" charset="0"/>
                <a:sym typeface="Symbol"/>
              </a:rPr>
              <a:t>v</a:t>
            </a:r>
            <a:r>
              <a:rPr lang="en-US" baseline="-25000" dirty="0" smtClean="0">
                <a:solidFill>
                  <a:schemeClr val="accent4">
                    <a:lumMod val="50000"/>
                  </a:schemeClr>
                </a:solidFill>
                <a:cs typeface="Calibri" pitchFamily="34" charset="0"/>
                <a:sym typeface="Symbol"/>
              </a:rPr>
              <a:t>2</a:t>
            </a:r>
            <a:r>
              <a:rPr lang="en-US" dirty="0" smtClean="0">
                <a:cs typeface="Calibri" pitchFamily="34" charset="0"/>
              </a:rPr>
              <a:t>)</a:t>
            </a:r>
          </a:p>
        </p:txBody>
      </p:sp>
      <p:sp>
        <p:nvSpPr>
          <p:cNvPr id="18" name="Content Placeholder 2"/>
          <p:cNvSpPr txBox="1">
            <a:spLocks/>
          </p:cNvSpPr>
          <p:nvPr/>
        </p:nvSpPr>
        <p:spPr>
          <a:xfrm>
            <a:off x="169334" y="2729827"/>
            <a:ext cx="4157133" cy="5185009"/>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Model construction:</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r>
              <a:rPr lang="en-US" sz="2400" b="1" dirty="0" smtClean="0">
                <a:solidFill>
                  <a:schemeClr val="bg1"/>
                </a:solidFill>
                <a:latin typeface="Calibri" pitchFamily="34" charset="0"/>
                <a:sym typeface="Symbol"/>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b="1" dirty="0" smtClean="0">
                <a:solidFill>
                  <a:schemeClr val="bg1"/>
                </a:solidFill>
                <a:latin typeface="Calibri" pitchFamily="34" charset="0"/>
                <a:sym typeface="Symbol"/>
              </a:rPr>
              <a:t>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lang="en-US" sz="2400" dirty="0" smtClean="0">
                <a:solidFill>
                  <a:schemeClr val="bg1"/>
                </a:solidFill>
                <a:latin typeface="Calibri" pitchFamily="34" charset="0"/>
                <a:cs typeface="Calibri" pitchFamily="34" charset="0"/>
              </a:rPr>
              <a:t>) = M(</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rPr>
              <a:t>b</a:t>
            </a:r>
            <a:r>
              <a:rPr lang="en-US" sz="2400" dirty="0" smtClean="0">
                <a:solidFill>
                  <a:schemeClr val="bg1"/>
                </a:solidFill>
                <a:latin typeface="Calibri" pitchFamily="34" charset="0"/>
                <a:cs typeface="Calibri" pitchFamily="34" charset="0"/>
              </a:rPr>
              <a:t>) = M(c) = M(s)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rPr>
              <a:t>1 </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M(d) = M(e) = M(t)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chemeClr val="accent4">
                    <a:lumMod val="50000"/>
                  </a:schemeClr>
                </a:solidFill>
                <a:latin typeface="Calibri" pitchFamily="34" charset="0"/>
                <a:cs typeface="Calibri" pitchFamily="34" charset="0"/>
              </a:rPr>
              <a:t>v</a:t>
            </a:r>
            <a:r>
              <a:rPr lang="en-US" sz="2400" baseline="-25000" dirty="0" smtClean="0">
                <a:solidFill>
                  <a:schemeClr val="accent4">
                    <a:lumMod val="50000"/>
                  </a:schemeClr>
                </a:solidFill>
                <a:latin typeface="Calibri" pitchFamily="34" charset="0"/>
                <a:cs typeface="Calibri" pitchFamily="34" charset="0"/>
              </a:rPr>
              <a:t>1</a:t>
            </a:r>
            <a:r>
              <a:rPr lang="en-US" sz="2400" dirty="0" smtClean="0">
                <a:solidFill>
                  <a:schemeClr val="bg1"/>
                </a:solidFill>
                <a:latin typeface="Calibri" pitchFamily="34" charset="0"/>
                <a:cs typeface="Calibri" pitchFamily="34" charset="0"/>
              </a:rPr>
              <a:t>) = M(</a:t>
            </a:r>
            <a:r>
              <a:rPr lang="en-US" sz="2400" dirty="0" smtClean="0">
                <a:solidFill>
                  <a:schemeClr val="accent4">
                    <a:lumMod val="50000"/>
                  </a:schemeClr>
                </a:solidFill>
                <a:latin typeface="Calibri" pitchFamily="34" charset="0"/>
                <a:cs typeface="Calibri" pitchFamily="34" charset="0"/>
              </a:rPr>
              <a:t>v</a:t>
            </a:r>
            <a:r>
              <a:rPr lang="en-US" sz="2400" baseline="-25000" dirty="0" smtClean="0">
                <a:solidFill>
                  <a:schemeClr val="accent4">
                    <a:lumMod val="50000"/>
                  </a:schemeClr>
                </a:solidFill>
                <a:latin typeface="Calibri" pitchFamily="34" charset="0"/>
                <a:cs typeface="Calibri" pitchFamily="34" charset="0"/>
              </a:rPr>
              <a:t>2</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a:t>
            </a:r>
            <a:r>
              <a:rPr lang="en-US" sz="24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v</a:t>
            </a:r>
            <a:r>
              <a:rPr lang="en-US" sz="2400" baseline="-250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3</a:t>
            </a:r>
            <a:r>
              <a:rPr lang="en-US" sz="2400" dirty="0" smtClean="0">
                <a:solidFill>
                  <a:schemeClr val="bg1"/>
                </a:solidFill>
                <a:latin typeface="Calibri" pitchFamily="34" charset="0"/>
                <a:cs typeface="Calibri" pitchFamily="34" charset="0"/>
              </a:rPr>
              <a:t>) = M(</a:t>
            </a:r>
            <a:r>
              <a:rPr lang="en-US" sz="24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v</a:t>
            </a:r>
            <a:r>
              <a:rPr lang="en-US" sz="2400" baseline="-25000" dirty="0" smtClean="0">
                <a:solidFill>
                  <a:srgbClr xmlns:mc="http://schemas.openxmlformats.org/markup-compatibility/2006" xmlns:a14="http://schemas.microsoft.com/office/drawing/2007/7/7/main" val="0070C0" mc:Ignorable=""/>
                </a:solidFill>
                <a:latin typeface="Calibri" pitchFamily="34" charset="0"/>
                <a:cs typeface="Calibri" pitchFamily="34" charset="0"/>
              </a:rPr>
              <a:t>4</a:t>
            </a:r>
            <a:r>
              <a:rPr lang="en-US" sz="2400" dirty="0" smtClean="0">
                <a:solidFill>
                  <a:schemeClr val="bg1"/>
                </a:solidFill>
                <a:latin typeface="Calibri" pitchFamily="34" charset="0"/>
                <a:cs typeface="Calibri" pitchFamily="34" charset="0"/>
              </a:rPr>
              <a:t>)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M(g)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2 </a:t>
            </a:r>
            <a:r>
              <a:rPr lang="en-US" sz="2400" dirty="0" smtClean="0">
                <a:solidFill>
                  <a:schemeClr val="bg1"/>
                </a:solidFill>
                <a:latin typeface="Calibri" pitchFamily="34" charset="0"/>
                <a:cs typeface="Calibri" pitchFamily="34" charset="0"/>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dirty="0" smtClean="0">
                <a:solidFill>
                  <a:schemeClr val="bg1"/>
                </a:solidFill>
                <a:latin typeface="Calibri" pitchFamily="34" charset="0"/>
                <a:cs typeface="Calibri" pitchFamily="34" charset="0"/>
              </a:rPr>
              <a:t>, else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cs typeface="Calibri" pitchFamily="34" charset="0"/>
              </a:rPr>
              <a:t>}</a:t>
            </a:r>
          </a:p>
          <a:p>
            <a:pPr marL="384954" indent="-384954" algn="ctr">
              <a:lnSpc>
                <a:spcPct val="90000"/>
              </a:lnSpc>
              <a:spcBef>
                <a:spcPct val="20000"/>
              </a:spcBef>
              <a:buSzPct val="90000"/>
              <a:defRPr/>
            </a:pPr>
            <a:r>
              <a:rPr lang="en-US" sz="2400" dirty="0" smtClean="0">
                <a:solidFill>
                  <a:schemeClr val="bg1"/>
                </a:solidFill>
                <a:latin typeface="Calibri" pitchFamily="34" charset="0"/>
                <a:cs typeface="Calibri" pitchFamily="34" charset="0"/>
              </a:rPr>
              <a:t>M(f) = {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lang="en-US" sz="2400" dirty="0" smtClean="0">
                <a:solidFill>
                  <a:schemeClr val="bg1"/>
                </a:solidFill>
                <a:latin typeface="Calibri" pitchFamily="34" charset="0"/>
                <a:cs typeface="Calibri" pitchFamily="34" charset="0"/>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cs typeface="Calibri" pitchFamily="34" charset="0"/>
              </a:rPr>
              <a:t>→</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cs typeface="Calibri" pitchFamily="34" charset="0"/>
              </a:rPr>
              <a:t>, else →</a:t>
            </a: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b="1"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cs typeface="Calibri" pitchFamily="34" charset="0"/>
              </a:rPr>
              <a:t>}</a:t>
            </a:r>
          </a:p>
          <a:p>
            <a:pPr marL="384954" indent="-384954" algn="ctr">
              <a:lnSpc>
                <a:spcPct val="90000"/>
              </a:lnSpc>
              <a:spcBef>
                <a:spcPct val="20000"/>
              </a:spcBef>
              <a:buSzPct val="90000"/>
              <a:defRPr/>
            </a:pPr>
            <a:endParaRPr lang="en-US" sz="24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b="1" baseline="-25000" dirty="0" smtClean="0">
              <a:solidFill>
                <a:srgbClr xmlns:mc="http://schemas.openxmlformats.org/markup-compatibility/2006" xmlns:a14="http://schemas.microsoft.com/office/drawing/2007/7/7/main" val="FF0000" mc:Ignorable=""/>
              </a:solidFill>
              <a:latin typeface="Calibri" pitchFamily="34" charset="0"/>
            </a:endParaRPr>
          </a:p>
          <a:p>
            <a:pPr marL="384954" indent="-384954" algn="ctr">
              <a:lnSpc>
                <a:spcPct val="90000"/>
              </a:lnSpc>
              <a:spcBef>
                <a:spcPct val="20000"/>
              </a:spcBef>
              <a:buSzPct val="90000"/>
              <a:defRPr/>
            </a:pPr>
            <a:endParaRPr lang="en-US" sz="2800" dirty="0" smtClean="0">
              <a:solidFill>
                <a:schemeClr val="bg1"/>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endParaRPr lang="en-US" sz="280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4" name="Content Placeholder 16"/>
          <p:cNvSpPr txBox="1">
            <a:spLocks/>
          </p:cNvSpPr>
          <p:nvPr/>
        </p:nvSpPr>
        <p:spPr>
          <a:xfrm>
            <a:off x="4673600" y="3360214"/>
            <a:ext cx="4470400" cy="1329595"/>
          </a:xfrm>
          <a:prstGeom prst="rect">
            <a:avLst/>
          </a:prstGeom>
        </p:spPr>
        <p:txBody>
          <a:bodyPr vert="horz" wrap="square" lIns="0" tIns="0" rIns="0" bIns="0" rtlCol="0">
            <a:spAutoFit/>
          </a:bodyPr>
          <a:lstStyle/>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rPr>
              <a:t>M(g)(</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r>
              <a:rPr kumimoji="0" lang="en-US" sz="2400" b="0" i="0" u="none" strike="noStrike" kern="1200" cap="none" spc="0" normalizeH="0" baseline="0" noProof="0" dirty="0" smtClean="0">
                <a:ln>
                  <a:noFill/>
                </a:ln>
                <a:solidFill>
                  <a:schemeClr val="bg1"/>
                </a:solidFill>
                <a:effectLst/>
                <a:uLnTx/>
                <a:uFillTx/>
                <a:latin typeface="Calibri" pitchFamily="34" charset="0"/>
              </a:rPr>
              <a:t>)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if there is </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v  g(a) </a:t>
            </a:r>
            <a:r>
              <a:rPr kumimoji="0" lang="en-US" sz="2400" b="0" i="0" u="none" strike="noStrike" kern="1200" cap="none" spc="0" normalizeH="0" baseline="0" noProof="0" dirty="0" err="1" smtClean="0">
                <a:ln>
                  <a:noFill/>
                </a:ln>
                <a:solidFill>
                  <a:schemeClr val="bg1"/>
                </a:solidFill>
                <a:effectLst/>
                <a:uLnTx/>
                <a:uFillTx/>
                <a:latin typeface="Calibri" pitchFamily="34" charset="0"/>
                <a:cs typeface="Calibri" pitchFamily="34" charset="0"/>
                <a:sym typeface="Symbol"/>
              </a:rPr>
              <a:t>s.t</a:t>
            </a:r>
            <a:r>
              <a:rPr kumimoji="0" lang="en-US" sz="2400" b="0" i="0" u="none" strike="noStrike" kern="1200" cap="none" spc="0" normalizeH="0" baseline="0" noProof="0" dirty="0" smtClean="0">
                <a:ln>
                  <a:noFill/>
                </a:ln>
                <a:solidFill>
                  <a:schemeClr val="bg1"/>
                </a:solidFill>
                <a:effectLst/>
                <a:uLnTx/>
                <a:uFillTx/>
                <a:latin typeface="Calibri" pitchFamily="34" charset="0"/>
                <a:cs typeface="Calibri" pitchFamily="34" charset="0"/>
                <a:sym typeface="Symbol"/>
              </a:rPr>
              <a:t>.</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M(a)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err="1"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i</a:t>
            </a:r>
            <a:endPar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endParaRP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M(v) =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j</a:t>
            </a:r>
          </a:p>
          <a:p>
            <a:pPr marL="0" marR="0" lvl="1" indent="-362465" algn="l" defTabSz="1096963" rtl="0" eaLnBrk="1" fontAlgn="base" latinLnBrk="0" hangingPunct="1">
              <a:lnSpc>
                <a:spcPct val="90000"/>
              </a:lnSpc>
              <a:spcBef>
                <a:spcPct val="0"/>
              </a:spcBef>
              <a:spcAft>
                <a:spcPct val="0"/>
              </a:spcAft>
              <a:buClrTx/>
              <a:buSzPct val="90000"/>
              <a:buFontTx/>
              <a:buNone/>
              <a:tabLst/>
              <a:defRPr/>
            </a:pP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 </a:t>
            </a: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a:t>
            </a:r>
            <a:r>
              <a:rPr kumimoji="0" lang="en-US" sz="2400" b="1" i="0" u="none" strike="noStrike" kern="1200" cap="none" spc="0" normalizeH="0" baseline="-2500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sym typeface="Symbol"/>
              </a:rPr>
              <a:t>k</a:t>
            </a:r>
            <a:r>
              <a:rPr kumimoji="0" lang="en-US" sz="2400" b="0" i="0" u="none" strike="noStrike" kern="1200" cap="none" spc="0" normalizeH="0" baseline="0" noProof="0" dirty="0" smtClean="0">
                <a:ln>
                  <a:noFill/>
                </a:ln>
                <a:solidFill>
                  <a:schemeClr val="bg1"/>
                </a:solidFill>
                <a:effectLst/>
                <a:uLnTx/>
                <a:uFillTx/>
                <a:latin typeface="Calibri" pitchFamily="34" charset="0"/>
                <a:sym typeface="Symbol"/>
              </a:rPr>
              <a:t>, </a:t>
            </a:r>
            <a:r>
              <a:rPr kumimoji="0" lang="en-US" sz="2400" b="0" i="0" u="none" strike="noStrike" kern="1200" cap="none" spc="0" normalizeH="0" baseline="0" noProof="0" dirty="0" smtClean="0">
                <a:ln>
                  <a:noFill/>
                </a:ln>
                <a:solidFill>
                  <a:schemeClr val="bg1"/>
                </a:solidFill>
                <a:effectLst/>
                <a:uLnTx/>
                <a:uFillTx/>
                <a:latin typeface="Calibri" pitchFamily="34" charset="0"/>
              </a:rPr>
              <a:t>otherwise</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3" name="Content Placeholder 2"/>
          <p:cNvSpPr>
            <a:spLocks noGrp="1"/>
          </p:cNvSpPr>
          <p:nvPr>
            <p:ph idx="1"/>
          </p:nvPr>
        </p:nvSpPr>
        <p:spPr>
          <a:xfrm>
            <a:off x="381000" y="2712971"/>
            <a:ext cx="8382000" cy="861774"/>
          </a:xfrm>
        </p:spPr>
        <p:txBody>
          <a:bodyPr/>
          <a:lstStyle/>
          <a:p>
            <a:pPr algn="ctr">
              <a:buNone/>
            </a:pPr>
            <a:r>
              <a:rPr lang="en-US" dirty="0" smtClean="0"/>
              <a:t>It is possible to implement our procedure in</a:t>
            </a:r>
          </a:p>
          <a:p>
            <a:pPr algn="ctr">
              <a:buNone/>
            </a:pPr>
            <a:r>
              <a:rPr lang="en-US" dirty="0" smtClean="0"/>
              <a:t>O(n log n)</a:t>
            </a:r>
            <a:endParaRPr lang="en-US" dirty="0" smtClean="0">
              <a:solidFill>
                <a:srgbClr xmlns:mc="http://schemas.openxmlformats.org/markup-compatibility/2006" xmlns:a14="http://schemas.microsoft.com/office/drawing/2007/7/7/main" val="FF0000" mc:Ignorable=""/>
              </a:solidFil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4" name="Oval 3"/>
          <p:cNvSpPr/>
          <p:nvPr/>
        </p:nvSpPr>
        <p:spPr bwMode="auto">
          <a:xfrm>
            <a:off x="1422436" y="169646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5" name="Rectangle 4"/>
          <p:cNvSpPr/>
          <p:nvPr/>
        </p:nvSpPr>
        <p:spPr>
          <a:xfrm>
            <a:off x="2504645" y="2019405"/>
            <a:ext cx="4579736" cy="461665"/>
          </a:xfrm>
          <a:prstGeom prst="rect">
            <a:avLst/>
          </a:prstGeom>
        </p:spPr>
        <p:txBody>
          <a:bodyPr wrap="square">
            <a:spAutoFit/>
          </a:bodyPr>
          <a:lstStyle/>
          <a:p>
            <a:pPr algn="ctr">
              <a:buNone/>
            </a:pPr>
            <a:r>
              <a:rPr lang="en-US" sz="2400" dirty="0" smtClean="0">
                <a:solidFill>
                  <a:schemeClr val="bg1"/>
                </a:solidFill>
                <a:latin typeface="Calibri" pitchFamily="34" charset="0"/>
              </a:rPr>
              <a:t>Sets (equivalence classes)</a:t>
            </a:r>
          </a:p>
        </p:txBody>
      </p:sp>
      <p:sp>
        <p:nvSpPr>
          <p:cNvPr id="7" name="Oval 6"/>
          <p:cNvSpPr/>
          <p:nvPr/>
        </p:nvSpPr>
        <p:spPr bwMode="auto">
          <a:xfrm>
            <a:off x="2225255" y="3259529"/>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Oval 7"/>
          <p:cNvSpPr/>
          <p:nvPr/>
        </p:nvSpPr>
        <p:spPr bwMode="auto">
          <a:xfrm>
            <a:off x="379521" y="3107129"/>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a:xfrm>
            <a:off x="1488655" y="3440177"/>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0" name="Rectangle 9"/>
          <p:cNvSpPr/>
          <p:nvPr/>
        </p:nvSpPr>
        <p:spPr>
          <a:xfrm>
            <a:off x="2851788" y="3440177"/>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1" name="Oval 10"/>
          <p:cNvSpPr/>
          <p:nvPr/>
        </p:nvSpPr>
        <p:spPr bwMode="auto">
          <a:xfrm>
            <a:off x="3479837" y="3122370"/>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Rectangle 11"/>
          <p:cNvSpPr/>
          <p:nvPr/>
        </p:nvSpPr>
        <p:spPr>
          <a:xfrm>
            <a:off x="4638255" y="3448644"/>
            <a:ext cx="1481666" cy="461665"/>
          </a:xfrm>
          <a:prstGeom prst="rect">
            <a:avLst/>
          </a:prstGeom>
        </p:spPr>
        <p:txBody>
          <a:bodyPr wrap="square">
            <a:spAutoFit/>
          </a:bodyPr>
          <a:lstStyle/>
          <a:p>
            <a:pPr algn="ctr">
              <a:buNone/>
            </a:pPr>
            <a:r>
              <a:rPr lang="en-US" sz="2400" dirty="0" smtClean="0">
                <a:solidFill>
                  <a:schemeClr val="bg1"/>
                </a:solidFill>
                <a:latin typeface="Calibri" pitchFamily="34" charset="0"/>
              </a:rPr>
              <a:t>Union</a:t>
            </a:r>
          </a:p>
        </p:txBody>
      </p:sp>
      <p:sp>
        <p:nvSpPr>
          <p:cNvPr id="13" name="Content Placeholder 2"/>
          <p:cNvSpPr>
            <a:spLocks noGrp="1"/>
          </p:cNvSpPr>
          <p:nvPr>
            <p:ph idx="1"/>
          </p:nvPr>
        </p:nvSpPr>
        <p:spPr>
          <a:xfrm>
            <a:off x="2623187" y="5264808"/>
            <a:ext cx="1134533" cy="387798"/>
          </a:xfrm>
        </p:spPr>
        <p:txBody>
          <a:bodyPr/>
          <a:lstStyle/>
          <a:p>
            <a:pPr algn="ctr">
              <a:buNone/>
            </a:pP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solidFill>
                  <a:srgbClr xmlns:mc="http://schemas.openxmlformats.org/markup-compatibility/2006" xmlns:a14="http://schemas.microsoft.com/office/drawing/2007/7/7/main" val="FF0000" mc:Ignorable=""/>
                </a:solidFill>
                <a:cs typeface="Calibri" pitchFamily="34" charset="0"/>
                <a:sym typeface="Symbol"/>
              </a:rPr>
              <a:t> s</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4" name="Oval 13"/>
          <p:cNvSpPr/>
          <p:nvPr/>
        </p:nvSpPr>
        <p:spPr bwMode="auto">
          <a:xfrm>
            <a:off x="726655" y="456520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s</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5" name="Rectangle 14"/>
          <p:cNvSpPr/>
          <p:nvPr/>
        </p:nvSpPr>
        <p:spPr>
          <a:xfrm>
            <a:off x="4096388" y="5235111"/>
            <a:ext cx="2040465" cy="461665"/>
          </a:xfrm>
          <a:prstGeom prst="rect">
            <a:avLst/>
          </a:prstGeom>
        </p:spPr>
        <p:txBody>
          <a:bodyPr wrap="square">
            <a:spAutoFit/>
          </a:bodyPr>
          <a:lstStyle/>
          <a:p>
            <a:pPr algn="ctr">
              <a:buNone/>
            </a:pPr>
            <a:r>
              <a:rPr lang="en-US" sz="2400" dirty="0" smtClean="0">
                <a:solidFill>
                  <a:schemeClr val="bg1"/>
                </a:solidFill>
                <a:latin typeface="Calibri" pitchFamily="34" charset="0"/>
              </a:rPr>
              <a:t>Membership</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err="1" smtClean="0"/>
              <a:t>Satisfiability</a:t>
            </a:r>
            <a:r>
              <a:rPr lang="en-US" sz="4800" dirty="0" smtClean="0"/>
              <a:t> &amp; Validity: examples</a:t>
            </a:r>
            <a:endParaRPr lang="en-US" sz="4800" dirty="0"/>
          </a:p>
        </p:txBody>
      </p:sp>
      <p:sp>
        <p:nvSpPr>
          <p:cNvPr id="3" name="Content Placeholder 2"/>
          <p:cNvSpPr>
            <a:spLocks noGrp="1"/>
          </p:cNvSpPr>
          <p:nvPr>
            <p:ph idx="1"/>
          </p:nvPr>
        </p:nvSpPr>
        <p:spPr>
          <a:xfrm>
            <a:off x="381000" y="1412875"/>
            <a:ext cx="8382000" cy="2757678"/>
          </a:xfrm>
        </p:spPr>
        <p:txBody>
          <a:bodyPr/>
          <a:lstStyle/>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a:t>
            </a:r>
          </a:p>
          <a:p>
            <a:pPr>
              <a:buNone/>
            </a:pPr>
            <a:endParaRPr lang="en-US" i="1" dirty="0" smtClean="0">
              <a:solidFill>
                <a:srgbClr xmlns:mc="http://schemas.openxmlformats.org/markup-compatibility/2006" xmlns:a14="http://schemas.microsoft.com/office/drawing/2007/7/7/main" val="FF0000" mc:Ignorable=""/>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a:t>
            </a:r>
          </a:p>
          <a:p>
            <a:pPr>
              <a:buNone/>
            </a:pPr>
            <a:endParaRPr lang="en-US" i="1" dirty="0" smtClean="0">
              <a:solidFill>
                <a:srgbClr xmlns:mc="http://schemas.openxmlformats.org/markup-compatibility/2006" xmlns:a14="http://schemas.microsoft.com/office/drawing/2007/7/7/main" val="FF0000" mc:Ignorable=""/>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ym typeface="Symbol"/>
              </a:rPr>
              <a:t> </a:t>
            </a:r>
            <a:r>
              <a:rPr lang="en-US" i="1" dirty="0" smtClean="0">
                <a:sym typeface="Symbol"/>
              </a:rPr>
              <a:t>q</a:t>
            </a:r>
            <a:r>
              <a:rPr lang="en-US" dirty="0" smtClean="0">
                <a:sym typeface="Symbol"/>
              </a:rPr>
              <a:t>)</a:t>
            </a:r>
          </a:p>
          <a:p>
            <a:pPr>
              <a:buNone/>
            </a:pPr>
            <a:endParaRPr lang="en-US" i="1" dirty="0" smtClean="0">
              <a:solidFill>
                <a:srgbClr xmlns:mc="http://schemas.openxmlformats.org/markup-compatibility/2006" xmlns:a14="http://schemas.microsoft.com/office/drawing/2007/7/7/main" val="FF0000" mc:Ignorable=""/>
              </a:solidFill>
              <a:sym typeface="Symbol"/>
            </a:endParaRPr>
          </a:p>
        </p:txBody>
      </p:sp>
      <p:pic>
        <p:nvPicPr>
          <p:cNvPr id="3074" name="Picture 2"/>
          <p:cNvPicPr>
            <a:picLocks noChangeAspect="1" noChangeArrowheads="1"/>
          </p:cNvPicPr>
          <p:nvPr/>
        </p:nvPicPr>
        <p:blipFill>
          <a:blip r:embed="rId2"/>
          <a:srcRect/>
          <a:stretch>
            <a:fillRect/>
          </a:stretch>
        </p:blipFill>
        <p:spPr bwMode="auto">
          <a:xfrm>
            <a:off x="1029380" y="4233182"/>
            <a:ext cx="6867525" cy="2266950"/>
          </a:xfrm>
          <a:prstGeom prst="rect">
            <a:avLst/>
          </a:prstGeom>
          <a:noFill/>
          <a:ln w="9525">
            <a:noFill/>
            <a:miter lim="800000"/>
            <a:headEnd/>
            <a:tailEnd/>
          </a:ln>
        </p:spPr>
      </p:pic>
    </p:spTree>
  </p:cSld>
  <p:clrMapOvr>
    <a:masterClrMapping/>
  </p:clrMapOvr>
  <p:transition xmlns:p14="http://schemas.microsoft.com/office/powerpoint/2007/7/12/main">
    <p:fade/>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a:xfrm>
            <a:off x="2504645" y="2019405"/>
            <a:ext cx="4579736" cy="461665"/>
          </a:xfrm>
          <a:prstGeom prst="rect">
            <a:avLst/>
          </a:prstGeom>
        </p:spPr>
        <p:txBody>
          <a:bodyPr wrap="square">
            <a:spAutoFit/>
          </a:bodyPr>
          <a:lstStyle/>
          <a:p>
            <a:pPr algn="ctr">
              <a:buNone/>
            </a:pPr>
            <a:r>
              <a:rPr lang="en-US" sz="2400" dirty="0" smtClean="0">
                <a:solidFill>
                  <a:schemeClr val="bg1"/>
                </a:solidFill>
                <a:latin typeface="Calibri" pitchFamily="34" charset="0"/>
              </a:rPr>
              <a:t>Sets (equivalence classes)</a:t>
            </a:r>
          </a:p>
        </p:txBody>
      </p:sp>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4" name="Oval 3"/>
          <p:cNvSpPr/>
          <p:nvPr/>
        </p:nvSpPr>
        <p:spPr bwMode="auto">
          <a:xfrm>
            <a:off x="1422436" y="1696463"/>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7" name="Oval 6"/>
          <p:cNvSpPr/>
          <p:nvPr/>
        </p:nvSpPr>
        <p:spPr bwMode="auto">
          <a:xfrm>
            <a:off x="2225255" y="3259529"/>
            <a:ext cx="822960" cy="8229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Calibri" pitchFamily="34" charset="0"/>
                <a:cs typeface="Calibri" pitchFamily="34" charset="0"/>
              </a:rPr>
              <a:t>t</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8" name="Oval 7"/>
          <p:cNvSpPr/>
          <p:nvPr/>
        </p:nvSpPr>
        <p:spPr bwMode="auto">
          <a:xfrm>
            <a:off x="379521" y="3107129"/>
            <a:ext cx="1198880" cy="112776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err="1" smtClean="0">
                <a:solidFill>
                  <a:schemeClr val="bg1"/>
                </a:solidFill>
                <a:latin typeface="Calibri" pitchFamily="34" charset="0"/>
                <a:cs typeface="Calibri" pitchFamily="34" charset="0"/>
              </a:rPr>
              <a:t>d,e</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a:xfrm>
            <a:off x="1488655" y="3440177"/>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0" name="Rectangle 9"/>
          <p:cNvSpPr/>
          <p:nvPr/>
        </p:nvSpPr>
        <p:spPr>
          <a:xfrm>
            <a:off x="2851788" y="3440177"/>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1" name="Oval 10"/>
          <p:cNvSpPr/>
          <p:nvPr/>
        </p:nvSpPr>
        <p:spPr bwMode="auto">
          <a:xfrm>
            <a:off x="3479837" y="3122370"/>
            <a:ext cx="1171787" cy="1097279"/>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err="1" smtClean="0">
                <a:solidFill>
                  <a:schemeClr val="bg1"/>
                </a:solidFill>
                <a:latin typeface="Calibri" pitchFamily="34" charset="0"/>
                <a:cs typeface="Calibri" pitchFamily="34" charset="0"/>
              </a:rPr>
              <a:t>d,e,t</a:t>
            </a:r>
            <a:endParaRPr kumimoji="0" lang="en-US" sz="2400" b="0" u="none" strike="noStrike" cap="none" normalizeH="0" baseline="0" dirty="0" smtClean="0">
              <a:solidFill>
                <a:schemeClr val="bg1"/>
              </a:solidFill>
              <a:latin typeface="Calibri" pitchFamily="34" charset="0"/>
              <a:cs typeface="Calibri" pitchFamily="34" charset="0"/>
            </a:endParaRPr>
          </a:p>
        </p:txBody>
      </p:sp>
      <p:sp>
        <p:nvSpPr>
          <p:cNvPr id="12" name="Rectangle 11"/>
          <p:cNvSpPr/>
          <p:nvPr/>
        </p:nvSpPr>
        <p:spPr>
          <a:xfrm>
            <a:off x="4638255" y="3448644"/>
            <a:ext cx="1481666" cy="461665"/>
          </a:xfrm>
          <a:prstGeom prst="rect">
            <a:avLst/>
          </a:prstGeom>
        </p:spPr>
        <p:txBody>
          <a:bodyPr wrap="square">
            <a:spAutoFit/>
          </a:bodyPr>
          <a:lstStyle/>
          <a:p>
            <a:pPr algn="ctr">
              <a:buNone/>
            </a:pPr>
            <a:r>
              <a:rPr lang="en-US" sz="2400" dirty="0" smtClean="0">
                <a:solidFill>
                  <a:schemeClr val="bg1"/>
                </a:solidFill>
                <a:latin typeface="Calibri" pitchFamily="34" charset="0"/>
              </a:rPr>
              <a:t>Union</a:t>
            </a:r>
          </a:p>
        </p:txBody>
      </p:sp>
      <p:sp>
        <p:nvSpPr>
          <p:cNvPr id="13" name="Content Placeholder 2"/>
          <p:cNvSpPr>
            <a:spLocks noGrp="1"/>
          </p:cNvSpPr>
          <p:nvPr>
            <p:ph idx="1"/>
          </p:nvPr>
        </p:nvSpPr>
        <p:spPr>
          <a:xfrm>
            <a:off x="2623187" y="5264808"/>
            <a:ext cx="1134533" cy="387798"/>
          </a:xfrm>
        </p:spPr>
        <p:txBody>
          <a:bodyPr/>
          <a:lstStyle/>
          <a:p>
            <a:pPr algn="ctr">
              <a:buNone/>
            </a:pPr>
            <a:r>
              <a:rPr lang="en-US" dirty="0" smtClean="0">
                <a:solidFill>
                  <a:srgbClr xmlns:mc="http://schemas.openxmlformats.org/markup-compatibility/2006" xmlns:a14="http://schemas.microsoft.com/office/drawing/2007/7/7/main" val="FF0000" mc:Ignorable=""/>
                </a:solidFill>
                <a:cs typeface="Calibri" pitchFamily="34" charset="0"/>
              </a:rPr>
              <a:t>a</a:t>
            </a:r>
            <a:r>
              <a:rPr lang="en-US" dirty="0" smtClean="0">
                <a:solidFill>
                  <a:srgbClr xmlns:mc="http://schemas.openxmlformats.org/markup-compatibility/2006" xmlns:a14="http://schemas.microsoft.com/office/drawing/2007/7/7/main" val="FF0000" mc:Ignorable=""/>
                </a:solidFill>
                <a:cs typeface="Calibri" pitchFamily="34" charset="0"/>
                <a:sym typeface="Symbol"/>
              </a:rPr>
              <a:t> s</a:t>
            </a:r>
            <a:endParaRPr lang="en-US" dirty="0" smtClean="0">
              <a:solidFill>
                <a:srgbClr xmlns:mc="http://schemas.openxmlformats.org/markup-compatibility/2006" xmlns:a14="http://schemas.microsoft.com/office/drawing/2007/7/7/main" val="FF0000" mc:Ignorable=""/>
              </a:solidFill>
              <a:cs typeface="Calibri" pitchFamily="34" charset="0"/>
            </a:endParaRPr>
          </a:p>
        </p:txBody>
      </p:sp>
      <p:sp>
        <p:nvSpPr>
          <p:cNvPr id="14" name="Oval 13"/>
          <p:cNvSpPr/>
          <p:nvPr/>
        </p:nvSpPr>
        <p:spPr bwMode="auto">
          <a:xfrm>
            <a:off x="726655" y="4565209"/>
            <a:ext cx="1828800" cy="1720311"/>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a</a:t>
            </a:r>
            <a:r>
              <a:rPr kumimoji="0" lang="en-US" sz="2800" b="0" u="none" strike="noStrike" cap="none" normalizeH="0" baseline="0" dirty="0" err="1" smtClean="0">
                <a:solidFill>
                  <a:schemeClr val="bg1"/>
                </a:solidFill>
                <a:latin typeface="Calibri" pitchFamily="34" charset="0"/>
                <a:cs typeface="Calibri" pitchFamily="34" charset="0"/>
              </a:rPr>
              <a:t>,b,c,</a:t>
            </a:r>
            <a:r>
              <a:rPr kumimoji="0" lang="en-US" sz="2800" b="0" u="none" strike="noStrike" cap="none" normalizeH="0" baseline="0"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rPr>
              <a:t>s</a:t>
            </a:r>
            <a:endParaRPr kumimoji="0" lang="en-US" sz="2800" b="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5" name="Rectangle 14"/>
          <p:cNvSpPr/>
          <p:nvPr/>
        </p:nvSpPr>
        <p:spPr>
          <a:xfrm>
            <a:off x="4096388" y="5235111"/>
            <a:ext cx="2040465" cy="461665"/>
          </a:xfrm>
          <a:prstGeom prst="rect">
            <a:avLst/>
          </a:prstGeom>
        </p:spPr>
        <p:txBody>
          <a:bodyPr wrap="square">
            <a:spAutoFit/>
          </a:bodyPr>
          <a:lstStyle/>
          <a:p>
            <a:pPr algn="ctr">
              <a:buNone/>
            </a:pPr>
            <a:r>
              <a:rPr lang="en-US" sz="2400" dirty="0" smtClean="0">
                <a:solidFill>
                  <a:schemeClr val="bg1"/>
                </a:solidFill>
                <a:latin typeface="Calibri" pitchFamily="34" charset="0"/>
              </a:rPr>
              <a:t>Membership</a:t>
            </a:r>
          </a:p>
        </p:txBody>
      </p:sp>
      <p:sp>
        <p:nvSpPr>
          <p:cNvPr id="17" name="Rounded Rectangle 16"/>
          <p:cNvSpPr/>
          <p:nvPr/>
        </p:nvSpPr>
        <p:spPr bwMode="auto">
          <a:xfrm>
            <a:off x="4935986" y="1571347"/>
            <a:ext cx="3950563" cy="1624613"/>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Key observation: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rgbClr xmlns:mc="http://schemas.openxmlformats.org/markup-compatibility/2006" xmlns:a14="http://schemas.microsoft.com/office/drawing/2007/7/7/main" val="FF0000" mc:Ignorable=""/>
                </a:solidFill>
                <a:latin typeface="Segoe" pitchFamily="34" charset="0"/>
              </a:rPr>
              <a:t>The sets are disjoint!</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505288" y="2105333"/>
            <a:ext cx="8382000" cy="1249573"/>
          </a:xfrm>
        </p:spPr>
        <p:txBody>
          <a:bodyPr/>
          <a:lstStyle/>
          <a:p>
            <a:pPr>
              <a:buNone/>
            </a:pPr>
            <a:r>
              <a:rPr lang="en-US" dirty="0" smtClean="0"/>
              <a:t>Union-Find data-structure</a:t>
            </a:r>
          </a:p>
          <a:p>
            <a:pPr>
              <a:buNone/>
            </a:pPr>
            <a:r>
              <a:rPr lang="en-US" dirty="0" smtClean="0"/>
              <a:t>	Every set (equivalence class) has a root element (representative).</a:t>
            </a:r>
            <a:endParaRPr lang="en-US" dirty="0"/>
          </a:p>
        </p:txBody>
      </p:sp>
      <p:sp>
        <p:nvSpPr>
          <p:cNvPr id="18" name="Oval 17"/>
          <p:cNvSpPr/>
          <p:nvPr/>
        </p:nvSpPr>
        <p:spPr bwMode="auto">
          <a:xfrm>
            <a:off x="1161660" y="3553153"/>
            <a:ext cx="1960789" cy="184447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a,b,c,s,r</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9" name="TextBox 18"/>
          <p:cNvSpPr txBox="1"/>
          <p:nvPr/>
        </p:nvSpPr>
        <p:spPr>
          <a:xfrm>
            <a:off x="3737499" y="5015887"/>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21" name="Straight Arrow Connector 20"/>
          <p:cNvCxnSpPr/>
          <p:nvPr/>
        </p:nvCxnSpPr>
        <p:spPr>
          <a:xfrm rot="5400000" flipH="1" flipV="1">
            <a:off x="3937245" y="4745121"/>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4316026" y="4324908"/>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24" name="TextBox 23"/>
          <p:cNvSpPr txBox="1"/>
          <p:nvPr/>
        </p:nvSpPr>
        <p:spPr>
          <a:xfrm>
            <a:off x="4857564" y="5033642"/>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26" name="Straight Arrow Connector 25"/>
          <p:cNvCxnSpPr/>
          <p:nvPr/>
        </p:nvCxnSpPr>
        <p:spPr>
          <a:xfrm rot="16200000" flipV="1">
            <a:off x="4554242" y="4767315"/>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4859043" y="3687196"/>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cxnSp>
        <p:nvCxnSpPr>
          <p:cNvPr id="29" name="Straight Arrow Connector 28"/>
          <p:cNvCxnSpPr/>
          <p:nvPr/>
        </p:nvCxnSpPr>
        <p:spPr>
          <a:xfrm rot="5400000" flipH="1" flipV="1">
            <a:off x="4515773" y="4089653"/>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5400581" y="4378174"/>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31" name="Straight Arrow Connector 30"/>
          <p:cNvCxnSpPr/>
          <p:nvPr/>
        </p:nvCxnSpPr>
        <p:spPr>
          <a:xfrm rot="16200000" flipV="1">
            <a:off x="5097259" y="4111847"/>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2" name="Rectangular Callout 31"/>
          <p:cNvSpPr/>
          <p:nvPr/>
        </p:nvSpPr>
        <p:spPr bwMode="auto">
          <a:xfrm>
            <a:off x="5524952" y="3136371"/>
            <a:ext cx="795949" cy="565622"/>
          </a:xfrm>
          <a:prstGeom prst="wedgeRectCallout">
            <a:avLst>
              <a:gd name="adj1" fmla="val -95160"/>
              <a:gd name="adj2" fmla="val 8012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lvl="3" algn="ctr">
              <a:buNone/>
            </a:pPr>
            <a:r>
              <a:rPr lang="en-US" sz="2000" dirty="0" smtClean="0">
                <a:solidFill>
                  <a:schemeClr val="bg1"/>
                </a:solidFill>
                <a:latin typeface="Calibri" pitchFamily="34" charset="0"/>
              </a:rPr>
              <a:t>root</a:t>
            </a:r>
            <a:endParaRPr kumimoji="0" lang="en-US" sz="2000" i="0" u="none" strike="noStrike" cap="none" normalizeH="0" baseline="0" dirty="0" smtClean="0">
              <a:solidFill>
                <a:schemeClr val="bg1"/>
              </a:solidFill>
              <a:latin typeface="Calibri" pitchFamily="34" charset="0"/>
            </a:endParaRPr>
          </a:p>
        </p:txBody>
      </p:sp>
      <p:sp>
        <p:nvSpPr>
          <p:cNvPr id="33" name="Rectangular Callout 32"/>
          <p:cNvSpPr/>
          <p:nvPr/>
        </p:nvSpPr>
        <p:spPr bwMode="auto">
          <a:xfrm>
            <a:off x="6005825" y="5188593"/>
            <a:ext cx="2410205" cy="565622"/>
          </a:xfrm>
          <a:prstGeom prst="wedgeRectCallout">
            <a:avLst>
              <a:gd name="adj1" fmla="val -94406"/>
              <a:gd name="adj2" fmla="val -86247"/>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lvl="3" algn="ctr">
              <a:buNone/>
            </a:pPr>
            <a:r>
              <a:rPr lang="en-US" sz="2000" dirty="0" smtClean="0">
                <a:solidFill>
                  <a:schemeClr val="bg1"/>
                </a:solidFill>
                <a:latin typeface="Calibri" pitchFamily="34" charset="0"/>
              </a:rPr>
              <a:t>We say: find(c) is b</a:t>
            </a:r>
            <a:endParaRPr kumimoji="0" lang="en-US" sz="2000" i="0" u="none" strike="noStrike" cap="none" normalizeH="0" baseline="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861774"/>
          </a:xfrm>
        </p:spPr>
        <p:txBody>
          <a:bodyPr/>
          <a:lstStyle/>
          <a:p>
            <a:pPr>
              <a:buNone/>
            </a:pPr>
            <a:r>
              <a:rPr lang="en-US" dirty="0" smtClean="0"/>
              <a:t>Union-Find data-structure</a:t>
            </a:r>
          </a:p>
          <a:p>
            <a:pPr>
              <a:buNone/>
            </a:pPr>
            <a:r>
              <a:rPr lang="en-US" dirty="0" smtClean="0"/>
              <a:t>	</a:t>
            </a:r>
            <a:endParaRPr lang="en-US" dirty="0"/>
          </a:p>
        </p:txBody>
      </p:sp>
      <p:sp>
        <p:nvSpPr>
          <p:cNvPr id="18" name="Oval 17"/>
          <p:cNvSpPr/>
          <p:nvPr/>
        </p:nvSpPr>
        <p:spPr bwMode="auto">
          <a:xfrm>
            <a:off x="637879" y="2376863"/>
            <a:ext cx="1359598" cy="1278943"/>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19" name="TextBox 18"/>
          <p:cNvSpPr txBox="1"/>
          <p:nvPr/>
        </p:nvSpPr>
        <p:spPr>
          <a:xfrm>
            <a:off x="577048" y="4536488"/>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21" name="Straight Arrow Connector 20"/>
          <p:cNvCxnSpPr/>
          <p:nvPr/>
        </p:nvCxnSpPr>
        <p:spPr>
          <a:xfrm rot="5400000" flipH="1" flipV="1">
            <a:off x="776794" y="4265722"/>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1155575" y="3845509"/>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24" name="TextBox 23"/>
          <p:cNvSpPr txBox="1"/>
          <p:nvPr/>
        </p:nvSpPr>
        <p:spPr>
          <a:xfrm>
            <a:off x="1697113" y="4554243"/>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26" name="Straight Arrow Connector 25"/>
          <p:cNvCxnSpPr/>
          <p:nvPr/>
        </p:nvCxnSpPr>
        <p:spPr>
          <a:xfrm rot="16200000" flipV="1">
            <a:off x="1393791" y="4287916"/>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28" name="TextBox 27"/>
          <p:cNvSpPr txBox="1"/>
          <p:nvPr/>
        </p:nvSpPr>
        <p:spPr>
          <a:xfrm>
            <a:off x="3846990" y="3811479"/>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sp>
        <p:nvSpPr>
          <p:cNvPr id="30" name="TextBox 29"/>
          <p:cNvSpPr txBox="1"/>
          <p:nvPr/>
        </p:nvSpPr>
        <p:spPr>
          <a:xfrm>
            <a:off x="4388528" y="4502457"/>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31" name="Straight Arrow Connector 30"/>
          <p:cNvCxnSpPr/>
          <p:nvPr/>
        </p:nvCxnSpPr>
        <p:spPr>
          <a:xfrm rot="16200000" flipV="1">
            <a:off x="4085206" y="4236130"/>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7" name="Oval 16"/>
          <p:cNvSpPr/>
          <p:nvPr/>
        </p:nvSpPr>
        <p:spPr bwMode="auto">
          <a:xfrm>
            <a:off x="3471334" y="2440486"/>
            <a:ext cx="1047399" cy="985265"/>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s,r</a:t>
            </a:r>
            <a:endParaRPr kumimoji="0" lang="en-US" sz="2800" b="0" u="none" strike="noStrike" cap="none" normalizeH="0" baseline="0" dirty="0" smtClean="0">
              <a:solidFill>
                <a:schemeClr val="bg1"/>
              </a:solidFill>
              <a:latin typeface="Calibri" pitchFamily="34" charset="0"/>
              <a:cs typeface="Calibri" pitchFamily="34" charset="0"/>
            </a:endParaRPr>
          </a:p>
        </p:txBody>
      </p:sp>
      <p:sp>
        <p:nvSpPr>
          <p:cNvPr id="20" name="Rectangle 19"/>
          <p:cNvSpPr/>
          <p:nvPr/>
        </p:nvSpPr>
        <p:spPr>
          <a:xfrm>
            <a:off x="2323156" y="3369155"/>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22" name="Rectangle 21"/>
          <p:cNvSpPr/>
          <p:nvPr/>
        </p:nvSpPr>
        <p:spPr>
          <a:xfrm>
            <a:off x="4840386" y="3457932"/>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25" name="TextBox 24"/>
          <p:cNvSpPr txBox="1"/>
          <p:nvPr/>
        </p:nvSpPr>
        <p:spPr>
          <a:xfrm>
            <a:off x="5779363" y="5193448"/>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27" name="Straight Arrow Connector 26"/>
          <p:cNvCxnSpPr/>
          <p:nvPr/>
        </p:nvCxnSpPr>
        <p:spPr>
          <a:xfrm rot="5400000" flipH="1" flipV="1">
            <a:off x="5979109" y="4922682"/>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6357890" y="4502469"/>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35" name="TextBox 34"/>
          <p:cNvSpPr txBox="1"/>
          <p:nvPr/>
        </p:nvSpPr>
        <p:spPr>
          <a:xfrm>
            <a:off x="6899428" y="5211203"/>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36" name="Straight Arrow Connector 35"/>
          <p:cNvCxnSpPr/>
          <p:nvPr/>
        </p:nvCxnSpPr>
        <p:spPr>
          <a:xfrm rot="16200000" flipV="1">
            <a:off x="6596106" y="4944876"/>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37" name="TextBox 36"/>
          <p:cNvSpPr txBox="1"/>
          <p:nvPr/>
        </p:nvSpPr>
        <p:spPr>
          <a:xfrm>
            <a:off x="6900907" y="3864757"/>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cxnSp>
        <p:nvCxnSpPr>
          <p:cNvPr id="38" name="Straight Arrow Connector 37"/>
          <p:cNvCxnSpPr/>
          <p:nvPr/>
        </p:nvCxnSpPr>
        <p:spPr>
          <a:xfrm rot="5400000" flipH="1" flipV="1">
            <a:off x="6557637" y="4267214"/>
            <a:ext cx="426131" cy="310719"/>
          </a:xfrm>
          <a:prstGeom prst="straightConnector1">
            <a:avLst/>
          </a:prstGeom>
          <a:ln w="28575">
            <a:solidFill>
              <a:srgbClr xmlns:mc="http://schemas.openxmlformats.org/markup-compatibility/2006" xmlns:a14="http://schemas.microsoft.com/office/drawing/2007/7/7/main" val="FF0000" mc:Ignorable=""/>
            </a:solidFill>
            <a:tailEnd type="arrow"/>
          </a:ln>
        </p:spPr>
        <p:style>
          <a:lnRef idx="1">
            <a:schemeClr val="accent3"/>
          </a:lnRef>
          <a:fillRef idx="0">
            <a:schemeClr val="accent3"/>
          </a:fillRef>
          <a:effectRef idx="0">
            <a:schemeClr val="accent3"/>
          </a:effectRef>
          <a:fontRef idx="minor">
            <a:schemeClr val="tx1"/>
          </a:fontRef>
        </p:style>
      </p:cxnSp>
      <p:sp>
        <p:nvSpPr>
          <p:cNvPr id="39" name="TextBox 38"/>
          <p:cNvSpPr txBox="1"/>
          <p:nvPr/>
        </p:nvSpPr>
        <p:spPr>
          <a:xfrm>
            <a:off x="7442445" y="4555735"/>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40" name="Straight Arrow Connector 39"/>
          <p:cNvCxnSpPr/>
          <p:nvPr/>
        </p:nvCxnSpPr>
        <p:spPr>
          <a:xfrm rot="16200000" flipV="1">
            <a:off x="7139123" y="4289408"/>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1" name="Oval 40"/>
          <p:cNvSpPr/>
          <p:nvPr/>
        </p:nvSpPr>
        <p:spPr bwMode="auto">
          <a:xfrm>
            <a:off x="6088767" y="1999573"/>
            <a:ext cx="1960789" cy="1844470"/>
          </a:xfrm>
          <a:prstGeom prst="ellipse">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u="none" strike="noStrike" cap="none" normalizeH="0" baseline="0" dirty="0" err="1" smtClean="0">
                <a:solidFill>
                  <a:schemeClr val="bg1"/>
                </a:solidFill>
                <a:latin typeface="Calibri" pitchFamily="34" charset="0"/>
                <a:cs typeface="Calibri" pitchFamily="34" charset="0"/>
              </a:rPr>
              <a:t>a,b,c,s,r</a:t>
            </a:r>
            <a:endParaRPr kumimoji="0" lang="en-US" sz="2800" b="0" u="none" strike="noStrike" cap="none" normalizeH="0" baseline="0" dirty="0" smtClean="0">
              <a:solidFill>
                <a:schemeClr val="bg1"/>
              </a:solidFill>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557968"/>
          </a:xfrm>
        </p:spPr>
        <p:txBody>
          <a:bodyPr/>
          <a:lstStyle/>
          <a:p>
            <a:pPr>
              <a:buNone/>
            </a:pPr>
            <a:r>
              <a:rPr lang="en-US" dirty="0" smtClean="0">
                <a:solidFill>
                  <a:srgbClr xmlns:mc="http://schemas.openxmlformats.org/markup-compatibility/2006" xmlns:a14="http://schemas.microsoft.com/office/drawing/2007/7/7/main" val="FF0000" mc:Ignorable=""/>
                </a:solidFill>
              </a:rPr>
              <a:t>Tracking the equivalence classes size is important!</a:t>
            </a:r>
          </a:p>
          <a:p>
            <a:pPr>
              <a:buNone/>
            </a:pPr>
            <a:r>
              <a:rPr lang="en-US" dirty="0" smtClean="0"/>
              <a:t>	</a:t>
            </a:r>
            <a:endParaRPr lang="en-US" dirty="0"/>
          </a:p>
        </p:txBody>
      </p:sp>
      <p:sp>
        <p:nvSpPr>
          <p:cNvPr id="19" name="TextBox 18"/>
          <p:cNvSpPr txBox="1"/>
          <p:nvPr/>
        </p:nvSpPr>
        <p:spPr>
          <a:xfrm>
            <a:off x="45275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23" name="TextBox 22"/>
          <p:cNvSpPr txBox="1"/>
          <p:nvPr/>
        </p:nvSpPr>
        <p:spPr>
          <a:xfrm>
            <a:off x="130649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43" name="Straight Arrow Connector 42"/>
          <p:cNvCxnSpPr/>
          <p:nvPr/>
        </p:nvCxnSpPr>
        <p:spPr>
          <a:xfrm>
            <a:off x="852256"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Rectangle 44"/>
          <p:cNvSpPr/>
          <p:nvPr/>
        </p:nvSpPr>
        <p:spPr>
          <a:xfrm>
            <a:off x="1737230"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46" name="TextBox 45"/>
          <p:cNvSpPr txBox="1"/>
          <p:nvPr/>
        </p:nvSpPr>
        <p:spPr>
          <a:xfrm>
            <a:off x="2568603"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sp>
        <p:nvSpPr>
          <p:cNvPr id="47" name="Rectangle 46"/>
          <p:cNvSpPr/>
          <p:nvPr/>
        </p:nvSpPr>
        <p:spPr>
          <a:xfrm>
            <a:off x="2940565"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53" name="TextBox 52"/>
          <p:cNvSpPr txBox="1"/>
          <p:nvPr/>
        </p:nvSpPr>
        <p:spPr>
          <a:xfrm>
            <a:off x="374785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4" name="TextBox 53"/>
          <p:cNvSpPr txBox="1"/>
          <p:nvPr/>
        </p:nvSpPr>
        <p:spPr>
          <a:xfrm>
            <a:off x="460158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55" name="Straight Arrow Connector 54"/>
          <p:cNvCxnSpPr/>
          <p:nvPr/>
        </p:nvCxnSpPr>
        <p:spPr>
          <a:xfrm>
            <a:off x="4147351"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5481958" y="255973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57" name="Straight Arrow Connector 56"/>
          <p:cNvCxnSpPr/>
          <p:nvPr/>
        </p:nvCxnSpPr>
        <p:spPr>
          <a:xfrm>
            <a:off x="5027720" y="278976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473471"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9" name="TextBox 58"/>
          <p:cNvSpPr txBox="1"/>
          <p:nvPr/>
        </p:nvSpPr>
        <p:spPr>
          <a:xfrm>
            <a:off x="1327206"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60" name="Straight Arrow Connector 59"/>
          <p:cNvCxnSpPr/>
          <p:nvPr/>
        </p:nvCxnSpPr>
        <p:spPr>
          <a:xfrm>
            <a:off x="872968" y="3633147"/>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2207575" y="340458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62" name="Straight Arrow Connector 61"/>
          <p:cNvCxnSpPr/>
          <p:nvPr/>
        </p:nvCxnSpPr>
        <p:spPr>
          <a:xfrm>
            <a:off x="1753337" y="3634627"/>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1" name="Rectangle 70"/>
          <p:cNvSpPr/>
          <p:nvPr/>
        </p:nvSpPr>
        <p:spPr>
          <a:xfrm>
            <a:off x="2617597"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2" name="TextBox 71"/>
          <p:cNvSpPr txBox="1"/>
          <p:nvPr/>
        </p:nvSpPr>
        <p:spPr>
          <a:xfrm>
            <a:off x="3448970"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sp>
        <p:nvSpPr>
          <p:cNvPr id="73" name="Rectangle 72"/>
          <p:cNvSpPr/>
          <p:nvPr/>
        </p:nvSpPr>
        <p:spPr>
          <a:xfrm>
            <a:off x="3820932"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4" name="TextBox 73"/>
          <p:cNvSpPr txBox="1"/>
          <p:nvPr/>
        </p:nvSpPr>
        <p:spPr>
          <a:xfrm>
            <a:off x="4628221"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75" name="TextBox 74"/>
          <p:cNvSpPr txBox="1"/>
          <p:nvPr/>
        </p:nvSpPr>
        <p:spPr>
          <a:xfrm>
            <a:off x="5481956"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76" name="Straight Arrow Connector 75"/>
          <p:cNvCxnSpPr/>
          <p:nvPr/>
        </p:nvCxnSpPr>
        <p:spPr>
          <a:xfrm>
            <a:off x="5027718" y="361539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6362325" y="338683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78" name="Straight Arrow Connector 77"/>
          <p:cNvCxnSpPr/>
          <p:nvPr/>
        </p:nvCxnSpPr>
        <p:spPr>
          <a:xfrm>
            <a:off x="5908087" y="361687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9" name="TextBox 78"/>
          <p:cNvSpPr txBox="1"/>
          <p:nvPr/>
        </p:nvSpPr>
        <p:spPr>
          <a:xfrm>
            <a:off x="7260449" y="338831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cxnSp>
        <p:nvCxnSpPr>
          <p:cNvPr id="80" name="Straight Arrow Connector 79"/>
          <p:cNvCxnSpPr/>
          <p:nvPr/>
        </p:nvCxnSpPr>
        <p:spPr>
          <a:xfrm>
            <a:off x="6806211" y="361835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501582" y="4061536"/>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82" name="TextBox 81"/>
          <p:cNvSpPr txBox="1"/>
          <p:nvPr/>
        </p:nvSpPr>
        <p:spPr>
          <a:xfrm>
            <a:off x="483825" y="4638585"/>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83" name="TextBox 82"/>
          <p:cNvSpPr txBox="1"/>
          <p:nvPr/>
        </p:nvSpPr>
        <p:spPr>
          <a:xfrm>
            <a:off x="1337560" y="4638585"/>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84" name="Straight Arrow Connector 83"/>
          <p:cNvCxnSpPr/>
          <p:nvPr/>
        </p:nvCxnSpPr>
        <p:spPr>
          <a:xfrm>
            <a:off x="883322" y="4868623"/>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2217929" y="4640065"/>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86" name="Straight Arrow Connector 85"/>
          <p:cNvCxnSpPr/>
          <p:nvPr/>
        </p:nvCxnSpPr>
        <p:spPr>
          <a:xfrm>
            <a:off x="1763691" y="4870103"/>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7" name="Rectangle 86"/>
          <p:cNvSpPr/>
          <p:nvPr/>
        </p:nvSpPr>
        <p:spPr>
          <a:xfrm>
            <a:off x="4874002" y="46918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88" name="TextBox 87"/>
          <p:cNvSpPr txBox="1"/>
          <p:nvPr/>
        </p:nvSpPr>
        <p:spPr>
          <a:xfrm>
            <a:off x="5785273" y="4656340"/>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sp>
        <p:nvSpPr>
          <p:cNvPr id="89" name="Rectangle 88"/>
          <p:cNvSpPr/>
          <p:nvPr/>
        </p:nvSpPr>
        <p:spPr>
          <a:xfrm>
            <a:off x="6157235" y="465634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cxnSp>
        <p:nvCxnSpPr>
          <p:cNvPr id="97" name="Straight Arrow Connector 96"/>
          <p:cNvCxnSpPr/>
          <p:nvPr/>
        </p:nvCxnSpPr>
        <p:spPr>
          <a:xfrm>
            <a:off x="2635183" y="488933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8" name="TextBox 97"/>
          <p:cNvSpPr txBox="1"/>
          <p:nvPr/>
        </p:nvSpPr>
        <p:spPr>
          <a:xfrm>
            <a:off x="3166360" y="4648942"/>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100" name="TextBox 99"/>
          <p:cNvSpPr txBox="1"/>
          <p:nvPr/>
        </p:nvSpPr>
        <p:spPr>
          <a:xfrm>
            <a:off x="4030454" y="4650422"/>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101" name="Straight Arrow Connector 100"/>
          <p:cNvCxnSpPr/>
          <p:nvPr/>
        </p:nvCxnSpPr>
        <p:spPr>
          <a:xfrm>
            <a:off x="3576216" y="4880460"/>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5" name="TextBox 104"/>
          <p:cNvSpPr txBox="1"/>
          <p:nvPr/>
        </p:nvSpPr>
        <p:spPr>
          <a:xfrm>
            <a:off x="1710423" y="5350278"/>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106" name="TextBox 105"/>
          <p:cNvSpPr txBox="1"/>
          <p:nvPr/>
        </p:nvSpPr>
        <p:spPr>
          <a:xfrm>
            <a:off x="2564158" y="5350278"/>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107" name="Straight Arrow Connector 106"/>
          <p:cNvCxnSpPr/>
          <p:nvPr/>
        </p:nvCxnSpPr>
        <p:spPr>
          <a:xfrm>
            <a:off x="2109920" y="5580316"/>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8" name="TextBox 107"/>
          <p:cNvSpPr txBox="1"/>
          <p:nvPr/>
        </p:nvSpPr>
        <p:spPr>
          <a:xfrm>
            <a:off x="3444527" y="5351758"/>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109" name="Straight Arrow Connector 108"/>
          <p:cNvCxnSpPr/>
          <p:nvPr/>
        </p:nvCxnSpPr>
        <p:spPr>
          <a:xfrm>
            <a:off x="2990289" y="5581796"/>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cxnSp>
        <p:nvCxnSpPr>
          <p:cNvPr id="110" name="Straight Arrow Connector 109"/>
          <p:cNvCxnSpPr/>
          <p:nvPr/>
        </p:nvCxnSpPr>
        <p:spPr>
          <a:xfrm>
            <a:off x="3861781" y="560103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1" name="TextBox 110"/>
          <p:cNvSpPr txBox="1"/>
          <p:nvPr/>
        </p:nvSpPr>
        <p:spPr>
          <a:xfrm>
            <a:off x="4392958" y="5360635"/>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112" name="TextBox 111"/>
          <p:cNvSpPr txBox="1"/>
          <p:nvPr/>
        </p:nvSpPr>
        <p:spPr>
          <a:xfrm>
            <a:off x="5257052" y="5362115"/>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113" name="Straight Arrow Connector 112"/>
          <p:cNvCxnSpPr/>
          <p:nvPr/>
        </p:nvCxnSpPr>
        <p:spPr>
          <a:xfrm>
            <a:off x="4802814" y="5592153"/>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14" name="TextBox 113"/>
          <p:cNvSpPr txBox="1"/>
          <p:nvPr/>
        </p:nvSpPr>
        <p:spPr>
          <a:xfrm>
            <a:off x="6323852" y="5372472"/>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cxnSp>
        <p:nvCxnSpPr>
          <p:cNvPr id="115" name="Straight Arrow Connector 114"/>
          <p:cNvCxnSpPr/>
          <p:nvPr/>
        </p:nvCxnSpPr>
        <p:spPr>
          <a:xfrm>
            <a:off x="5869614" y="5602510"/>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557968"/>
          </a:xfrm>
        </p:spPr>
        <p:txBody>
          <a:bodyPr/>
          <a:lstStyle/>
          <a:p>
            <a:pPr>
              <a:buNone/>
            </a:pPr>
            <a:r>
              <a:rPr lang="en-US" dirty="0" smtClean="0">
                <a:solidFill>
                  <a:srgbClr xmlns:mc="http://schemas.openxmlformats.org/markup-compatibility/2006" xmlns:a14="http://schemas.microsoft.com/office/drawing/2007/7/7/main" val="FF0000" mc:Ignorable=""/>
                </a:solidFill>
              </a:rPr>
              <a:t>Tracking the equivalence classes size is important!</a:t>
            </a:r>
          </a:p>
          <a:p>
            <a:pPr>
              <a:buNone/>
            </a:pPr>
            <a:r>
              <a:rPr lang="en-US" dirty="0" smtClean="0"/>
              <a:t>	</a:t>
            </a:r>
            <a:endParaRPr lang="en-US" dirty="0"/>
          </a:p>
        </p:txBody>
      </p:sp>
      <p:sp>
        <p:nvSpPr>
          <p:cNvPr id="19" name="TextBox 18"/>
          <p:cNvSpPr txBox="1"/>
          <p:nvPr/>
        </p:nvSpPr>
        <p:spPr>
          <a:xfrm>
            <a:off x="45275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23" name="TextBox 22"/>
          <p:cNvSpPr txBox="1"/>
          <p:nvPr/>
        </p:nvSpPr>
        <p:spPr>
          <a:xfrm>
            <a:off x="130649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43" name="Straight Arrow Connector 42"/>
          <p:cNvCxnSpPr/>
          <p:nvPr/>
        </p:nvCxnSpPr>
        <p:spPr>
          <a:xfrm>
            <a:off x="852256"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Rectangle 44"/>
          <p:cNvSpPr/>
          <p:nvPr/>
        </p:nvSpPr>
        <p:spPr>
          <a:xfrm>
            <a:off x="1737230"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46" name="TextBox 45"/>
          <p:cNvSpPr txBox="1"/>
          <p:nvPr/>
        </p:nvSpPr>
        <p:spPr>
          <a:xfrm>
            <a:off x="2568603"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sp>
        <p:nvSpPr>
          <p:cNvPr id="47" name="Rectangle 46"/>
          <p:cNvSpPr/>
          <p:nvPr/>
        </p:nvSpPr>
        <p:spPr>
          <a:xfrm>
            <a:off x="2940565"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53" name="TextBox 52"/>
          <p:cNvSpPr txBox="1"/>
          <p:nvPr/>
        </p:nvSpPr>
        <p:spPr>
          <a:xfrm>
            <a:off x="374785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4" name="TextBox 53"/>
          <p:cNvSpPr txBox="1"/>
          <p:nvPr/>
        </p:nvSpPr>
        <p:spPr>
          <a:xfrm>
            <a:off x="460158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55" name="Straight Arrow Connector 54"/>
          <p:cNvCxnSpPr/>
          <p:nvPr/>
        </p:nvCxnSpPr>
        <p:spPr>
          <a:xfrm>
            <a:off x="4147351"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5481958" y="255973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57" name="Straight Arrow Connector 56"/>
          <p:cNvCxnSpPr/>
          <p:nvPr/>
        </p:nvCxnSpPr>
        <p:spPr>
          <a:xfrm>
            <a:off x="5027720" y="2789768"/>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473471"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9" name="TextBox 58"/>
          <p:cNvSpPr txBox="1"/>
          <p:nvPr/>
        </p:nvSpPr>
        <p:spPr>
          <a:xfrm>
            <a:off x="1327206"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60" name="Straight Arrow Connector 59"/>
          <p:cNvCxnSpPr/>
          <p:nvPr/>
        </p:nvCxnSpPr>
        <p:spPr>
          <a:xfrm>
            <a:off x="872968" y="3633147"/>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2207575" y="340458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62" name="Straight Arrow Connector 61"/>
          <p:cNvCxnSpPr/>
          <p:nvPr/>
        </p:nvCxnSpPr>
        <p:spPr>
          <a:xfrm>
            <a:off x="1753337" y="3634627"/>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71" name="Rectangle 70"/>
          <p:cNvSpPr/>
          <p:nvPr/>
        </p:nvSpPr>
        <p:spPr>
          <a:xfrm>
            <a:off x="2617597"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2" name="TextBox 71"/>
          <p:cNvSpPr txBox="1"/>
          <p:nvPr/>
        </p:nvSpPr>
        <p:spPr>
          <a:xfrm>
            <a:off x="3448970"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sp>
        <p:nvSpPr>
          <p:cNvPr id="73" name="Rectangle 72"/>
          <p:cNvSpPr/>
          <p:nvPr/>
        </p:nvSpPr>
        <p:spPr>
          <a:xfrm>
            <a:off x="3820932"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4" name="TextBox 73"/>
          <p:cNvSpPr txBox="1"/>
          <p:nvPr/>
        </p:nvSpPr>
        <p:spPr>
          <a:xfrm>
            <a:off x="4628221"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75" name="TextBox 74"/>
          <p:cNvSpPr txBox="1"/>
          <p:nvPr/>
        </p:nvSpPr>
        <p:spPr>
          <a:xfrm>
            <a:off x="5481956"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76" name="Straight Arrow Connector 75"/>
          <p:cNvCxnSpPr/>
          <p:nvPr/>
        </p:nvCxnSpPr>
        <p:spPr>
          <a:xfrm>
            <a:off x="5027718" y="361539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6362325" y="338683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78" name="Straight Arrow Connector 77"/>
          <p:cNvCxnSpPr/>
          <p:nvPr/>
        </p:nvCxnSpPr>
        <p:spPr>
          <a:xfrm>
            <a:off x="5908087" y="3616871"/>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79" name="TextBox 78"/>
          <p:cNvSpPr txBox="1"/>
          <p:nvPr/>
        </p:nvSpPr>
        <p:spPr>
          <a:xfrm>
            <a:off x="6363804" y="397423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cxnSp>
        <p:nvCxnSpPr>
          <p:cNvPr id="80" name="Straight Arrow Connector 79"/>
          <p:cNvCxnSpPr/>
          <p:nvPr/>
        </p:nvCxnSpPr>
        <p:spPr>
          <a:xfrm rot="10800000">
            <a:off x="5885895" y="3781888"/>
            <a:ext cx="423166" cy="3424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501582" y="4061536"/>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82" name="TextBox 81"/>
          <p:cNvSpPr txBox="1"/>
          <p:nvPr/>
        </p:nvSpPr>
        <p:spPr>
          <a:xfrm>
            <a:off x="714645" y="5082468"/>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83" name="TextBox 82"/>
          <p:cNvSpPr txBox="1"/>
          <p:nvPr/>
        </p:nvSpPr>
        <p:spPr>
          <a:xfrm>
            <a:off x="1328682" y="4478787"/>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84" name="Straight Arrow Connector 83"/>
          <p:cNvCxnSpPr/>
          <p:nvPr/>
        </p:nvCxnSpPr>
        <p:spPr>
          <a:xfrm flipV="1">
            <a:off x="1000062" y="4879088"/>
            <a:ext cx="380409" cy="336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1392306" y="5137214"/>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86" name="Straight Arrow Connector 85"/>
          <p:cNvCxnSpPr>
            <a:stCxn id="83" idx="2"/>
          </p:cNvCxnSpPr>
          <p:nvPr/>
        </p:nvCxnSpPr>
        <p:spPr>
          <a:xfrm rot="16200000" flipH="1">
            <a:off x="1397096" y="5090207"/>
            <a:ext cx="306254" cy="674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87" name="Rectangle 86"/>
          <p:cNvSpPr/>
          <p:nvPr/>
        </p:nvSpPr>
        <p:spPr>
          <a:xfrm>
            <a:off x="2610196" y="4656339"/>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88" name="TextBox 87"/>
          <p:cNvSpPr txBox="1"/>
          <p:nvPr/>
        </p:nvSpPr>
        <p:spPr>
          <a:xfrm>
            <a:off x="3414935" y="4620829"/>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sp>
        <p:nvSpPr>
          <p:cNvPr id="89" name="Rectangle 88"/>
          <p:cNvSpPr/>
          <p:nvPr/>
        </p:nvSpPr>
        <p:spPr>
          <a:xfrm>
            <a:off x="3813530" y="4585319"/>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98" name="TextBox 97"/>
          <p:cNvSpPr txBox="1"/>
          <p:nvPr/>
        </p:nvSpPr>
        <p:spPr>
          <a:xfrm>
            <a:off x="1595013" y="4853129"/>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100" name="TextBox 99"/>
          <p:cNvSpPr txBox="1"/>
          <p:nvPr/>
        </p:nvSpPr>
        <p:spPr>
          <a:xfrm>
            <a:off x="2077367" y="5103183"/>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101" name="Straight Arrow Connector 100"/>
          <p:cNvCxnSpPr/>
          <p:nvPr/>
        </p:nvCxnSpPr>
        <p:spPr>
          <a:xfrm rot="10800000">
            <a:off x="1748905" y="4918233"/>
            <a:ext cx="417246" cy="2308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4364846" y="5163846"/>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91" name="TextBox 90"/>
          <p:cNvSpPr txBox="1"/>
          <p:nvPr/>
        </p:nvSpPr>
        <p:spPr>
          <a:xfrm>
            <a:off x="4978883" y="4560165"/>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92" name="Straight Arrow Connector 91"/>
          <p:cNvCxnSpPr/>
          <p:nvPr/>
        </p:nvCxnSpPr>
        <p:spPr>
          <a:xfrm flipV="1">
            <a:off x="4650263" y="4960466"/>
            <a:ext cx="380409" cy="336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3" name="TextBox 92"/>
          <p:cNvSpPr txBox="1"/>
          <p:nvPr/>
        </p:nvSpPr>
        <p:spPr>
          <a:xfrm>
            <a:off x="5042507" y="5218592"/>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94" name="Straight Arrow Connector 93"/>
          <p:cNvCxnSpPr>
            <a:stCxn id="91" idx="2"/>
          </p:cNvCxnSpPr>
          <p:nvPr/>
        </p:nvCxnSpPr>
        <p:spPr>
          <a:xfrm rot="16200000" flipH="1">
            <a:off x="5047297" y="5171585"/>
            <a:ext cx="306254" cy="674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5245214" y="4934507"/>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96" name="TextBox 95"/>
          <p:cNvSpPr txBox="1"/>
          <p:nvPr/>
        </p:nvSpPr>
        <p:spPr>
          <a:xfrm>
            <a:off x="5727568" y="5184561"/>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99" name="Straight Arrow Connector 98"/>
          <p:cNvCxnSpPr/>
          <p:nvPr/>
        </p:nvCxnSpPr>
        <p:spPr>
          <a:xfrm rot="10800000">
            <a:off x="5399106" y="4999611"/>
            <a:ext cx="417246" cy="2308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5955432" y="4595676"/>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cxnSp>
        <p:nvCxnSpPr>
          <p:cNvPr id="103" name="Straight Arrow Connector 102"/>
          <p:cNvCxnSpPr/>
          <p:nvPr/>
        </p:nvCxnSpPr>
        <p:spPr>
          <a:xfrm>
            <a:off x="5501194" y="4825714"/>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557968"/>
          </a:xfrm>
        </p:spPr>
        <p:txBody>
          <a:bodyPr/>
          <a:lstStyle/>
          <a:p>
            <a:pPr>
              <a:buNone/>
            </a:pPr>
            <a:r>
              <a:rPr lang="en-US" dirty="0" smtClean="0">
                <a:solidFill>
                  <a:srgbClr xmlns:mc="http://schemas.openxmlformats.org/markup-compatibility/2006" xmlns:a14="http://schemas.microsoft.com/office/drawing/2007/7/7/main" val="FF0000" mc:Ignorable=""/>
                </a:solidFill>
              </a:rPr>
              <a:t>Tracking the equivalence classes size is important!</a:t>
            </a:r>
          </a:p>
          <a:p>
            <a:pPr>
              <a:buNone/>
            </a:pPr>
            <a:r>
              <a:rPr lang="en-US" dirty="0" smtClean="0"/>
              <a:t>	</a:t>
            </a:r>
            <a:endParaRPr lang="en-US" dirty="0"/>
          </a:p>
        </p:txBody>
      </p:sp>
      <p:sp>
        <p:nvSpPr>
          <p:cNvPr id="19" name="TextBox 18"/>
          <p:cNvSpPr txBox="1"/>
          <p:nvPr/>
        </p:nvSpPr>
        <p:spPr>
          <a:xfrm>
            <a:off x="45275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23" name="TextBox 22"/>
          <p:cNvSpPr txBox="1"/>
          <p:nvPr/>
        </p:nvSpPr>
        <p:spPr>
          <a:xfrm>
            <a:off x="130649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43" name="Straight Arrow Connector 42"/>
          <p:cNvCxnSpPr/>
          <p:nvPr/>
        </p:nvCxnSpPr>
        <p:spPr>
          <a:xfrm>
            <a:off x="852256"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45" name="Rectangle 44"/>
          <p:cNvSpPr/>
          <p:nvPr/>
        </p:nvSpPr>
        <p:spPr>
          <a:xfrm>
            <a:off x="1737230"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46" name="TextBox 45"/>
          <p:cNvSpPr txBox="1"/>
          <p:nvPr/>
        </p:nvSpPr>
        <p:spPr>
          <a:xfrm>
            <a:off x="2568603"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sp>
        <p:nvSpPr>
          <p:cNvPr id="47" name="Rectangle 46"/>
          <p:cNvSpPr/>
          <p:nvPr/>
        </p:nvSpPr>
        <p:spPr>
          <a:xfrm>
            <a:off x="2940565" y="2558250"/>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53" name="TextBox 52"/>
          <p:cNvSpPr txBox="1"/>
          <p:nvPr/>
        </p:nvSpPr>
        <p:spPr>
          <a:xfrm>
            <a:off x="3747854"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4" name="TextBox 53"/>
          <p:cNvSpPr txBox="1"/>
          <p:nvPr/>
        </p:nvSpPr>
        <p:spPr>
          <a:xfrm>
            <a:off x="4601589" y="255825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55" name="Straight Arrow Connector 54"/>
          <p:cNvCxnSpPr/>
          <p:nvPr/>
        </p:nvCxnSpPr>
        <p:spPr>
          <a:xfrm>
            <a:off x="4147351" y="2788288"/>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56" name="TextBox 55"/>
          <p:cNvSpPr txBox="1"/>
          <p:nvPr/>
        </p:nvSpPr>
        <p:spPr>
          <a:xfrm>
            <a:off x="5481958" y="2559730"/>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57" name="Straight Arrow Connector 56"/>
          <p:cNvCxnSpPr/>
          <p:nvPr/>
        </p:nvCxnSpPr>
        <p:spPr>
          <a:xfrm>
            <a:off x="5027720" y="2789768"/>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58" name="TextBox 57"/>
          <p:cNvSpPr txBox="1"/>
          <p:nvPr/>
        </p:nvSpPr>
        <p:spPr>
          <a:xfrm>
            <a:off x="473471"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59" name="TextBox 58"/>
          <p:cNvSpPr txBox="1"/>
          <p:nvPr/>
        </p:nvSpPr>
        <p:spPr>
          <a:xfrm>
            <a:off x="1327206" y="340310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60" name="Straight Arrow Connector 59"/>
          <p:cNvCxnSpPr/>
          <p:nvPr/>
        </p:nvCxnSpPr>
        <p:spPr>
          <a:xfrm>
            <a:off x="872968" y="3633147"/>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1" name="TextBox 60"/>
          <p:cNvSpPr txBox="1"/>
          <p:nvPr/>
        </p:nvSpPr>
        <p:spPr>
          <a:xfrm>
            <a:off x="2207575" y="340458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62" name="Straight Arrow Connector 61"/>
          <p:cNvCxnSpPr/>
          <p:nvPr/>
        </p:nvCxnSpPr>
        <p:spPr>
          <a:xfrm>
            <a:off x="1753337" y="3634627"/>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71" name="Rectangle 70"/>
          <p:cNvSpPr/>
          <p:nvPr/>
        </p:nvSpPr>
        <p:spPr>
          <a:xfrm>
            <a:off x="2617597"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2" name="TextBox 71"/>
          <p:cNvSpPr txBox="1"/>
          <p:nvPr/>
        </p:nvSpPr>
        <p:spPr>
          <a:xfrm>
            <a:off x="3448970"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sp>
        <p:nvSpPr>
          <p:cNvPr id="73" name="Rectangle 72"/>
          <p:cNvSpPr/>
          <p:nvPr/>
        </p:nvSpPr>
        <p:spPr>
          <a:xfrm>
            <a:off x="3820932" y="3385353"/>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74" name="TextBox 73"/>
          <p:cNvSpPr txBox="1"/>
          <p:nvPr/>
        </p:nvSpPr>
        <p:spPr>
          <a:xfrm>
            <a:off x="4628221"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75" name="TextBox 74"/>
          <p:cNvSpPr txBox="1"/>
          <p:nvPr/>
        </p:nvSpPr>
        <p:spPr>
          <a:xfrm>
            <a:off x="5481956" y="338535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76" name="Straight Arrow Connector 75"/>
          <p:cNvCxnSpPr/>
          <p:nvPr/>
        </p:nvCxnSpPr>
        <p:spPr>
          <a:xfrm>
            <a:off x="5027718" y="3615391"/>
            <a:ext cx="426128" cy="158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77" name="TextBox 76"/>
          <p:cNvSpPr txBox="1"/>
          <p:nvPr/>
        </p:nvSpPr>
        <p:spPr>
          <a:xfrm>
            <a:off x="6362325" y="3386833"/>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78" name="Straight Arrow Connector 77"/>
          <p:cNvCxnSpPr/>
          <p:nvPr/>
        </p:nvCxnSpPr>
        <p:spPr>
          <a:xfrm>
            <a:off x="5908087" y="3616871"/>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79" name="TextBox 78"/>
          <p:cNvSpPr txBox="1"/>
          <p:nvPr/>
        </p:nvSpPr>
        <p:spPr>
          <a:xfrm>
            <a:off x="6363804" y="3974239"/>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4</a:t>
            </a:r>
          </a:p>
        </p:txBody>
      </p:sp>
      <p:cxnSp>
        <p:nvCxnSpPr>
          <p:cNvPr id="80" name="Straight Arrow Connector 79"/>
          <p:cNvCxnSpPr/>
          <p:nvPr/>
        </p:nvCxnSpPr>
        <p:spPr>
          <a:xfrm rot="10800000">
            <a:off x="5885895" y="3781888"/>
            <a:ext cx="423166" cy="342491"/>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1" name="TextBox 80"/>
          <p:cNvSpPr txBox="1"/>
          <p:nvPr/>
        </p:nvSpPr>
        <p:spPr>
          <a:xfrm>
            <a:off x="501582" y="4061536"/>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82" name="TextBox 81"/>
          <p:cNvSpPr txBox="1"/>
          <p:nvPr/>
        </p:nvSpPr>
        <p:spPr>
          <a:xfrm>
            <a:off x="714645" y="5082468"/>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83" name="TextBox 82"/>
          <p:cNvSpPr txBox="1"/>
          <p:nvPr/>
        </p:nvSpPr>
        <p:spPr>
          <a:xfrm>
            <a:off x="1328682" y="4478787"/>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84" name="Straight Arrow Connector 83"/>
          <p:cNvCxnSpPr/>
          <p:nvPr/>
        </p:nvCxnSpPr>
        <p:spPr>
          <a:xfrm flipV="1">
            <a:off x="1000062" y="4879088"/>
            <a:ext cx="380409" cy="336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85" name="TextBox 84"/>
          <p:cNvSpPr txBox="1"/>
          <p:nvPr/>
        </p:nvSpPr>
        <p:spPr>
          <a:xfrm>
            <a:off x="1392306" y="5137214"/>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86" name="Straight Arrow Connector 85"/>
          <p:cNvCxnSpPr>
            <a:stCxn id="83" idx="2"/>
          </p:cNvCxnSpPr>
          <p:nvPr/>
        </p:nvCxnSpPr>
        <p:spPr>
          <a:xfrm rot="16200000" flipH="1">
            <a:off x="1397096" y="5090207"/>
            <a:ext cx="306254" cy="674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87" name="Rectangle 86"/>
          <p:cNvSpPr/>
          <p:nvPr/>
        </p:nvSpPr>
        <p:spPr>
          <a:xfrm>
            <a:off x="2610196" y="4656339"/>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88" name="TextBox 87"/>
          <p:cNvSpPr txBox="1"/>
          <p:nvPr/>
        </p:nvSpPr>
        <p:spPr>
          <a:xfrm>
            <a:off x="3414935" y="4620829"/>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sp>
        <p:nvSpPr>
          <p:cNvPr id="89" name="Rectangle 88"/>
          <p:cNvSpPr/>
          <p:nvPr/>
        </p:nvSpPr>
        <p:spPr>
          <a:xfrm>
            <a:off x="3813530" y="4585319"/>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98" name="TextBox 97"/>
          <p:cNvSpPr txBox="1"/>
          <p:nvPr/>
        </p:nvSpPr>
        <p:spPr>
          <a:xfrm>
            <a:off x="1595013" y="4853129"/>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100" name="TextBox 99"/>
          <p:cNvSpPr txBox="1"/>
          <p:nvPr/>
        </p:nvSpPr>
        <p:spPr>
          <a:xfrm>
            <a:off x="2077367" y="5103183"/>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101" name="Straight Arrow Connector 100"/>
          <p:cNvCxnSpPr/>
          <p:nvPr/>
        </p:nvCxnSpPr>
        <p:spPr>
          <a:xfrm rot="10800000">
            <a:off x="1748905" y="4918233"/>
            <a:ext cx="417246" cy="2308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0" name="TextBox 89"/>
          <p:cNvSpPr txBox="1"/>
          <p:nvPr/>
        </p:nvSpPr>
        <p:spPr>
          <a:xfrm>
            <a:off x="4364846" y="5163846"/>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1</a:t>
            </a:r>
          </a:p>
        </p:txBody>
      </p:sp>
      <p:sp>
        <p:nvSpPr>
          <p:cNvPr id="91" name="TextBox 90"/>
          <p:cNvSpPr txBox="1"/>
          <p:nvPr/>
        </p:nvSpPr>
        <p:spPr>
          <a:xfrm>
            <a:off x="4978883" y="4560165"/>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2</a:t>
            </a:r>
          </a:p>
        </p:txBody>
      </p:sp>
      <p:cxnSp>
        <p:nvCxnSpPr>
          <p:cNvPr id="92" name="Straight Arrow Connector 91"/>
          <p:cNvCxnSpPr/>
          <p:nvPr/>
        </p:nvCxnSpPr>
        <p:spPr>
          <a:xfrm flipV="1">
            <a:off x="4650263" y="4960466"/>
            <a:ext cx="380409" cy="336558"/>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3" name="TextBox 92"/>
          <p:cNvSpPr txBox="1"/>
          <p:nvPr/>
        </p:nvSpPr>
        <p:spPr>
          <a:xfrm>
            <a:off x="5042507" y="5218592"/>
            <a:ext cx="436338"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3</a:t>
            </a:r>
          </a:p>
        </p:txBody>
      </p:sp>
      <p:cxnSp>
        <p:nvCxnSpPr>
          <p:cNvPr id="94" name="Straight Arrow Connector 93"/>
          <p:cNvCxnSpPr>
            <a:stCxn id="91" idx="2"/>
          </p:cNvCxnSpPr>
          <p:nvPr/>
        </p:nvCxnSpPr>
        <p:spPr>
          <a:xfrm rot="16200000" flipH="1">
            <a:off x="5047297" y="5171585"/>
            <a:ext cx="306254" cy="6744"/>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95" name="TextBox 94"/>
          <p:cNvSpPr txBox="1"/>
          <p:nvPr/>
        </p:nvSpPr>
        <p:spPr>
          <a:xfrm>
            <a:off x="5245214" y="4934507"/>
            <a:ext cx="397866" cy="461665"/>
          </a:xfrm>
          <a:prstGeom prst="rect">
            <a:avLst/>
          </a:prstGeom>
          <a:noFill/>
        </p:spPr>
        <p:txBody>
          <a:bodyPr wrap="none" rtlCol="0">
            <a:spAutoFit/>
          </a:bodyPr>
          <a:lstStyle/>
          <a:p>
            <a:r>
              <a:rPr lang="en-US" sz="2400" dirty="0" smtClean="0">
                <a:solidFill>
                  <a:schemeClr val="bg1"/>
                </a:solidFill>
                <a:latin typeface="Calibri" pitchFamily="34" charset="0"/>
              </a:rPr>
              <a:t>…</a:t>
            </a:r>
            <a:endParaRPr lang="en-US" sz="2400" baseline="-25000" dirty="0" smtClean="0">
              <a:solidFill>
                <a:schemeClr val="bg1"/>
              </a:solidFill>
              <a:latin typeface="Calibri" pitchFamily="34" charset="0"/>
            </a:endParaRPr>
          </a:p>
        </p:txBody>
      </p:sp>
      <p:sp>
        <p:nvSpPr>
          <p:cNvPr id="96" name="TextBox 95"/>
          <p:cNvSpPr txBox="1"/>
          <p:nvPr/>
        </p:nvSpPr>
        <p:spPr>
          <a:xfrm>
            <a:off x="5727568" y="5184561"/>
            <a:ext cx="606256"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n-1</a:t>
            </a:r>
          </a:p>
        </p:txBody>
      </p:sp>
      <p:cxnSp>
        <p:nvCxnSpPr>
          <p:cNvPr id="99" name="Straight Arrow Connector 98"/>
          <p:cNvCxnSpPr/>
          <p:nvPr/>
        </p:nvCxnSpPr>
        <p:spPr>
          <a:xfrm rot="10800000">
            <a:off x="5399106" y="4999611"/>
            <a:ext cx="417246" cy="230817"/>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102" name="TextBox 101"/>
          <p:cNvSpPr txBox="1"/>
          <p:nvPr/>
        </p:nvSpPr>
        <p:spPr>
          <a:xfrm>
            <a:off x="5955432" y="4595676"/>
            <a:ext cx="439544" cy="461665"/>
          </a:xfrm>
          <a:prstGeom prst="rect">
            <a:avLst/>
          </a:prstGeom>
          <a:noFill/>
        </p:spPr>
        <p:txBody>
          <a:bodyPr wrap="none" rtlCol="0">
            <a:spAutoFit/>
          </a:bodyPr>
          <a:lstStyle/>
          <a:p>
            <a:r>
              <a:rPr lang="en-US" sz="2400" dirty="0" smtClean="0">
                <a:solidFill>
                  <a:schemeClr val="bg1"/>
                </a:solidFill>
                <a:latin typeface="Calibri" pitchFamily="34" charset="0"/>
              </a:rPr>
              <a:t>a</a:t>
            </a:r>
            <a:r>
              <a:rPr lang="en-US" sz="2400" baseline="-25000" dirty="0" smtClean="0">
                <a:solidFill>
                  <a:schemeClr val="bg1"/>
                </a:solidFill>
                <a:latin typeface="Calibri" pitchFamily="34" charset="0"/>
              </a:rPr>
              <a:t>n</a:t>
            </a:r>
          </a:p>
        </p:txBody>
      </p:sp>
      <p:cxnSp>
        <p:nvCxnSpPr>
          <p:cNvPr id="103" name="Straight Arrow Connector 102"/>
          <p:cNvCxnSpPr/>
          <p:nvPr/>
        </p:nvCxnSpPr>
        <p:spPr>
          <a:xfrm>
            <a:off x="5501194" y="4825714"/>
            <a:ext cx="426128" cy="1588"/>
          </a:xfrm>
          <a:prstGeom prst="straightConnector1">
            <a:avLst/>
          </a:prstGeom>
          <a:ln>
            <a:headEnd type="arrow"/>
            <a:tailEnd type="none"/>
          </a:ln>
        </p:spPr>
        <p:style>
          <a:lnRef idx="1">
            <a:schemeClr val="dk1"/>
          </a:lnRef>
          <a:fillRef idx="0">
            <a:schemeClr val="dk1"/>
          </a:fillRef>
          <a:effectRef idx="0">
            <a:schemeClr val="dk1"/>
          </a:effectRef>
          <a:fontRef idx="minor">
            <a:schemeClr val="tx1"/>
          </a:fontRef>
        </p:style>
      </p:cxnSp>
      <p:sp>
        <p:nvSpPr>
          <p:cNvPr id="52" name="Rounded Rectangle 51"/>
          <p:cNvSpPr/>
          <p:nvPr/>
        </p:nvSpPr>
        <p:spPr bwMode="auto">
          <a:xfrm>
            <a:off x="5859265" y="2059619"/>
            <a:ext cx="3178203" cy="1260629"/>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We can do n</a:t>
            </a:r>
            <a:r>
              <a:rPr kumimoji="0" lang="en-US" sz="2400" b="0" i="0" u="none" strike="noStrike" cap="none" normalizeH="0" dirty="0" smtClean="0">
                <a:solidFill>
                  <a:schemeClr val="bg1"/>
                </a:solidFill>
                <a:latin typeface="Calibri" pitchFamily="34" charset="0"/>
              </a:rPr>
              <a:t> merges in O(n log n)</a:t>
            </a:r>
            <a:endParaRPr kumimoji="0" lang="en-US" sz="2400" b="1"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63" name="Content Placeholder 15"/>
          <p:cNvSpPr txBox="1">
            <a:spLocks/>
          </p:cNvSpPr>
          <p:nvPr/>
        </p:nvSpPr>
        <p:spPr>
          <a:xfrm>
            <a:off x="398756" y="6082529"/>
            <a:ext cx="6357151" cy="387798"/>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Each constant has two fields: </a:t>
            </a:r>
            <a:r>
              <a:rPr kumimoji="0" lang="en-US" sz="2800" b="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find</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 and </a:t>
            </a:r>
            <a:r>
              <a:rPr kumimoji="0" lang="en-US" sz="2800" b="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size</a:t>
            </a: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1692771"/>
          </a:xfrm>
        </p:spPr>
        <p:txBody>
          <a:bodyPr/>
          <a:lstStyle/>
          <a:p>
            <a:pPr>
              <a:buNone/>
            </a:pPr>
            <a:r>
              <a:rPr lang="en-US" sz="2400" dirty="0" smtClean="0"/>
              <a:t>Implementing the congruence rule.</a:t>
            </a:r>
          </a:p>
          <a:p>
            <a:pPr>
              <a:spcBef>
                <a:spcPts val="1200"/>
              </a:spcBef>
              <a:buNone/>
            </a:pPr>
            <a:r>
              <a:rPr lang="en-US" sz="2400" dirty="0" smtClean="0"/>
              <a:t>Occurrences of a constant: we say </a:t>
            </a:r>
            <a:r>
              <a:rPr lang="en-US" sz="2400" dirty="0" smtClean="0">
                <a:solidFill>
                  <a:srgbClr xmlns:mc="http://schemas.openxmlformats.org/markup-compatibility/2006" xmlns:a14="http://schemas.microsoft.com/office/drawing/2007/7/7/main" val="FF0000" mc:Ignorable=""/>
                </a:solidFill>
              </a:rPr>
              <a:t>a</a:t>
            </a:r>
            <a:r>
              <a:rPr lang="en-US" sz="2400" dirty="0" smtClean="0"/>
              <a:t> occurs in </a:t>
            </a:r>
            <a:r>
              <a:rPr lang="en-US" sz="2400" dirty="0" smtClean="0">
                <a:solidFill>
                  <a:srgbClr xmlns:mc="http://schemas.openxmlformats.org/markup-compatibility/2006" xmlns:a14="http://schemas.microsoft.com/office/drawing/2007/7/7/main" val="FF0000" mc:Ignorable=""/>
                </a:solidFill>
              </a:rPr>
              <a:t>v</a:t>
            </a:r>
            <a:r>
              <a:rPr lang="en-US" sz="2400" dirty="0" smtClean="0"/>
              <a:t> </a:t>
            </a:r>
            <a:r>
              <a:rPr lang="en-US" sz="2400" dirty="0" err="1" smtClean="0"/>
              <a:t>iff</a:t>
            </a:r>
            <a:r>
              <a:rPr lang="en-US" sz="2400" dirty="0" smtClean="0"/>
              <a:t> </a:t>
            </a: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  f(…,a,…)</a:t>
            </a:r>
          </a:p>
          <a:p>
            <a:pPr marL="0" indent="0">
              <a:spcBef>
                <a:spcPts val="1200"/>
              </a:spcBef>
              <a:buNone/>
            </a:pPr>
            <a:r>
              <a:rPr lang="en-US" sz="2400" dirty="0" smtClean="0">
                <a:solidFill>
                  <a:srgbClr xmlns:mc="http://schemas.openxmlformats.org/markup-compatibility/2006" xmlns:a14="http://schemas.microsoft.com/office/drawing/2007/7/7/main" val="FF0000" mc:Ignorable=""/>
                </a:solidFill>
                <a:sym typeface="Symbol"/>
              </a:rPr>
              <a:t>When we “merge” two equivalence classes we can traverse these occurrences to find new </a:t>
            </a:r>
            <a:r>
              <a:rPr lang="en-US" sz="2400" dirty="0" err="1" smtClean="0">
                <a:solidFill>
                  <a:srgbClr xmlns:mc="http://schemas.openxmlformats.org/markup-compatibility/2006" xmlns:a14="http://schemas.microsoft.com/office/drawing/2007/7/7/main" val="FF0000" mc:Ignorable=""/>
                </a:solidFill>
                <a:sym typeface="Symbol"/>
              </a:rPr>
              <a:t>congruences</a:t>
            </a:r>
            <a:r>
              <a:rPr lang="en-US" sz="2400" dirty="0" smtClean="0">
                <a:solidFill>
                  <a:srgbClr xmlns:mc="http://schemas.openxmlformats.org/markup-compatibility/2006" xmlns:a14="http://schemas.microsoft.com/office/drawing/2007/7/7/main" val="FF0000" mc:Ignorable=""/>
                </a:solidFill>
                <a:sym typeface="Symbol"/>
              </a:rPr>
              <a:t>.</a:t>
            </a:r>
            <a:r>
              <a:rPr lang="en-US" dirty="0" smtClean="0"/>
              <a:t>	</a:t>
            </a:r>
            <a:endParaRPr lang="en-US" dirty="0"/>
          </a:p>
        </p:txBody>
      </p:sp>
      <p:sp>
        <p:nvSpPr>
          <p:cNvPr id="63" name="TextBox 62"/>
          <p:cNvSpPr txBox="1"/>
          <p:nvPr/>
        </p:nvSpPr>
        <p:spPr>
          <a:xfrm>
            <a:off x="577048" y="4447711"/>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64" name="Straight Arrow Connector 63"/>
          <p:cNvCxnSpPr/>
          <p:nvPr/>
        </p:nvCxnSpPr>
        <p:spPr>
          <a:xfrm rot="5400000" flipH="1" flipV="1">
            <a:off x="776794" y="4176945"/>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1155575" y="3756732"/>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66" name="TextBox 65"/>
          <p:cNvSpPr txBox="1"/>
          <p:nvPr/>
        </p:nvSpPr>
        <p:spPr>
          <a:xfrm>
            <a:off x="1697113" y="4465466"/>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67" name="Straight Arrow Connector 66"/>
          <p:cNvCxnSpPr/>
          <p:nvPr/>
        </p:nvCxnSpPr>
        <p:spPr>
          <a:xfrm rot="16200000" flipV="1">
            <a:off x="1393791" y="4199139"/>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3154531" y="3696069"/>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sp>
        <p:nvSpPr>
          <p:cNvPr id="69" name="TextBox 68"/>
          <p:cNvSpPr txBox="1"/>
          <p:nvPr/>
        </p:nvSpPr>
        <p:spPr>
          <a:xfrm>
            <a:off x="3696069" y="4387047"/>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70" name="Straight Arrow Connector 69"/>
          <p:cNvCxnSpPr/>
          <p:nvPr/>
        </p:nvCxnSpPr>
        <p:spPr>
          <a:xfrm rot="16200000" flipV="1">
            <a:off x="3392747" y="4120720"/>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7" name="Rectangle 96"/>
          <p:cNvSpPr/>
          <p:nvPr/>
        </p:nvSpPr>
        <p:spPr>
          <a:xfrm>
            <a:off x="2110092" y="3892938"/>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05" name="TextBox 104"/>
          <p:cNvSpPr txBox="1"/>
          <p:nvPr/>
        </p:nvSpPr>
        <p:spPr>
          <a:xfrm>
            <a:off x="358065" y="5107617"/>
            <a:ext cx="4875822" cy="830997"/>
          </a:xfrm>
          <a:prstGeom prst="rect">
            <a:avLst/>
          </a:prstGeom>
          <a:noFill/>
        </p:spPr>
        <p:txBody>
          <a:bodyPr wrap="none" rtlCol="0">
            <a:spAutoFit/>
          </a:bodyPr>
          <a:lstStyle/>
          <a:p>
            <a:r>
              <a:rPr lang="en-US" sz="2400" dirty="0" smtClean="0">
                <a:solidFill>
                  <a:schemeClr val="bg1"/>
                </a:solidFill>
                <a:latin typeface="Calibri" pitchFamily="34" charset="0"/>
              </a:rPr>
              <a:t>Occurrences(b) = {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g(b), </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2</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 f(a) </a:t>
            </a:r>
            <a:r>
              <a:rPr lang="en-US" sz="2400" dirty="0" smtClean="0">
                <a:solidFill>
                  <a:schemeClr val="bg1"/>
                </a:solidFill>
                <a:latin typeface="Calibri" pitchFamily="34" charset="0"/>
                <a:cs typeface="Calibri" pitchFamily="34" charset="0"/>
                <a:sym typeface="Symbol"/>
              </a:rPr>
              <a:t>}</a:t>
            </a:r>
          </a:p>
          <a:p>
            <a:r>
              <a:rPr lang="en-US" sz="2400" dirty="0" smtClean="0">
                <a:solidFill>
                  <a:schemeClr val="bg1"/>
                </a:solidFill>
                <a:latin typeface="Calibri" pitchFamily="34" charset="0"/>
                <a:cs typeface="Calibri" pitchFamily="34" charset="0"/>
                <a:sym typeface="Symbol"/>
              </a:rPr>
              <a:t>Occurrences(s) = { </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3</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 f(r)</a:t>
            </a:r>
            <a:r>
              <a:rPr lang="en-US" sz="2400" dirty="0" smtClean="0">
                <a:solidFill>
                  <a:schemeClr val="bg1"/>
                </a:solidFill>
                <a:latin typeface="Calibri" pitchFamily="34" charset="0"/>
                <a:cs typeface="Calibri" pitchFamily="34" charset="0"/>
                <a:sym typeface="Symbol"/>
              </a:rPr>
              <a:t> }</a:t>
            </a:r>
            <a:r>
              <a:rPr lang="en-US" sz="2400" dirty="0" smtClean="0">
                <a:solidFill>
                  <a:schemeClr val="bg1"/>
                </a:solidFill>
                <a:latin typeface="Calibri" pitchFamily="34" charset="0"/>
              </a:rPr>
              <a:t> </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1692771"/>
          </a:xfrm>
        </p:spPr>
        <p:txBody>
          <a:bodyPr/>
          <a:lstStyle/>
          <a:p>
            <a:pPr>
              <a:buNone/>
            </a:pPr>
            <a:r>
              <a:rPr lang="en-US" sz="2400" dirty="0" smtClean="0"/>
              <a:t>Implementing the congruence rule.</a:t>
            </a:r>
          </a:p>
          <a:p>
            <a:pPr>
              <a:spcBef>
                <a:spcPts val="1200"/>
              </a:spcBef>
              <a:buNone/>
            </a:pPr>
            <a:r>
              <a:rPr lang="en-US" sz="2400" dirty="0" smtClean="0"/>
              <a:t>Occurrences of a constant: we say </a:t>
            </a:r>
            <a:r>
              <a:rPr lang="en-US" sz="2400" dirty="0" smtClean="0">
                <a:solidFill>
                  <a:srgbClr xmlns:mc="http://schemas.openxmlformats.org/markup-compatibility/2006" xmlns:a14="http://schemas.microsoft.com/office/drawing/2007/7/7/main" val="FF0000" mc:Ignorable=""/>
                </a:solidFill>
              </a:rPr>
              <a:t>a</a:t>
            </a:r>
            <a:r>
              <a:rPr lang="en-US" sz="2400" dirty="0" smtClean="0"/>
              <a:t> occurs in </a:t>
            </a:r>
            <a:r>
              <a:rPr lang="en-US" sz="2400" dirty="0" smtClean="0">
                <a:solidFill>
                  <a:srgbClr xmlns:mc="http://schemas.openxmlformats.org/markup-compatibility/2006" xmlns:a14="http://schemas.microsoft.com/office/drawing/2007/7/7/main" val="FF0000" mc:Ignorable=""/>
                </a:solidFill>
              </a:rPr>
              <a:t>v</a:t>
            </a:r>
            <a:r>
              <a:rPr lang="en-US" sz="2400" dirty="0" smtClean="0"/>
              <a:t> </a:t>
            </a:r>
            <a:r>
              <a:rPr lang="en-US" sz="2400" dirty="0" err="1" smtClean="0"/>
              <a:t>iff</a:t>
            </a:r>
            <a:r>
              <a:rPr lang="en-US" sz="2400" dirty="0" smtClean="0"/>
              <a:t> </a:t>
            </a:r>
            <a:r>
              <a:rPr lang="en-US" sz="2400" dirty="0" smtClean="0">
                <a:solidFill>
                  <a:srgbClr xmlns:mc="http://schemas.openxmlformats.org/markup-compatibility/2006" xmlns:a14="http://schemas.microsoft.com/office/drawing/2007/7/7/main" val="FF0000" mc:Ignorable=""/>
                </a:solidFill>
                <a:cs typeface="Calibri" pitchFamily="34" charset="0"/>
                <a:sym typeface="Symbol"/>
              </a:rPr>
              <a:t>v  f(…,a,…)</a:t>
            </a:r>
          </a:p>
          <a:p>
            <a:pPr marL="0" indent="0">
              <a:spcBef>
                <a:spcPts val="1200"/>
              </a:spcBef>
              <a:buNone/>
            </a:pPr>
            <a:r>
              <a:rPr lang="en-US" sz="2400" dirty="0" smtClean="0">
                <a:solidFill>
                  <a:srgbClr xmlns:mc="http://schemas.openxmlformats.org/markup-compatibility/2006" xmlns:a14="http://schemas.microsoft.com/office/drawing/2007/7/7/main" val="FF0000" mc:Ignorable=""/>
                </a:solidFill>
                <a:sym typeface="Symbol"/>
              </a:rPr>
              <a:t>When we “merge” two equivalence classes we can traverse these occurrences to find new </a:t>
            </a:r>
            <a:r>
              <a:rPr lang="en-US" sz="2400" dirty="0" err="1" smtClean="0">
                <a:solidFill>
                  <a:srgbClr xmlns:mc="http://schemas.openxmlformats.org/markup-compatibility/2006" xmlns:a14="http://schemas.microsoft.com/office/drawing/2007/7/7/main" val="FF0000" mc:Ignorable=""/>
                </a:solidFill>
                <a:sym typeface="Symbol"/>
              </a:rPr>
              <a:t>congruences</a:t>
            </a:r>
            <a:r>
              <a:rPr lang="en-US" sz="2400" dirty="0" smtClean="0">
                <a:solidFill>
                  <a:srgbClr xmlns:mc="http://schemas.openxmlformats.org/markup-compatibility/2006" xmlns:a14="http://schemas.microsoft.com/office/drawing/2007/7/7/main" val="FF0000" mc:Ignorable=""/>
                </a:solidFill>
                <a:sym typeface="Symbol"/>
              </a:rPr>
              <a:t>.</a:t>
            </a:r>
            <a:r>
              <a:rPr lang="en-US" dirty="0" smtClean="0"/>
              <a:t>	</a:t>
            </a:r>
            <a:endParaRPr lang="en-US" dirty="0"/>
          </a:p>
        </p:txBody>
      </p:sp>
      <p:sp>
        <p:nvSpPr>
          <p:cNvPr id="63" name="TextBox 62"/>
          <p:cNvSpPr txBox="1"/>
          <p:nvPr/>
        </p:nvSpPr>
        <p:spPr>
          <a:xfrm>
            <a:off x="577048" y="4447711"/>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64" name="Straight Arrow Connector 63"/>
          <p:cNvCxnSpPr/>
          <p:nvPr/>
        </p:nvCxnSpPr>
        <p:spPr>
          <a:xfrm rot="5400000" flipH="1" flipV="1">
            <a:off x="776794" y="4176945"/>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1155575" y="3756732"/>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66" name="TextBox 65"/>
          <p:cNvSpPr txBox="1"/>
          <p:nvPr/>
        </p:nvSpPr>
        <p:spPr>
          <a:xfrm>
            <a:off x="1697113" y="4465466"/>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67" name="Straight Arrow Connector 66"/>
          <p:cNvCxnSpPr/>
          <p:nvPr/>
        </p:nvCxnSpPr>
        <p:spPr>
          <a:xfrm rot="16200000" flipV="1">
            <a:off x="1393791" y="4199139"/>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3154531" y="3696069"/>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sp>
        <p:nvSpPr>
          <p:cNvPr id="69" name="TextBox 68"/>
          <p:cNvSpPr txBox="1"/>
          <p:nvPr/>
        </p:nvSpPr>
        <p:spPr>
          <a:xfrm>
            <a:off x="3696069" y="4387047"/>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70" name="Straight Arrow Connector 69"/>
          <p:cNvCxnSpPr/>
          <p:nvPr/>
        </p:nvCxnSpPr>
        <p:spPr>
          <a:xfrm rot="16200000" flipV="1">
            <a:off x="3392747" y="4120720"/>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7" name="Rectangle 96"/>
          <p:cNvSpPr/>
          <p:nvPr/>
        </p:nvSpPr>
        <p:spPr>
          <a:xfrm>
            <a:off x="2110092" y="3892938"/>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05" name="TextBox 104"/>
          <p:cNvSpPr txBox="1"/>
          <p:nvPr/>
        </p:nvSpPr>
        <p:spPr>
          <a:xfrm>
            <a:off x="358065" y="5107617"/>
            <a:ext cx="4834144" cy="830997"/>
          </a:xfrm>
          <a:prstGeom prst="rect">
            <a:avLst/>
          </a:prstGeom>
          <a:noFill/>
        </p:spPr>
        <p:txBody>
          <a:bodyPr wrap="none" rtlCol="0">
            <a:spAutoFit/>
          </a:bodyPr>
          <a:lstStyle/>
          <a:p>
            <a:r>
              <a:rPr lang="en-US" sz="2400" dirty="0" smtClean="0">
                <a:solidFill>
                  <a:schemeClr val="bg1"/>
                </a:solidFill>
                <a:latin typeface="Calibri" pitchFamily="34" charset="0"/>
              </a:rPr>
              <a:t>occurrences(b) = {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g(b), </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2</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 f(a) </a:t>
            </a:r>
            <a:r>
              <a:rPr lang="en-US" sz="2400" dirty="0" smtClean="0">
                <a:solidFill>
                  <a:schemeClr val="bg1"/>
                </a:solidFill>
                <a:latin typeface="Calibri" pitchFamily="34" charset="0"/>
                <a:cs typeface="Calibri" pitchFamily="34" charset="0"/>
                <a:sym typeface="Symbol"/>
              </a:rPr>
              <a:t>}</a:t>
            </a:r>
          </a:p>
          <a:p>
            <a:r>
              <a:rPr lang="en-US" sz="2400" dirty="0" smtClean="0">
                <a:solidFill>
                  <a:schemeClr val="bg1"/>
                </a:solidFill>
                <a:latin typeface="Calibri" pitchFamily="34" charset="0"/>
                <a:cs typeface="Calibri" pitchFamily="34" charset="0"/>
                <a:sym typeface="Symbol"/>
              </a:rPr>
              <a:t>occurrences(s) = { </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v</a:t>
            </a:r>
            <a:r>
              <a:rPr lang="en-US" sz="2400" baseline="-250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3</a:t>
            </a:r>
            <a:r>
              <a:rPr lang="en-US" sz="24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 f(r)</a:t>
            </a:r>
            <a:r>
              <a:rPr lang="en-US" sz="2400" dirty="0" smtClean="0">
                <a:solidFill>
                  <a:schemeClr val="bg1"/>
                </a:solidFill>
                <a:latin typeface="Calibri" pitchFamily="34" charset="0"/>
                <a:cs typeface="Calibri" pitchFamily="34" charset="0"/>
                <a:sym typeface="Symbol"/>
              </a:rPr>
              <a:t> }</a:t>
            </a:r>
            <a:r>
              <a:rPr lang="en-US" sz="2400" dirty="0" smtClean="0">
                <a:solidFill>
                  <a:schemeClr val="bg1"/>
                </a:solidFill>
                <a:latin typeface="Calibri" pitchFamily="34" charset="0"/>
              </a:rPr>
              <a:t> </a:t>
            </a:r>
          </a:p>
        </p:txBody>
      </p:sp>
      <p:sp>
        <p:nvSpPr>
          <p:cNvPr id="14" name="TextBox 13"/>
          <p:cNvSpPr txBox="1"/>
          <p:nvPr/>
        </p:nvSpPr>
        <p:spPr>
          <a:xfrm>
            <a:off x="5124874" y="3670908"/>
            <a:ext cx="4019126" cy="1815882"/>
          </a:xfrm>
          <a:prstGeom prst="rect">
            <a:avLst/>
          </a:prstGeom>
          <a:noFill/>
        </p:spPr>
        <p:txBody>
          <a:bodyPr wrap="square" rtlCol="0">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rPr>
              <a:t>Inefficient version</a:t>
            </a:r>
            <a:r>
              <a:rPr lang="en-US" sz="2400" dirty="0" smtClean="0">
                <a:solidFill>
                  <a:schemeClr val="bg1"/>
                </a:solidFill>
                <a:latin typeface="Calibri" pitchFamily="34" charset="0"/>
              </a:rPr>
              <a:t>:</a:t>
            </a:r>
          </a:p>
          <a:p>
            <a:r>
              <a:rPr lang="en-US" sz="2200" dirty="0" smtClean="0">
                <a:solidFill>
                  <a:schemeClr val="bg1"/>
                </a:solidFill>
                <a:latin typeface="Calibri" pitchFamily="34" charset="0"/>
              </a:rPr>
              <a:t>for each v in occurrences(b)</a:t>
            </a:r>
          </a:p>
          <a:p>
            <a:r>
              <a:rPr lang="en-US" sz="2200" dirty="0" smtClean="0">
                <a:solidFill>
                  <a:schemeClr val="bg1"/>
                </a:solidFill>
                <a:latin typeface="Calibri" pitchFamily="34" charset="0"/>
              </a:rPr>
              <a:t>     for each w in occurrences(s)</a:t>
            </a:r>
          </a:p>
          <a:p>
            <a:r>
              <a:rPr lang="en-US" sz="2200" dirty="0" smtClean="0">
                <a:solidFill>
                  <a:schemeClr val="bg1"/>
                </a:solidFill>
                <a:latin typeface="Calibri" pitchFamily="34" charset="0"/>
              </a:rPr>
              <a:t>          if v and w are congruent</a:t>
            </a:r>
          </a:p>
          <a:p>
            <a:r>
              <a:rPr lang="en-US" sz="2200" dirty="0" smtClean="0">
                <a:solidFill>
                  <a:schemeClr val="bg1"/>
                </a:solidFill>
                <a:latin typeface="Calibri" pitchFamily="34" charset="0"/>
              </a:rPr>
              <a:t>              add (</a:t>
            </a:r>
            <a:r>
              <a:rPr lang="en-US" sz="2200" dirty="0" err="1" smtClean="0">
                <a:solidFill>
                  <a:schemeClr val="bg1"/>
                </a:solidFill>
                <a:latin typeface="Calibri" pitchFamily="34" charset="0"/>
              </a:rPr>
              <a:t>v,w</a:t>
            </a:r>
            <a:r>
              <a:rPr lang="en-US" sz="2200" dirty="0" smtClean="0">
                <a:solidFill>
                  <a:schemeClr val="bg1"/>
                </a:solidFill>
                <a:latin typeface="Calibri" pitchFamily="34" charset="0"/>
              </a:rPr>
              <a:t>) to </a:t>
            </a:r>
            <a:r>
              <a:rPr lang="en-US" sz="2200" dirty="0" err="1" smtClean="0">
                <a:solidFill>
                  <a:schemeClr val="bg1"/>
                </a:solidFill>
                <a:latin typeface="Calibri" pitchFamily="34" charset="0"/>
              </a:rPr>
              <a:t>todo</a:t>
            </a:r>
            <a:r>
              <a:rPr lang="en-US" sz="2200" dirty="0" smtClean="0">
                <a:solidFill>
                  <a:schemeClr val="bg1"/>
                </a:solidFill>
                <a:latin typeface="Calibri" pitchFamily="34" charset="0"/>
              </a:rPr>
              <a:t> queue</a:t>
            </a:r>
          </a:p>
        </p:txBody>
      </p:sp>
      <p:sp>
        <p:nvSpPr>
          <p:cNvPr id="15" name="Rectangular Callout 14"/>
          <p:cNvSpPr/>
          <p:nvPr/>
        </p:nvSpPr>
        <p:spPr bwMode="auto">
          <a:xfrm>
            <a:off x="4785064" y="5619568"/>
            <a:ext cx="3435658" cy="878888"/>
          </a:xfrm>
          <a:prstGeom prst="wedgeRectCallout">
            <a:avLst>
              <a:gd name="adj1" fmla="val 38159"/>
              <a:gd name="adj2" fmla="val -7181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lvl="3">
              <a:buNone/>
            </a:pPr>
            <a:r>
              <a:rPr lang="en-US" sz="2000" dirty="0" smtClean="0">
                <a:solidFill>
                  <a:schemeClr val="bg1"/>
                </a:solidFill>
                <a:latin typeface="Calibri" pitchFamily="34" charset="0"/>
              </a:rPr>
              <a:t>A queue of pairs that need to be merged.</a:t>
            </a:r>
            <a:endParaRPr kumimoji="0" lang="en-US" sz="2000"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63" name="TextBox 62"/>
          <p:cNvSpPr txBox="1"/>
          <p:nvPr/>
        </p:nvSpPr>
        <p:spPr>
          <a:xfrm>
            <a:off x="488272" y="2503495"/>
            <a:ext cx="332142" cy="461665"/>
          </a:xfrm>
          <a:prstGeom prst="rect">
            <a:avLst/>
          </a:prstGeom>
          <a:noFill/>
        </p:spPr>
        <p:txBody>
          <a:bodyPr wrap="none" rtlCol="0">
            <a:spAutoFit/>
          </a:bodyPr>
          <a:lstStyle/>
          <a:p>
            <a:r>
              <a:rPr lang="en-US" sz="2400" dirty="0" smtClean="0">
                <a:solidFill>
                  <a:schemeClr val="bg1"/>
                </a:solidFill>
                <a:latin typeface="Calibri" pitchFamily="34" charset="0"/>
              </a:rPr>
              <a:t>a</a:t>
            </a:r>
          </a:p>
        </p:txBody>
      </p:sp>
      <p:cxnSp>
        <p:nvCxnSpPr>
          <p:cNvPr id="64" name="Straight Arrow Connector 63"/>
          <p:cNvCxnSpPr/>
          <p:nvPr/>
        </p:nvCxnSpPr>
        <p:spPr>
          <a:xfrm rot="5400000" flipH="1" flipV="1">
            <a:off x="688018" y="2232729"/>
            <a:ext cx="426131" cy="310719"/>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5" name="TextBox 64"/>
          <p:cNvSpPr txBox="1"/>
          <p:nvPr/>
        </p:nvSpPr>
        <p:spPr>
          <a:xfrm>
            <a:off x="1066799" y="1812516"/>
            <a:ext cx="346570" cy="461665"/>
          </a:xfrm>
          <a:prstGeom prst="rect">
            <a:avLst/>
          </a:prstGeom>
          <a:noFill/>
        </p:spPr>
        <p:txBody>
          <a:bodyPr wrap="none" rtlCol="0">
            <a:spAutoFit/>
          </a:bodyPr>
          <a:lstStyle/>
          <a:p>
            <a:r>
              <a:rPr lang="en-US" sz="2400" dirty="0" smtClean="0">
                <a:solidFill>
                  <a:schemeClr val="bg1"/>
                </a:solidFill>
                <a:latin typeface="Calibri" pitchFamily="34" charset="0"/>
              </a:rPr>
              <a:t>b</a:t>
            </a:r>
          </a:p>
        </p:txBody>
      </p:sp>
      <p:sp>
        <p:nvSpPr>
          <p:cNvPr id="66" name="TextBox 65"/>
          <p:cNvSpPr txBox="1"/>
          <p:nvPr/>
        </p:nvSpPr>
        <p:spPr>
          <a:xfrm>
            <a:off x="1608337" y="2521250"/>
            <a:ext cx="314510" cy="461665"/>
          </a:xfrm>
          <a:prstGeom prst="rect">
            <a:avLst/>
          </a:prstGeom>
          <a:noFill/>
        </p:spPr>
        <p:txBody>
          <a:bodyPr wrap="none" rtlCol="0">
            <a:spAutoFit/>
          </a:bodyPr>
          <a:lstStyle/>
          <a:p>
            <a:r>
              <a:rPr lang="en-US" sz="2400" dirty="0" smtClean="0">
                <a:solidFill>
                  <a:schemeClr val="bg1"/>
                </a:solidFill>
                <a:latin typeface="Calibri" pitchFamily="34" charset="0"/>
              </a:rPr>
              <a:t>c</a:t>
            </a:r>
          </a:p>
        </p:txBody>
      </p:sp>
      <p:cxnSp>
        <p:nvCxnSpPr>
          <p:cNvPr id="67" name="Straight Arrow Connector 66"/>
          <p:cNvCxnSpPr/>
          <p:nvPr/>
        </p:nvCxnSpPr>
        <p:spPr>
          <a:xfrm rot="16200000" flipV="1">
            <a:off x="1305015" y="2254923"/>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68" name="TextBox 67"/>
          <p:cNvSpPr txBox="1"/>
          <p:nvPr/>
        </p:nvSpPr>
        <p:spPr>
          <a:xfrm>
            <a:off x="3065755" y="1751853"/>
            <a:ext cx="304892" cy="461665"/>
          </a:xfrm>
          <a:prstGeom prst="rect">
            <a:avLst/>
          </a:prstGeom>
          <a:noFill/>
        </p:spPr>
        <p:txBody>
          <a:bodyPr wrap="none" rtlCol="0">
            <a:spAutoFit/>
          </a:bodyPr>
          <a:lstStyle/>
          <a:p>
            <a:r>
              <a:rPr lang="en-US" sz="2400" dirty="0" smtClean="0">
                <a:solidFill>
                  <a:schemeClr val="bg1"/>
                </a:solidFill>
                <a:latin typeface="Calibri" pitchFamily="34" charset="0"/>
              </a:rPr>
              <a:t>s</a:t>
            </a:r>
          </a:p>
        </p:txBody>
      </p:sp>
      <p:sp>
        <p:nvSpPr>
          <p:cNvPr id="69" name="TextBox 68"/>
          <p:cNvSpPr txBox="1"/>
          <p:nvPr/>
        </p:nvSpPr>
        <p:spPr>
          <a:xfrm>
            <a:off x="3607293" y="2442831"/>
            <a:ext cx="292068" cy="461665"/>
          </a:xfrm>
          <a:prstGeom prst="rect">
            <a:avLst/>
          </a:prstGeom>
          <a:noFill/>
        </p:spPr>
        <p:txBody>
          <a:bodyPr wrap="none" rtlCol="0">
            <a:spAutoFit/>
          </a:bodyPr>
          <a:lstStyle/>
          <a:p>
            <a:r>
              <a:rPr lang="en-US" sz="2400" dirty="0" smtClean="0">
                <a:solidFill>
                  <a:schemeClr val="bg1"/>
                </a:solidFill>
                <a:latin typeface="Calibri" pitchFamily="34" charset="0"/>
              </a:rPr>
              <a:t>r</a:t>
            </a:r>
          </a:p>
        </p:txBody>
      </p:sp>
      <p:cxnSp>
        <p:nvCxnSpPr>
          <p:cNvPr id="70" name="Straight Arrow Connector 69"/>
          <p:cNvCxnSpPr/>
          <p:nvPr/>
        </p:nvCxnSpPr>
        <p:spPr>
          <a:xfrm rot="16200000" flipV="1">
            <a:off x="3303971" y="2176504"/>
            <a:ext cx="445368" cy="321075"/>
          </a:xfrm>
          <a:prstGeom prst="straightConnector1">
            <a:avLst/>
          </a:prstGeom>
          <a:ln>
            <a:tailEnd type="arrow"/>
          </a:ln>
        </p:spPr>
        <p:style>
          <a:lnRef idx="1">
            <a:schemeClr val="dk1"/>
          </a:lnRef>
          <a:fillRef idx="0">
            <a:schemeClr val="dk1"/>
          </a:fillRef>
          <a:effectRef idx="0">
            <a:schemeClr val="dk1"/>
          </a:effectRef>
          <a:fontRef idx="minor">
            <a:schemeClr val="tx1"/>
          </a:fontRef>
        </p:style>
      </p:cxnSp>
      <p:sp>
        <p:nvSpPr>
          <p:cNvPr id="97" name="Rectangle 96"/>
          <p:cNvSpPr/>
          <p:nvPr/>
        </p:nvSpPr>
        <p:spPr>
          <a:xfrm>
            <a:off x="2021316" y="1948722"/>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105" name="TextBox 104"/>
          <p:cNvSpPr txBox="1"/>
          <p:nvPr/>
        </p:nvSpPr>
        <p:spPr>
          <a:xfrm>
            <a:off x="313677" y="2897071"/>
            <a:ext cx="4834144" cy="830997"/>
          </a:xfrm>
          <a:prstGeom prst="rect">
            <a:avLst/>
          </a:prstGeom>
          <a:noFill/>
        </p:spPr>
        <p:txBody>
          <a:bodyPr wrap="none" rtlCol="0">
            <a:spAutoFit/>
          </a:bodyPr>
          <a:lstStyle/>
          <a:p>
            <a:r>
              <a:rPr lang="en-US" sz="2400" dirty="0" smtClean="0">
                <a:solidFill>
                  <a:schemeClr val="bg1"/>
                </a:solidFill>
                <a:latin typeface="Calibri" pitchFamily="34" charset="0"/>
              </a:rPr>
              <a:t>occurrences(b) = {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g(b), v</a:t>
            </a:r>
            <a:r>
              <a:rPr lang="en-US" sz="2400" baseline="-25000" dirty="0" smtClean="0">
                <a:solidFill>
                  <a:schemeClr val="bg1"/>
                </a:solidFill>
                <a:latin typeface="Calibri" pitchFamily="34" charset="0"/>
                <a:cs typeface="Calibri" pitchFamily="34" charset="0"/>
                <a:sym typeface="Symbol"/>
              </a:rPr>
              <a:t>2</a:t>
            </a:r>
            <a:r>
              <a:rPr lang="en-US" sz="2400" dirty="0" smtClean="0">
                <a:solidFill>
                  <a:schemeClr val="bg1"/>
                </a:solidFill>
                <a:latin typeface="Calibri" pitchFamily="34" charset="0"/>
                <a:cs typeface="Calibri" pitchFamily="34" charset="0"/>
                <a:sym typeface="Symbol"/>
              </a:rPr>
              <a:t>  f(a) }</a:t>
            </a:r>
          </a:p>
          <a:p>
            <a:r>
              <a:rPr lang="en-US" sz="2400" dirty="0" smtClean="0">
                <a:solidFill>
                  <a:schemeClr val="bg1"/>
                </a:solidFill>
                <a:latin typeface="Calibri" pitchFamily="34" charset="0"/>
                <a:cs typeface="Calibri" pitchFamily="34" charset="0"/>
                <a:sym typeface="Symbol"/>
              </a:rPr>
              <a:t>occurrences(s) = { v</a:t>
            </a:r>
            <a:r>
              <a:rPr lang="en-US" sz="2400" baseline="-25000" dirty="0" smtClean="0">
                <a:solidFill>
                  <a:schemeClr val="bg1"/>
                </a:solidFill>
                <a:latin typeface="Calibri" pitchFamily="34" charset="0"/>
                <a:cs typeface="Calibri" pitchFamily="34" charset="0"/>
                <a:sym typeface="Symbol"/>
              </a:rPr>
              <a:t>3</a:t>
            </a:r>
            <a:r>
              <a:rPr lang="en-US" sz="2400" dirty="0" smtClean="0">
                <a:solidFill>
                  <a:schemeClr val="bg1"/>
                </a:solidFill>
                <a:latin typeface="Calibri" pitchFamily="34" charset="0"/>
                <a:cs typeface="Calibri" pitchFamily="34" charset="0"/>
                <a:sym typeface="Symbol"/>
              </a:rPr>
              <a:t>  f(r) }</a:t>
            </a:r>
            <a:r>
              <a:rPr lang="en-US" sz="2400" dirty="0" smtClean="0">
                <a:solidFill>
                  <a:schemeClr val="bg1"/>
                </a:solidFill>
                <a:latin typeface="Calibri" pitchFamily="34" charset="0"/>
              </a:rPr>
              <a:t> </a:t>
            </a:r>
          </a:p>
        </p:txBody>
      </p:sp>
      <p:sp>
        <p:nvSpPr>
          <p:cNvPr id="14" name="TextBox 13"/>
          <p:cNvSpPr txBox="1"/>
          <p:nvPr/>
        </p:nvSpPr>
        <p:spPr>
          <a:xfrm>
            <a:off x="313176" y="3919482"/>
            <a:ext cx="7916424" cy="1200329"/>
          </a:xfrm>
          <a:prstGeom prst="rect">
            <a:avLst/>
          </a:prstGeom>
          <a:noFill/>
        </p:spPr>
        <p:txBody>
          <a:bodyPr wrap="square" rtlCol="0">
            <a:spAutoFit/>
          </a:bodyPr>
          <a:lstStyle/>
          <a:p>
            <a:r>
              <a:rPr lang="en-US" sz="2400" dirty="0" smtClean="0">
                <a:solidFill>
                  <a:schemeClr val="bg1"/>
                </a:solidFill>
                <a:latin typeface="Calibri" pitchFamily="34" charset="0"/>
              </a:rPr>
              <a:t>We also need to merge </a:t>
            </a:r>
            <a:r>
              <a:rPr lang="en-US" sz="2400" dirty="0" smtClean="0">
                <a:solidFill>
                  <a:srgbClr xmlns:mc="http://schemas.openxmlformats.org/markup-compatibility/2006" xmlns:a14="http://schemas.microsoft.com/office/drawing/2007/7/7/main" val="FF0000" mc:Ignorable=""/>
                </a:solidFill>
                <a:latin typeface="Calibri" pitchFamily="34" charset="0"/>
              </a:rPr>
              <a:t>occurrences(b) </a:t>
            </a:r>
            <a:r>
              <a:rPr lang="en-US" sz="2400" dirty="0" smtClean="0">
                <a:solidFill>
                  <a:schemeClr val="bg1"/>
                </a:solidFill>
                <a:latin typeface="Calibri" pitchFamily="34" charset="0"/>
              </a:rPr>
              <a:t>with </a:t>
            </a:r>
            <a:r>
              <a:rPr lang="en-US" sz="2400" dirty="0" smtClean="0">
                <a:solidFill>
                  <a:srgbClr xmlns:mc="http://schemas.openxmlformats.org/markup-compatibility/2006" xmlns:a14="http://schemas.microsoft.com/office/drawing/2007/7/7/main" val="FF0000" mc:Ignorable=""/>
                </a:solidFill>
                <a:latin typeface="Calibri" pitchFamily="34" charset="0"/>
              </a:rPr>
              <a:t>occurrences(s)</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This can be done in </a:t>
            </a:r>
            <a:r>
              <a:rPr lang="en-US" sz="2400" dirty="0" smtClean="0">
                <a:solidFill>
                  <a:srgbClr xmlns:mc="http://schemas.openxmlformats.org/markup-compatibility/2006" xmlns:a14="http://schemas.microsoft.com/office/drawing/2007/7/7/main" val="FF0000" mc:Ignorable=""/>
                </a:solidFill>
                <a:latin typeface="Calibri" pitchFamily="34" charset="0"/>
              </a:rPr>
              <a:t>constant time</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Use circular lists to represent the occurrences. </a:t>
            </a:r>
            <a:r>
              <a:rPr lang="en-US" sz="2400" dirty="0" smtClean="0">
                <a:solidFill>
                  <a:srgbClr xmlns:mc="http://schemas.openxmlformats.org/markup-compatibility/2006" xmlns:a14="http://schemas.microsoft.com/office/drawing/2007/7/7/main" val="FF0000" mc:Ignorable=""/>
                </a:solidFill>
                <a:latin typeface="Calibri" pitchFamily="34" charset="0"/>
              </a:rPr>
              <a:t>(More later)</a:t>
            </a:r>
          </a:p>
        </p:txBody>
      </p:sp>
      <p:sp>
        <p:nvSpPr>
          <p:cNvPr id="17" name="TextBox 16"/>
          <p:cNvSpPr txBox="1"/>
          <p:nvPr/>
        </p:nvSpPr>
        <p:spPr>
          <a:xfrm>
            <a:off x="1726706" y="5188989"/>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endParaRPr lang="en-US" sz="2400" dirty="0" smtClean="0">
              <a:solidFill>
                <a:schemeClr val="bg1"/>
              </a:solidFill>
              <a:latin typeface="Calibri" pitchFamily="34" charset="0"/>
            </a:endParaRPr>
          </a:p>
        </p:txBody>
      </p:sp>
      <p:sp>
        <p:nvSpPr>
          <p:cNvPr id="18" name="TextBox 17"/>
          <p:cNvSpPr txBox="1"/>
          <p:nvPr/>
        </p:nvSpPr>
        <p:spPr>
          <a:xfrm>
            <a:off x="1737063" y="6051603"/>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2</a:t>
            </a:r>
            <a:endParaRPr lang="en-US" sz="2400" dirty="0" smtClean="0">
              <a:solidFill>
                <a:schemeClr val="bg1"/>
              </a:solidFill>
              <a:latin typeface="Calibri" pitchFamily="34" charset="0"/>
            </a:endParaRPr>
          </a:p>
        </p:txBody>
      </p:sp>
      <p:cxnSp>
        <p:nvCxnSpPr>
          <p:cNvPr id="20" name="Curved Connector 19"/>
          <p:cNvCxnSpPr>
            <a:stCxn id="17" idx="3"/>
            <a:endCxn id="18" idx="3"/>
          </p:cNvCxnSpPr>
          <p:nvPr/>
        </p:nvCxnSpPr>
        <p:spPr>
          <a:xfrm>
            <a:off x="2155028" y="5419822"/>
            <a:ext cx="10357" cy="862614"/>
          </a:xfrm>
          <a:prstGeom prst="curvedConnector3">
            <a:avLst>
              <a:gd name="adj1" fmla="val 2307203"/>
            </a:avLst>
          </a:prstGeom>
          <a:ln>
            <a:solidFill>
              <a:srgbClr xmlns:mc="http://schemas.openxmlformats.org/markup-compatibility/2006" xmlns:a14="http://schemas.microsoft.com/office/drawing/2007/7/7/main" val="0070C0" mc:Ignorable=""/>
            </a:solidFill>
            <a:headEnd type="none"/>
            <a:tailEnd type="triangle"/>
          </a:ln>
        </p:spPr>
        <p:style>
          <a:lnRef idx="1">
            <a:schemeClr val="dk1"/>
          </a:lnRef>
          <a:fillRef idx="0">
            <a:schemeClr val="dk1"/>
          </a:fillRef>
          <a:effectRef idx="0">
            <a:schemeClr val="dk1"/>
          </a:effectRef>
          <a:fontRef idx="minor">
            <a:schemeClr val="tx1"/>
          </a:fontRef>
        </p:style>
      </p:cxnSp>
      <p:cxnSp>
        <p:nvCxnSpPr>
          <p:cNvPr id="22" name="Curved Connector 21"/>
          <p:cNvCxnSpPr>
            <a:stCxn id="18" idx="1"/>
            <a:endCxn id="17" idx="1"/>
          </p:cNvCxnSpPr>
          <p:nvPr/>
        </p:nvCxnSpPr>
        <p:spPr>
          <a:xfrm rot="10800000">
            <a:off x="1726707" y="5419822"/>
            <a:ext cx="10357" cy="862614"/>
          </a:xfrm>
          <a:prstGeom prst="curvedConnector3">
            <a:avLst>
              <a:gd name="adj1" fmla="val 2307203"/>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3077592" y="5643229"/>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3</a:t>
            </a:r>
            <a:endParaRPr lang="en-US" sz="2400" dirty="0" smtClean="0">
              <a:solidFill>
                <a:schemeClr val="bg1"/>
              </a:solidFill>
              <a:latin typeface="Calibri" pitchFamily="34" charset="0"/>
            </a:endParaRPr>
          </a:p>
        </p:txBody>
      </p:sp>
      <p:cxnSp>
        <p:nvCxnSpPr>
          <p:cNvPr id="25" name="Shape 24"/>
          <p:cNvCxnSpPr>
            <a:stCxn id="23" idx="0"/>
            <a:endCxn id="23" idx="3"/>
          </p:cNvCxnSpPr>
          <p:nvPr/>
        </p:nvCxnSpPr>
        <p:spPr>
          <a:xfrm rot="16200000" flipH="1">
            <a:off x="3283416" y="5651565"/>
            <a:ext cx="230833" cy="214161"/>
          </a:xfrm>
          <a:prstGeom prst="curvedConnector4">
            <a:avLst>
              <a:gd name="adj1" fmla="val -99033"/>
              <a:gd name="adj2" fmla="val 206742"/>
            </a:avLst>
          </a:prstGeom>
          <a:ln>
            <a:solidFill>
              <a:srgbClr xmlns:mc="http://schemas.openxmlformats.org/markup-compatibility/2006" xmlns:a14="http://schemas.microsoft.com/office/drawing/2007/7/7/main" val="FF0000" mc:Ignorable=""/>
            </a:solidFill>
            <a:tailEnd type="triangle"/>
          </a:ln>
        </p:spPr>
        <p:style>
          <a:lnRef idx="1">
            <a:schemeClr val="dk1"/>
          </a:lnRef>
          <a:fillRef idx="0">
            <a:schemeClr val="dk1"/>
          </a:fillRef>
          <a:effectRef idx="0">
            <a:schemeClr val="dk1"/>
          </a:effectRef>
          <a:fontRef idx="minor">
            <a:schemeClr val="tx1"/>
          </a:fontRef>
        </p:style>
      </p:cxnSp>
      <p:sp>
        <p:nvSpPr>
          <p:cNvPr id="26" name="Rectangle 25"/>
          <p:cNvSpPr/>
          <p:nvPr/>
        </p:nvSpPr>
        <p:spPr>
          <a:xfrm>
            <a:off x="2376422" y="5624084"/>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27" name="Rectangle 26"/>
          <p:cNvSpPr/>
          <p:nvPr/>
        </p:nvSpPr>
        <p:spPr>
          <a:xfrm>
            <a:off x="3849041" y="5632884"/>
            <a:ext cx="829733" cy="461665"/>
          </a:xfrm>
          <a:prstGeom prst="rect">
            <a:avLst/>
          </a:prstGeom>
        </p:spPr>
        <p:txBody>
          <a:bodyPr wrap="square">
            <a:spAutoFit/>
          </a:bodyPr>
          <a:lstStyle/>
          <a:p>
            <a:pPr algn="ctr">
              <a:buNone/>
            </a:pP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34" name="TextBox 33"/>
          <p:cNvSpPr txBox="1"/>
          <p:nvPr/>
        </p:nvSpPr>
        <p:spPr>
          <a:xfrm>
            <a:off x="4941902" y="5234857"/>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endParaRPr lang="en-US" sz="2400" dirty="0" smtClean="0">
              <a:solidFill>
                <a:schemeClr val="bg1"/>
              </a:solidFill>
              <a:latin typeface="Calibri" pitchFamily="34" charset="0"/>
            </a:endParaRPr>
          </a:p>
        </p:txBody>
      </p:sp>
      <p:sp>
        <p:nvSpPr>
          <p:cNvPr id="35" name="TextBox 34"/>
          <p:cNvSpPr txBox="1"/>
          <p:nvPr/>
        </p:nvSpPr>
        <p:spPr>
          <a:xfrm>
            <a:off x="4952259" y="6097471"/>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2</a:t>
            </a:r>
            <a:endParaRPr lang="en-US" sz="2400" dirty="0" smtClean="0">
              <a:solidFill>
                <a:schemeClr val="bg1"/>
              </a:solidFill>
              <a:latin typeface="Calibri" pitchFamily="34" charset="0"/>
            </a:endParaRPr>
          </a:p>
        </p:txBody>
      </p:sp>
      <p:cxnSp>
        <p:nvCxnSpPr>
          <p:cNvPr id="36" name="Curved Connector 35"/>
          <p:cNvCxnSpPr>
            <a:stCxn id="34" idx="3"/>
            <a:endCxn id="38" idx="0"/>
          </p:cNvCxnSpPr>
          <p:nvPr/>
        </p:nvCxnSpPr>
        <p:spPr>
          <a:xfrm>
            <a:off x="5370224" y="5465690"/>
            <a:ext cx="337734" cy="161263"/>
          </a:xfrm>
          <a:prstGeom prst="curvedConnector2">
            <a:avLst/>
          </a:prstGeom>
          <a:ln>
            <a:solidFill>
              <a:srgbClr xmlns:mc="http://schemas.openxmlformats.org/markup-compatibility/2006" xmlns:a14="http://schemas.microsoft.com/office/drawing/2007/7/7/main" val="0070C0" mc:Ignorable=""/>
            </a:solidFill>
            <a:headEnd type="none"/>
            <a:tailEnd type="triangle"/>
          </a:ln>
        </p:spPr>
        <p:style>
          <a:lnRef idx="1">
            <a:schemeClr val="dk1"/>
          </a:lnRef>
          <a:fillRef idx="0">
            <a:schemeClr val="dk1"/>
          </a:fillRef>
          <a:effectRef idx="0">
            <a:schemeClr val="dk1"/>
          </a:effectRef>
          <a:fontRef idx="minor">
            <a:schemeClr val="tx1"/>
          </a:fontRef>
        </p:style>
      </p:cxnSp>
      <p:cxnSp>
        <p:nvCxnSpPr>
          <p:cNvPr id="37" name="Curved Connector 36"/>
          <p:cNvCxnSpPr>
            <a:stCxn id="35" idx="1"/>
            <a:endCxn id="34" idx="1"/>
          </p:cNvCxnSpPr>
          <p:nvPr/>
        </p:nvCxnSpPr>
        <p:spPr>
          <a:xfrm rot="10800000">
            <a:off x="4941903" y="5465690"/>
            <a:ext cx="10357" cy="862614"/>
          </a:xfrm>
          <a:prstGeom prst="curvedConnector3">
            <a:avLst>
              <a:gd name="adj1" fmla="val 2307203"/>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p:cNvSpPr txBox="1"/>
          <p:nvPr/>
        </p:nvSpPr>
        <p:spPr>
          <a:xfrm>
            <a:off x="5493797" y="5626953"/>
            <a:ext cx="428322" cy="461665"/>
          </a:xfrm>
          <a:prstGeom prst="rect">
            <a:avLst/>
          </a:prstGeom>
          <a:noFill/>
        </p:spPr>
        <p:txBody>
          <a:bodyPr wrap="none" rtlCol="0">
            <a:spAutoFit/>
          </a:bodyPr>
          <a:lstStyle/>
          <a:p>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3</a:t>
            </a:r>
            <a:endParaRPr lang="en-US" sz="2400" dirty="0" smtClean="0">
              <a:solidFill>
                <a:schemeClr val="bg1"/>
              </a:solidFill>
              <a:latin typeface="Calibri" pitchFamily="34" charset="0"/>
            </a:endParaRPr>
          </a:p>
        </p:txBody>
      </p:sp>
      <p:cxnSp>
        <p:nvCxnSpPr>
          <p:cNvPr id="39" name="Shape 38"/>
          <p:cNvCxnSpPr>
            <a:stCxn id="38" idx="2"/>
            <a:endCxn id="35" idx="3"/>
          </p:cNvCxnSpPr>
          <p:nvPr/>
        </p:nvCxnSpPr>
        <p:spPr>
          <a:xfrm rot="5400000">
            <a:off x="5424427" y="6044773"/>
            <a:ext cx="239686" cy="327377"/>
          </a:xfrm>
          <a:prstGeom prst="curvedConnector2">
            <a:avLst/>
          </a:prstGeom>
          <a:ln>
            <a:solidFill>
              <a:srgbClr xmlns:mc="http://schemas.openxmlformats.org/markup-compatibility/2006" xmlns:a14="http://schemas.microsoft.com/office/drawing/2007/7/7/main" val="FF0000" mc:Ignorable=""/>
            </a:solidFill>
            <a:tailEnd type="triangle"/>
          </a:ln>
        </p:spPr>
        <p:style>
          <a:lnRef idx="1">
            <a:schemeClr val="dk1"/>
          </a:lnRef>
          <a:fillRef idx="0">
            <a:schemeClr val="dk1"/>
          </a:fillRef>
          <a:effectRef idx="0">
            <a:schemeClr val="dk1"/>
          </a:effectRef>
          <a:fontRef idx="minor">
            <a:schemeClr val="tx1"/>
          </a:fontRef>
        </p:style>
      </p:cxn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4" name="TextBox 13"/>
          <p:cNvSpPr txBox="1"/>
          <p:nvPr/>
        </p:nvSpPr>
        <p:spPr>
          <a:xfrm>
            <a:off x="339810" y="1700065"/>
            <a:ext cx="4019126" cy="1569660"/>
          </a:xfrm>
          <a:prstGeom prst="rect">
            <a:avLst/>
          </a:prstGeom>
          <a:noFill/>
        </p:spPr>
        <p:txBody>
          <a:bodyPr wrap="square" rtlCol="0">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rPr>
              <a:t>Avoiding the nested loop</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for each v in occurrences(b)</a:t>
            </a:r>
          </a:p>
          <a:p>
            <a:r>
              <a:rPr lang="en-US" sz="2400" dirty="0" smtClean="0">
                <a:solidFill>
                  <a:schemeClr val="bg1"/>
                </a:solidFill>
                <a:latin typeface="Calibri" pitchFamily="34" charset="0"/>
              </a:rPr>
              <a:t>     for each w in occurrences(s)</a:t>
            </a:r>
          </a:p>
          <a:p>
            <a:r>
              <a:rPr lang="en-US" sz="2400" dirty="0" smtClean="0">
                <a:solidFill>
                  <a:schemeClr val="bg1"/>
                </a:solidFill>
                <a:latin typeface="Calibri" pitchFamily="34" charset="0"/>
              </a:rPr>
              <a:t>          …</a:t>
            </a:r>
          </a:p>
        </p:txBody>
      </p:sp>
      <p:sp>
        <p:nvSpPr>
          <p:cNvPr id="17" name="TextBox 16"/>
          <p:cNvSpPr txBox="1"/>
          <p:nvPr/>
        </p:nvSpPr>
        <p:spPr>
          <a:xfrm>
            <a:off x="341288" y="3503711"/>
            <a:ext cx="7675248" cy="2677656"/>
          </a:xfrm>
          <a:prstGeom prst="rect">
            <a:avLst/>
          </a:prstGeom>
          <a:noFill/>
        </p:spPr>
        <p:txBody>
          <a:bodyPr wrap="square" rtlCol="0">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rPr>
              <a:t>Avoiding the nested loop</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Use a hash table to store the elements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f(a</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a</a:t>
            </a:r>
            <a:r>
              <a:rPr lang="en-US" sz="2400" baseline="-25000" dirty="0" smtClean="0">
                <a:solidFill>
                  <a:schemeClr val="bg1"/>
                </a:solidFill>
                <a:latin typeface="Calibri" pitchFamily="34" charset="0"/>
                <a:cs typeface="Calibri" pitchFamily="34" charset="0"/>
                <a:sym typeface="Symbol"/>
              </a:rPr>
              <a:t>n</a:t>
            </a:r>
            <a:r>
              <a:rPr lang="en-US" sz="2400" dirty="0" smtClean="0">
                <a:solidFill>
                  <a:schemeClr val="bg1"/>
                </a:solidFill>
                <a:latin typeface="Calibri" pitchFamily="34" charset="0"/>
                <a:cs typeface="Calibri" pitchFamily="34" charset="0"/>
                <a:sym typeface="Symbol"/>
              </a:rPr>
              <a:t>).</a:t>
            </a:r>
          </a:p>
          <a:p>
            <a:r>
              <a:rPr lang="en-US" sz="2400" dirty="0" smtClean="0">
                <a:solidFill>
                  <a:schemeClr val="bg1"/>
                </a:solidFill>
                <a:latin typeface="Calibri" pitchFamily="34" charset="0"/>
                <a:sym typeface="Symbol"/>
              </a:rPr>
              <a:t>Each constant has an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identifier</a:t>
            </a:r>
            <a:r>
              <a:rPr lang="en-US" sz="2400" dirty="0" smtClean="0">
                <a:solidFill>
                  <a:schemeClr val="bg1"/>
                </a:solidFill>
                <a:latin typeface="Calibri" pitchFamily="34" charset="0"/>
                <a:sym typeface="Symbol"/>
              </a:rPr>
              <a:t> (e.g., natural number).</a:t>
            </a:r>
          </a:p>
          <a:p>
            <a:r>
              <a:rPr lang="en-US" sz="2400" dirty="0" smtClean="0">
                <a:solidFill>
                  <a:schemeClr val="bg1"/>
                </a:solidFill>
                <a:latin typeface="Calibri" pitchFamily="34" charset="0"/>
                <a:sym typeface="Symbol"/>
              </a:rPr>
              <a:t>Compute hash code using the identifier of the (equivalence class)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roots</a:t>
            </a:r>
            <a:r>
              <a:rPr lang="en-US" sz="2400" dirty="0" smtClean="0">
                <a:solidFill>
                  <a:schemeClr val="bg1"/>
                </a:solidFill>
                <a:latin typeface="Calibri" pitchFamily="34" charset="0"/>
                <a:sym typeface="Symbol"/>
              </a:rPr>
              <a:t> of the arguments.</a:t>
            </a:r>
          </a:p>
          <a:p>
            <a:endParaRPr lang="en-US" sz="2400" dirty="0" smtClean="0">
              <a:solidFill>
                <a:schemeClr val="bg1"/>
              </a:solidFill>
              <a:latin typeface="Calibri" pitchFamily="34" charset="0"/>
              <a:sym typeface="Symbol"/>
            </a:endParaRPr>
          </a:p>
          <a:p>
            <a:r>
              <a:rPr lang="en-US" sz="2400" dirty="0" smtClean="0">
                <a:solidFill>
                  <a:schemeClr val="bg1"/>
                </a:solidFill>
                <a:latin typeface="Calibri" pitchFamily="34" charset="0"/>
                <a:sym typeface="Symbol"/>
              </a:rPr>
              <a:t>hash(</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sym typeface="Symbol"/>
              </a:rPr>
              <a:t>) = hash-</a:t>
            </a:r>
            <a:r>
              <a:rPr lang="en-US" sz="2400" dirty="0" err="1" smtClean="0">
                <a:solidFill>
                  <a:schemeClr val="bg1"/>
                </a:solidFill>
                <a:latin typeface="Calibri" pitchFamily="34" charset="0"/>
                <a:sym typeface="Symbol"/>
              </a:rPr>
              <a:t>tuple</a:t>
            </a:r>
            <a:r>
              <a:rPr lang="en-US" sz="2400" dirty="0" smtClean="0">
                <a:solidFill>
                  <a:schemeClr val="bg1"/>
                </a:solidFill>
                <a:latin typeface="Calibri" pitchFamily="34" charset="0"/>
                <a:sym typeface="Symbol"/>
              </a:rPr>
              <a:t>(id(f), id(root(a</a:t>
            </a:r>
            <a:r>
              <a:rPr lang="en-US" sz="2400" baseline="-25000" dirty="0" smtClean="0">
                <a:solidFill>
                  <a:schemeClr val="bg1"/>
                </a:solidFill>
                <a:latin typeface="Calibri" pitchFamily="34" charset="0"/>
                <a:sym typeface="Symbol"/>
              </a:rPr>
              <a:t>1</a:t>
            </a:r>
            <a:r>
              <a:rPr lang="en-US" sz="2400" dirty="0" smtClean="0">
                <a:solidFill>
                  <a:schemeClr val="bg1"/>
                </a:solidFill>
                <a:latin typeface="Calibri" pitchFamily="34" charset="0"/>
                <a:sym typeface="Symbol"/>
              </a:rPr>
              <a:t>)), …, id(root(a</a:t>
            </a:r>
            <a:r>
              <a:rPr lang="en-US" sz="2400" baseline="-25000" dirty="0" smtClean="0">
                <a:solidFill>
                  <a:schemeClr val="bg1"/>
                </a:solidFill>
                <a:latin typeface="Calibri" pitchFamily="34" charset="0"/>
                <a:sym typeface="Symbol"/>
              </a:rPr>
              <a:t>n</a:t>
            </a: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err="1" smtClean="0"/>
              <a:t>Satisfiability</a:t>
            </a:r>
            <a:r>
              <a:rPr lang="en-US" sz="4800" dirty="0" smtClean="0"/>
              <a:t> &amp; Validity: examples</a:t>
            </a:r>
            <a:endParaRPr lang="en-US" sz="4800" dirty="0"/>
          </a:p>
        </p:txBody>
      </p:sp>
      <p:sp>
        <p:nvSpPr>
          <p:cNvPr id="3" name="Content Placeholder 2"/>
          <p:cNvSpPr>
            <a:spLocks noGrp="1"/>
          </p:cNvSpPr>
          <p:nvPr>
            <p:ph idx="1"/>
          </p:nvPr>
        </p:nvSpPr>
        <p:spPr>
          <a:xfrm>
            <a:off x="381000" y="1412875"/>
            <a:ext cx="8382000" cy="2757678"/>
          </a:xfrm>
        </p:spPr>
        <p:txBody>
          <a:bodyPr/>
          <a:lstStyle/>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olidFill>
                  <a:srgbClr xmlns:mc="http://schemas.openxmlformats.org/markup-compatibility/2006" xmlns:a14="http://schemas.microsoft.com/office/drawing/2007/7/7/main" val="FF0000" mc:Ignorable=""/>
                </a:solidFill>
                <a:sym typeface="Symbol"/>
              </a:rPr>
              <a:t>VALID</a:t>
            </a:r>
            <a:endParaRPr lang="en-US" i="1" dirty="0" smtClean="0">
              <a:solidFill>
                <a:srgbClr xmlns:mc="http://schemas.openxmlformats.org/markup-compatibility/2006" xmlns:a14="http://schemas.microsoft.com/office/drawing/2007/7/7/main" val="FF0000" mc:Ignorable=""/>
              </a:solidFill>
              <a:sym typeface="Symbol"/>
            </a:endParaRPr>
          </a:p>
          <a:p>
            <a:pPr>
              <a:buNone/>
            </a:pPr>
            <a:endParaRPr lang="en-US" i="1" dirty="0" smtClean="0">
              <a:solidFill>
                <a:srgbClr xmlns:mc="http://schemas.openxmlformats.org/markup-compatibility/2006" xmlns:a14="http://schemas.microsoft.com/office/drawing/2007/7/7/main" val="FF0000" mc:Ignorable=""/>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q                        </a:t>
            </a:r>
            <a:r>
              <a:rPr lang="en-US" dirty="0" smtClean="0">
                <a:solidFill>
                  <a:srgbClr xmlns:mc="http://schemas.openxmlformats.org/markup-compatibility/2006" xmlns:a14="http://schemas.microsoft.com/office/drawing/2007/7/7/main" val="FF0000" mc:Ignorable=""/>
                </a:solidFill>
                <a:sym typeface="Symbol"/>
              </a:rPr>
              <a:t>SATISFIABLE</a:t>
            </a:r>
            <a:endParaRPr lang="en-US" i="1" dirty="0" smtClean="0">
              <a:solidFill>
                <a:srgbClr xmlns:mc="http://schemas.openxmlformats.org/markup-compatibility/2006" xmlns:a14="http://schemas.microsoft.com/office/drawing/2007/7/7/main" val="FF0000" mc:Ignorable=""/>
              </a:solidFill>
              <a:sym typeface="Symbol"/>
            </a:endParaRPr>
          </a:p>
          <a:p>
            <a:pPr>
              <a:buNone/>
            </a:pPr>
            <a:endParaRPr lang="en-US" i="1" dirty="0" smtClean="0">
              <a:solidFill>
                <a:srgbClr xmlns:mc="http://schemas.openxmlformats.org/markup-compatibility/2006" xmlns:a14="http://schemas.microsoft.com/office/drawing/2007/7/7/main" val="FF0000" mc:Ignorable=""/>
              </a:solidFill>
              <a:sym typeface="Symbol"/>
            </a:endParaRPr>
          </a:p>
          <a:p>
            <a:pPr>
              <a:buNone/>
            </a:pPr>
            <a:r>
              <a:rPr lang="en-US" i="1" dirty="0" smtClean="0">
                <a:sym typeface="Symbol"/>
              </a:rPr>
              <a:t>p </a:t>
            </a:r>
            <a:r>
              <a:rPr lang="en-US" dirty="0" smtClean="0">
                <a:sym typeface="Symbol"/>
              </a:rPr>
              <a:t> </a:t>
            </a:r>
            <a:r>
              <a:rPr lang="en-US" i="1" dirty="0" smtClean="0">
                <a:sym typeface="Symbol"/>
              </a:rPr>
              <a:t>q  </a:t>
            </a:r>
            <a:r>
              <a:rPr lang="en-US" dirty="0" smtClean="0">
                <a:sym typeface="Symbol"/>
              </a:rPr>
              <a:t> (</a:t>
            </a:r>
            <a:r>
              <a:rPr lang="en-US" i="1" dirty="0" smtClean="0">
                <a:sym typeface="Symbol"/>
              </a:rPr>
              <a:t>p </a:t>
            </a:r>
            <a:r>
              <a:rPr lang="en-US" dirty="0" smtClean="0">
                <a:sym typeface="Symbol"/>
              </a:rPr>
              <a:t> </a:t>
            </a:r>
            <a:r>
              <a:rPr lang="en-US" i="1" dirty="0" smtClean="0">
                <a:sym typeface="Symbol"/>
              </a:rPr>
              <a:t>q</a:t>
            </a:r>
            <a:r>
              <a:rPr lang="en-US" dirty="0" smtClean="0">
                <a:sym typeface="Symbol"/>
              </a:rPr>
              <a:t>)</a:t>
            </a:r>
            <a:r>
              <a:rPr lang="en-US" dirty="0" smtClean="0">
                <a:solidFill>
                  <a:srgbClr xmlns:mc="http://schemas.openxmlformats.org/markup-compatibility/2006" xmlns:a14="http://schemas.microsoft.com/office/drawing/2007/7/7/main" val="FF0000" mc:Ignorable=""/>
                </a:solidFill>
                <a:sym typeface="Symbol"/>
              </a:rPr>
              <a:t>         UNSATISFIABLE</a:t>
            </a:r>
          </a:p>
          <a:p>
            <a:pPr>
              <a:buNone/>
            </a:pPr>
            <a:endParaRPr lang="en-US" i="1" dirty="0" smtClean="0">
              <a:solidFill>
                <a:srgbClr xmlns:mc="http://schemas.openxmlformats.org/markup-compatibility/2006" xmlns:a14="http://schemas.microsoft.com/office/drawing/2007/7/7/main" val="FF0000" mc:Ignorable=""/>
              </a:solidFill>
              <a:sym typeface="Symbol"/>
            </a:endParaRPr>
          </a:p>
        </p:txBody>
      </p:sp>
      <p:pic>
        <p:nvPicPr>
          <p:cNvPr id="3074" name="Picture 2"/>
          <p:cNvPicPr>
            <a:picLocks noChangeAspect="1" noChangeArrowheads="1"/>
          </p:cNvPicPr>
          <p:nvPr/>
        </p:nvPicPr>
        <p:blipFill>
          <a:blip r:embed="rId2"/>
          <a:srcRect/>
          <a:stretch>
            <a:fillRect/>
          </a:stretch>
        </p:blipFill>
        <p:spPr bwMode="auto">
          <a:xfrm>
            <a:off x="1029380" y="4233182"/>
            <a:ext cx="6867525" cy="2266950"/>
          </a:xfrm>
          <a:prstGeom prst="rect">
            <a:avLst/>
          </a:prstGeom>
          <a:noFill/>
          <a:ln w="9525">
            <a:noFill/>
            <a:miter lim="800000"/>
            <a:headEnd/>
            <a:tailEnd/>
          </a:ln>
        </p:spPr>
      </p:pic>
    </p:spTree>
  </p:cSld>
  <p:clrMapOvr>
    <a:masterClrMapping/>
  </p:clrMapOvr>
  <p:transition xmlns:p14="http://schemas.microsoft.com/office/powerpoint/2007/7/12/main">
    <p:fade/>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4" name="TextBox 13"/>
          <p:cNvSpPr txBox="1"/>
          <p:nvPr/>
        </p:nvSpPr>
        <p:spPr>
          <a:xfrm>
            <a:off x="339810" y="1700065"/>
            <a:ext cx="4019126" cy="1569660"/>
          </a:xfrm>
          <a:prstGeom prst="rect">
            <a:avLst/>
          </a:prstGeom>
          <a:noFill/>
        </p:spPr>
        <p:txBody>
          <a:bodyPr wrap="square" rtlCol="0">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rPr>
              <a:t>Avoiding the nested loop</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for each v in occurrences(b)</a:t>
            </a:r>
          </a:p>
          <a:p>
            <a:r>
              <a:rPr lang="en-US" sz="2400" dirty="0" smtClean="0">
                <a:solidFill>
                  <a:schemeClr val="bg1"/>
                </a:solidFill>
                <a:latin typeface="Calibri" pitchFamily="34" charset="0"/>
              </a:rPr>
              <a:t>     for each w in occurrences(s)</a:t>
            </a:r>
          </a:p>
          <a:p>
            <a:r>
              <a:rPr lang="en-US" sz="2400" dirty="0" smtClean="0">
                <a:solidFill>
                  <a:schemeClr val="bg1"/>
                </a:solidFill>
                <a:latin typeface="Calibri" pitchFamily="34" charset="0"/>
              </a:rPr>
              <a:t>          …</a:t>
            </a:r>
          </a:p>
        </p:txBody>
      </p:sp>
      <p:sp>
        <p:nvSpPr>
          <p:cNvPr id="17" name="TextBox 16"/>
          <p:cNvSpPr txBox="1"/>
          <p:nvPr/>
        </p:nvSpPr>
        <p:spPr>
          <a:xfrm>
            <a:off x="341288" y="3503711"/>
            <a:ext cx="7675248" cy="2677656"/>
          </a:xfrm>
          <a:prstGeom prst="rect">
            <a:avLst/>
          </a:prstGeom>
          <a:noFill/>
        </p:spPr>
        <p:txBody>
          <a:bodyPr wrap="square" rtlCol="0">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rPr>
              <a:t>Avoiding the nested loop</a:t>
            </a:r>
            <a:r>
              <a:rPr lang="en-US" sz="2400" dirty="0" smtClean="0">
                <a:solidFill>
                  <a:schemeClr val="bg1"/>
                </a:solidFill>
                <a:latin typeface="Calibri" pitchFamily="34" charset="0"/>
              </a:rPr>
              <a:t>:</a:t>
            </a:r>
          </a:p>
          <a:p>
            <a:r>
              <a:rPr lang="en-US" sz="2400" dirty="0" smtClean="0">
                <a:solidFill>
                  <a:schemeClr val="bg1"/>
                </a:solidFill>
                <a:latin typeface="Calibri" pitchFamily="34" charset="0"/>
              </a:rPr>
              <a:t>Use a hash table to store the elements </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f(a</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cs typeface="Calibri" pitchFamily="34" charset="0"/>
                <a:sym typeface="Symbol"/>
              </a:rPr>
              <a:t>, …, a</a:t>
            </a:r>
            <a:r>
              <a:rPr lang="en-US" sz="2400" baseline="-25000" dirty="0" smtClean="0">
                <a:solidFill>
                  <a:schemeClr val="bg1"/>
                </a:solidFill>
                <a:latin typeface="Calibri" pitchFamily="34" charset="0"/>
                <a:cs typeface="Calibri" pitchFamily="34" charset="0"/>
                <a:sym typeface="Symbol"/>
              </a:rPr>
              <a:t>n</a:t>
            </a:r>
            <a:r>
              <a:rPr lang="en-US" sz="2400" dirty="0" smtClean="0">
                <a:solidFill>
                  <a:schemeClr val="bg1"/>
                </a:solidFill>
                <a:latin typeface="Calibri" pitchFamily="34" charset="0"/>
                <a:cs typeface="Calibri" pitchFamily="34" charset="0"/>
                <a:sym typeface="Symbol"/>
              </a:rPr>
              <a:t>).</a:t>
            </a:r>
          </a:p>
          <a:p>
            <a:r>
              <a:rPr lang="en-US" sz="2400" dirty="0" smtClean="0">
                <a:solidFill>
                  <a:schemeClr val="bg1"/>
                </a:solidFill>
                <a:latin typeface="Calibri" pitchFamily="34" charset="0"/>
                <a:sym typeface="Symbol"/>
              </a:rPr>
              <a:t>Each constant has an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identifier</a:t>
            </a:r>
            <a:r>
              <a:rPr lang="en-US" sz="2400" dirty="0" smtClean="0">
                <a:solidFill>
                  <a:schemeClr val="bg1"/>
                </a:solidFill>
                <a:latin typeface="Calibri" pitchFamily="34" charset="0"/>
                <a:sym typeface="Symbol"/>
              </a:rPr>
              <a:t> (e.g., natural number).</a:t>
            </a:r>
          </a:p>
          <a:p>
            <a:r>
              <a:rPr lang="en-US" sz="2400" dirty="0" smtClean="0">
                <a:solidFill>
                  <a:schemeClr val="bg1"/>
                </a:solidFill>
                <a:latin typeface="Calibri" pitchFamily="34" charset="0"/>
                <a:sym typeface="Symbol"/>
              </a:rPr>
              <a:t>Compute hash code using the identifier of the (equivalence class)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roots</a:t>
            </a:r>
            <a:r>
              <a:rPr lang="en-US" sz="2400" dirty="0" smtClean="0">
                <a:solidFill>
                  <a:schemeClr val="bg1"/>
                </a:solidFill>
                <a:latin typeface="Calibri" pitchFamily="34" charset="0"/>
                <a:sym typeface="Symbol"/>
              </a:rPr>
              <a:t> of the arguments.</a:t>
            </a:r>
          </a:p>
          <a:p>
            <a:endParaRPr lang="en-US" sz="2400" dirty="0" smtClean="0">
              <a:solidFill>
                <a:schemeClr val="bg1"/>
              </a:solidFill>
              <a:latin typeface="Calibri" pitchFamily="34" charset="0"/>
              <a:sym typeface="Symbol"/>
            </a:endParaRPr>
          </a:p>
          <a:p>
            <a:r>
              <a:rPr lang="en-US" sz="2400" dirty="0" smtClean="0">
                <a:solidFill>
                  <a:schemeClr val="bg1"/>
                </a:solidFill>
                <a:latin typeface="Calibri" pitchFamily="34" charset="0"/>
                <a:sym typeface="Symbol"/>
              </a:rPr>
              <a:t>hash(</a:t>
            </a:r>
            <a:r>
              <a:rPr lang="en-US" sz="2400" dirty="0" smtClean="0">
                <a:solidFill>
                  <a:schemeClr val="bg1"/>
                </a:solidFill>
                <a:latin typeface="Calibri" pitchFamily="34" charset="0"/>
                <a:cs typeface="Calibri" pitchFamily="34" charset="0"/>
                <a:sym typeface="Symbol"/>
              </a:rPr>
              <a:t>v</a:t>
            </a:r>
            <a:r>
              <a:rPr lang="en-US" sz="2400" baseline="-25000" dirty="0" smtClean="0">
                <a:solidFill>
                  <a:schemeClr val="bg1"/>
                </a:solidFill>
                <a:latin typeface="Calibri" pitchFamily="34" charset="0"/>
                <a:cs typeface="Calibri" pitchFamily="34" charset="0"/>
                <a:sym typeface="Symbol"/>
              </a:rPr>
              <a:t>1</a:t>
            </a:r>
            <a:r>
              <a:rPr lang="en-US" sz="2400" dirty="0" smtClean="0">
                <a:solidFill>
                  <a:schemeClr val="bg1"/>
                </a:solidFill>
                <a:latin typeface="Calibri" pitchFamily="34" charset="0"/>
                <a:sym typeface="Symbol"/>
              </a:rPr>
              <a:t>) = hash-</a:t>
            </a:r>
            <a:r>
              <a:rPr lang="en-US" sz="2400" dirty="0" err="1" smtClean="0">
                <a:solidFill>
                  <a:schemeClr val="bg1"/>
                </a:solidFill>
                <a:latin typeface="Calibri" pitchFamily="34" charset="0"/>
                <a:sym typeface="Symbol"/>
              </a:rPr>
              <a:t>tuple</a:t>
            </a:r>
            <a:r>
              <a:rPr lang="en-US" sz="2400" dirty="0" smtClean="0">
                <a:solidFill>
                  <a:schemeClr val="bg1"/>
                </a:solidFill>
                <a:latin typeface="Calibri" pitchFamily="34" charset="0"/>
                <a:sym typeface="Symbol"/>
              </a:rPr>
              <a:t>(id(f), id(root(a</a:t>
            </a:r>
            <a:r>
              <a:rPr lang="en-US" sz="2400" baseline="-25000" dirty="0" smtClean="0">
                <a:solidFill>
                  <a:schemeClr val="bg1"/>
                </a:solidFill>
                <a:latin typeface="Calibri" pitchFamily="34" charset="0"/>
                <a:sym typeface="Symbol"/>
              </a:rPr>
              <a:t>1</a:t>
            </a:r>
            <a:r>
              <a:rPr lang="en-US" sz="2400" dirty="0" smtClean="0">
                <a:solidFill>
                  <a:schemeClr val="bg1"/>
                </a:solidFill>
                <a:latin typeface="Calibri" pitchFamily="34" charset="0"/>
                <a:sym typeface="Symbol"/>
              </a:rPr>
              <a:t>)), …, id(root(a</a:t>
            </a:r>
            <a:r>
              <a:rPr lang="en-US" sz="2400" baseline="-25000" dirty="0" smtClean="0">
                <a:solidFill>
                  <a:schemeClr val="bg1"/>
                </a:solidFill>
                <a:latin typeface="Calibri" pitchFamily="34" charset="0"/>
                <a:sym typeface="Symbol"/>
              </a:rPr>
              <a:t>n</a:t>
            </a:r>
            <a:r>
              <a:rPr lang="en-US" sz="2400" dirty="0" smtClean="0">
                <a:solidFill>
                  <a:schemeClr val="bg1"/>
                </a:solidFill>
                <a:latin typeface="Calibri" pitchFamily="34" charset="0"/>
                <a:sym typeface="Symbol"/>
              </a:rPr>
              <a:t>)))</a:t>
            </a:r>
            <a:endParaRPr lang="en-US" sz="2400" dirty="0" smtClean="0">
              <a:solidFill>
                <a:schemeClr val="bg1"/>
              </a:solidFill>
              <a:latin typeface="Calibri" pitchFamily="34" charset="0"/>
            </a:endParaRPr>
          </a:p>
        </p:txBody>
      </p:sp>
      <p:sp>
        <p:nvSpPr>
          <p:cNvPr id="5" name="Rectangular Callout 4"/>
          <p:cNvSpPr/>
          <p:nvPr/>
        </p:nvSpPr>
        <p:spPr bwMode="auto">
          <a:xfrm>
            <a:off x="2752078" y="3835155"/>
            <a:ext cx="3435658" cy="1376039"/>
          </a:xfrm>
          <a:prstGeom prst="wedgeRectCallout">
            <a:avLst>
              <a:gd name="adj1" fmla="val -55639"/>
              <a:gd name="adj2" fmla="val 9722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lvl="3">
              <a:buNone/>
            </a:pPr>
            <a:r>
              <a:rPr lang="en-US" sz="2000" dirty="0" smtClean="0">
                <a:solidFill>
                  <a:schemeClr val="bg1"/>
                </a:solidFill>
                <a:latin typeface="Calibri" pitchFamily="34" charset="0"/>
              </a:rPr>
              <a:t>hash-</a:t>
            </a:r>
            <a:r>
              <a:rPr lang="en-US" sz="2000" dirty="0" err="1" smtClean="0">
                <a:solidFill>
                  <a:schemeClr val="bg1"/>
                </a:solidFill>
                <a:latin typeface="Calibri" pitchFamily="34" charset="0"/>
              </a:rPr>
              <a:t>tuple</a:t>
            </a:r>
            <a:r>
              <a:rPr lang="en-US" sz="2000" dirty="0" smtClean="0">
                <a:solidFill>
                  <a:schemeClr val="bg1"/>
                </a:solidFill>
                <a:latin typeface="Calibri" pitchFamily="34" charset="0"/>
              </a:rPr>
              <a:t> can be the </a:t>
            </a:r>
            <a:r>
              <a:rPr lang="en-US" sz="2000" dirty="0" err="1" smtClean="0">
                <a:solidFill>
                  <a:schemeClr val="bg1"/>
                </a:solidFill>
                <a:latin typeface="Calibri" pitchFamily="34" charset="0"/>
              </a:rPr>
              <a:t>Jenkin’s</a:t>
            </a:r>
            <a:r>
              <a:rPr lang="en-US" sz="2000" dirty="0" smtClean="0">
                <a:solidFill>
                  <a:schemeClr val="bg1"/>
                </a:solidFill>
                <a:latin typeface="Calibri" pitchFamily="34" charset="0"/>
              </a:rPr>
              <a:t> hash function for strings.</a:t>
            </a:r>
          </a:p>
          <a:p>
            <a:pPr marL="0" lvl="3">
              <a:buNone/>
            </a:pPr>
            <a:r>
              <a:rPr lang="en-US" sz="2000" dirty="0" smtClean="0">
                <a:solidFill>
                  <a:srgbClr xmlns:mc="http://schemas.openxmlformats.org/markup-compatibility/2006" xmlns:a14="http://schemas.microsoft.com/office/drawing/2007/7/7/main" val="FF0000" mc:Ignorable=""/>
                </a:solidFill>
                <a:latin typeface="Calibri" pitchFamily="34" charset="0"/>
              </a:rPr>
              <a:t>Just adding the ids produces a very bad hash-code!</a:t>
            </a:r>
            <a:endParaRPr kumimoji="0" lang="en-US" sz="2000"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4555093"/>
          </a:xfrm>
        </p:spPr>
        <p:txBody>
          <a:bodyPr/>
          <a:lstStyle/>
          <a:p>
            <a:pPr>
              <a:buNone/>
            </a:pPr>
            <a:r>
              <a:rPr lang="en-US" sz="2400" dirty="0" smtClean="0"/>
              <a:t>Efficient implementation of the congruence rule.</a:t>
            </a:r>
          </a:p>
          <a:p>
            <a:pPr>
              <a:buNone/>
            </a:pPr>
            <a:r>
              <a:rPr lang="en-US" sz="2400" dirty="0" smtClean="0"/>
              <a:t>Merging the equivalences classes with roots: a</a:t>
            </a:r>
            <a:r>
              <a:rPr lang="en-US" sz="2400" baseline="-25000" dirty="0" smtClean="0"/>
              <a:t>1</a:t>
            </a:r>
            <a:r>
              <a:rPr lang="en-US" sz="2400" dirty="0" smtClean="0"/>
              <a:t> and a</a:t>
            </a:r>
            <a:r>
              <a:rPr lang="en-US" sz="2400" baseline="-25000" dirty="0" smtClean="0"/>
              <a:t>2</a:t>
            </a:r>
          </a:p>
          <a:p>
            <a:pPr>
              <a:buNone/>
            </a:pPr>
            <a:r>
              <a:rPr lang="en-US" sz="2400" dirty="0" smtClean="0"/>
              <a:t>Assume a</a:t>
            </a:r>
            <a:r>
              <a:rPr lang="en-US" sz="2400" baseline="-25000" dirty="0" smtClean="0"/>
              <a:t>2 </a:t>
            </a:r>
            <a:r>
              <a:rPr lang="en-US" sz="2400" dirty="0" smtClean="0"/>
              <a:t>is smaller than a</a:t>
            </a:r>
            <a:r>
              <a:rPr lang="en-US" sz="2400" baseline="-25000" dirty="0" smtClean="0"/>
              <a:t>1</a:t>
            </a:r>
          </a:p>
          <a:p>
            <a:pPr>
              <a:spcBef>
                <a:spcPts val="1200"/>
              </a:spcBef>
              <a:buNone/>
            </a:pPr>
            <a:r>
              <a:rPr lang="en-US" sz="2400" dirty="0" smtClean="0">
                <a:solidFill>
                  <a:srgbClr xmlns:mc="http://schemas.openxmlformats.org/markup-compatibility/2006" xmlns:a14="http://schemas.microsoft.com/office/drawing/2007/7/7/main" val="FF0000" mc:Ignorable=""/>
                </a:solidFill>
              </a:rPr>
              <a:t>Before merging the equivalence classes: a</a:t>
            </a:r>
            <a:r>
              <a:rPr lang="en-US" sz="2400" baseline="-25000" dirty="0" smtClean="0">
                <a:solidFill>
                  <a:srgbClr xmlns:mc="http://schemas.openxmlformats.org/markup-compatibility/2006" xmlns:a14="http://schemas.microsoft.com/office/drawing/2007/7/7/main" val="FF0000" mc:Ignorable=""/>
                </a:solidFill>
              </a:rPr>
              <a:t>1</a:t>
            </a:r>
            <a:r>
              <a:rPr lang="en-US" sz="2400" dirty="0" smtClean="0">
                <a:solidFill>
                  <a:srgbClr xmlns:mc="http://schemas.openxmlformats.org/markup-compatibility/2006" xmlns:a14="http://schemas.microsoft.com/office/drawing/2007/7/7/main" val="FF0000" mc:Ignorable=""/>
                </a:solidFill>
              </a:rPr>
              <a:t> and a</a:t>
            </a:r>
            <a:r>
              <a:rPr lang="en-US" sz="2400" baseline="-25000" dirty="0" smtClean="0">
                <a:solidFill>
                  <a:srgbClr xmlns:mc="http://schemas.openxmlformats.org/markup-compatibility/2006" xmlns:a14="http://schemas.microsoft.com/office/drawing/2007/7/7/main" val="FF0000" mc:Ignorable=""/>
                </a:solidFill>
              </a:rPr>
              <a:t>2</a:t>
            </a:r>
          </a:p>
          <a:p>
            <a:pPr>
              <a:buNone/>
            </a:pPr>
            <a:r>
              <a:rPr lang="en-US" sz="2400" dirty="0" smtClean="0"/>
              <a:t>for each v in occurrences(a</a:t>
            </a:r>
            <a:r>
              <a:rPr lang="en-US" sz="2400" baseline="-25000" dirty="0" smtClean="0"/>
              <a:t>2</a:t>
            </a:r>
            <a:r>
              <a:rPr lang="en-US" sz="2400" dirty="0" smtClean="0"/>
              <a:t>)</a:t>
            </a:r>
          </a:p>
          <a:p>
            <a:pPr>
              <a:buNone/>
            </a:pPr>
            <a:r>
              <a:rPr lang="en-US" sz="2400" baseline="-25000" dirty="0" smtClean="0"/>
              <a:t>	</a:t>
            </a:r>
            <a:r>
              <a:rPr lang="en-US" sz="2400" dirty="0" smtClean="0"/>
              <a:t> remove v from the hash table   (its </a:t>
            </a:r>
            <a:r>
              <a:rPr lang="en-US" sz="2400" dirty="0" err="1" smtClean="0"/>
              <a:t>hashcode</a:t>
            </a:r>
            <a:r>
              <a:rPr lang="en-US" sz="2400" dirty="0" smtClean="0"/>
              <a:t> will change)</a:t>
            </a:r>
          </a:p>
          <a:p>
            <a:pPr>
              <a:spcBef>
                <a:spcPts val="1200"/>
              </a:spcBef>
              <a:buNone/>
            </a:pPr>
            <a:r>
              <a:rPr lang="en-US" sz="2400" dirty="0" smtClean="0">
                <a:solidFill>
                  <a:srgbClr xmlns:mc="http://schemas.openxmlformats.org/markup-compatibility/2006" xmlns:a14="http://schemas.microsoft.com/office/drawing/2007/7/7/main" val="FF0000" mc:Ignorable=""/>
                </a:solidFill>
              </a:rPr>
              <a:t>After merging the equivalence classes: a</a:t>
            </a:r>
            <a:r>
              <a:rPr lang="en-US" sz="2400" baseline="-25000" dirty="0" smtClean="0">
                <a:solidFill>
                  <a:srgbClr xmlns:mc="http://schemas.openxmlformats.org/markup-compatibility/2006" xmlns:a14="http://schemas.microsoft.com/office/drawing/2007/7/7/main" val="FF0000" mc:Ignorable=""/>
                </a:solidFill>
              </a:rPr>
              <a:t>1</a:t>
            </a:r>
            <a:r>
              <a:rPr lang="en-US" sz="2400" dirty="0" smtClean="0">
                <a:solidFill>
                  <a:srgbClr xmlns:mc="http://schemas.openxmlformats.org/markup-compatibility/2006" xmlns:a14="http://schemas.microsoft.com/office/drawing/2007/7/7/main" val="FF0000" mc:Ignorable=""/>
                </a:solidFill>
              </a:rPr>
              <a:t> and a</a:t>
            </a:r>
            <a:r>
              <a:rPr lang="en-US" sz="2400" baseline="-25000" dirty="0" smtClean="0">
                <a:solidFill>
                  <a:srgbClr xmlns:mc="http://schemas.openxmlformats.org/markup-compatibility/2006" xmlns:a14="http://schemas.microsoft.com/office/drawing/2007/7/7/main" val="FF0000" mc:Ignorable=""/>
                </a:solidFill>
              </a:rPr>
              <a:t>2</a:t>
            </a:r>
          </a:p>
          <a:p>
            <a:pPr>
              <a:buNone/>
            </a:pPr>
            <a:r>
              <a:rPr lang="en-US" sz="2400" dirty="0" smtClean="0"/>
              <a:t>for each v in occurrences(a</a:t>
            </a:r>
            <a:r>
              <a:rPr lang="en-US" sz="2400" baseline="-25000" dirty="0" smtClean="0"/>
              <a:t>2</a:t>
            </a:r>
            <a:r>
              <a:rPr lang="en-US" sz="2400" dirty="0" smtClean="0"/>
              <a:t>)</a:t>
            </a:r>
          </a:p>
          <a:p>
            <a:pPr>
              <a:buNone/>
            </a:pPr>
            <a:r>
              <a:rPr lang="en-US" sz="2400" baseline="-25000" dirty="0" smtClean="0"/>
              <a:t>	</a:t>
            </a:r>
            <a:r>
              <a:rPr lang="en-US" sz="2400" dirty="0" smtClean="0"/>
              <a:t>if there is w congruent to v in the hash-table</a:t>
            </a:r>
          </a:p>
          <a:p>
            <a:pPr>
              <a:buNone/>
            </a:pPr>
            <a:r>
              <a:rPr lang="en-US" sz="2400" baseline="-25000" dirty="0" smtClean="0"/>
              <a:t>		</a:t>
            </a:r>
            <a:r>
              <a:rPr lang="en-US" sz="2400" dirty="0" smtClean="0"/>
              <a:t> add (</a:t>
            </a:r>
            <a:r>
              <a:rPr lang="en-US" sz="2400" dirty="0" err="1" smtClean="0"/>
              <a:t>v,w</a:t>
            </a:r>
            <a:r>
              <a:rPr lang="en-US" sz="2400" dirty="0" smtClean="0"/>
              <a:t>) to </a:t>
            </a:r>
            <a:r>
              <a:rPr lang="en-US" sz="2400" dirty="0" err="1" smtClean="0"/>
              <a:t>todo</a:t>
            </a:r>
            <a:r>
              <a:rPr lang="en-US" sz="2400" dirty="0" smtClean="0"/>
              <a:t> queue</a:t>
            </a:r>
          </a:p>
          <a:p>
            <a:pPr>
              <a:buNone/>
            </a:pPr>
            <a:r>
              <a:rPr lang="en-US" sz="2400" dirty="0" smtClean="0"/>
              <a:t>	else add v to hash-table</a:t>
            </a:r>
            <a:endParaRPr lang="en-US" sz="2400" baseline="-25000" dirty="0" smtClean="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4961358"/>
          </a:xfrm>
        </p:spPr>
        <p:txBody>
          <a:bodyPr/>
          <a:lstStyle/>
          <a:p>
            <a:pPr>
              <a:buNone/>
            </a:pPr>
            <a:r>
              <a:rPr lang="en-US" sz="2400" dirty="0" smtClean="0"/>
              <a:t>Efficient implementation of the congruence rule.</a:t>
            </a:r>
          </a:p>
          <a:p>
            <a:pPr>
              <a:buNone/>
            </a:pPr>
            <a:r>
              <a:rPr lang="en-US" sz="2400" dirty="0" smtClean="0"/>
              <a:t>Merging the equivalences classes with roots: a</a:t>
            </a:r>
            <a:r>
              <a:rPr lang="en-US" sz="2400" baseline="-25000" dirty="0" smtClean="0"/>
              <a:t>1</a:t>
            </a:r>
            <a:r>
              <a:rPr lang="en-US" sz="2400" dirty="0" smtClean="0"/>
              <a:t> and a</a:t>
            </a:r>
            <a:r>
              <a:rPr lang="en-US" sz="2400" baseline="-25000" dirty="0" smtClean="0"/>
              <a:t>2</a:t>
            </a:r>
          </a:p>
          <a:p>
            <a:pPr>
              <a:buNone/>
            </a:pPr>
            <a:r>
              <a:rPr lang="en-US" sz="2400" dirty="0" smtClean="0"/>
              <a:t>Assume a</a:t>
            </a:r>
            <a:r>
              <a:rPr lang="en-US" sz="2400" baseline="-25000" dirty="0" smtClean="0"/>
              <a:t>2 </a:t>
            </a:r>
            <a:r>
              <a:rPr lang="en-US" sz="2400" dirty="0" smtClean="0"/>
              <a:t>is smaller than a</a:t>
            </a:r>
            <a:r>
              <a:rPr lang="en-US" sz="2400" baseline="-25000" dirty="0" smtClean="0"/>
              <a:t>1</a:t>
            </a:r>
          </a:p>
          <a:p>
            <a:pPr>
              <a:spcBef>
                <a:spcPts val="1200"/>
              </a:spcBef>
              <a:buNone/>
            </a:pPr>
            <a:r>
              <a:rPr lang="en-US" sz="2400" dirty="0" smtClean="0">
                <a:solidFill>
                  <a:srgbClr xmlns:mc="http://schemas.openxmlformats.org/markup-compatibility/2006" xmlns:a14="http://schemas.microsoft.com/office/drawing/2007/7/7/main" val="FF0000" mc:Ignorable=""/>
                </a:solidFill>
              </a:rPr>
              <a:t>Before merging the equivalence classes: a</a:t>
            </a:r>
            <a:r>
              <a:rPr lang="en-US" sz="2400" baseline="-25000" dirty="0" smtClean="0">
                <a:solidFill>
                  <a:srgbClr xmlns:mc="http://schemas.openxmlformats.org/markup-compatibility/2006" xmlns:a14="http://schemas.microsoft.com/office/drawing/2007/7/7/main" val="FF0000" mc:Ignorable=""/>
                </a:solidFill>
              </a:rPr>
              <a:t>1</a:t>
            </a:r>
            <a:r>
              <a:rPr lang="en-US" sz="2400" dirty="0" smtClean="0">
                <a:solidFill>
                  <a:srgbClr xmlns:mc="http://schemas.openxmlformats.org/markup-compatibility/2006" xmlns:a14="http://schemas.microsoft.com/office/drawing/2007/7/7/main" val="FF0000" mc:Ignorable=""/>
                </a:solidFill>
              </a:rPr>
              <a:t> and a</a:t>
            </a:r>
            <a:r>
              <a:rPr lang="en-US" sz="2400" baseline="-25000" dirty="0" smtClean="0">
                <a:solidFill>
                  <a:srgbClr xmlns:mc="http://schemas.openxmlformats.org/markup-compatibility/2006" xmlns:a14="http://schemas.microsoft.com/office/drawing/2007/7/7/main" val="FF0000" mc:Ignorable=""/>
                </a:solidFill>
              </a:rPr>
              <a:t>2</a:t>
            </a:r>
          </a:p>
          <a:p>
            <a:pPr>
              <a:buNone/>
            </a:pPr>
            <a:r>
              <a:rPr lang="en-US" sz="2400" dirty="0" smtClean="0"/>
              <a:t>for each v in occurrences(a</a:t>
            </a:r>
            <a:r>
              <a:rPr lang="en-US" sz="2400" baseline="-25000" dirty="0" smtClean="0"/>
              <a:t>2</a:t>
            </a:r>
            <a:r>
              <a:rPr lang="en-US" sz="2400" dirty="0" smtClean="0"/>
              <a:t>)</a:t>
            </a:r>
          </a:p>
          <a:p>
            <a:pPr>
              <a:buNone/>
            </a:pPr>
            <a:r>
              <a:rPr lang="en-US" sz="2400" baseline="-25000" dirty="0" smtClean="0"/>
              <a:t>	</a:t>
            </a:r>
            <a:r>
              <a:rPr lang="en-US" sz="2400" dirty="0" smtClean="0"/>
              <a:t> remove v from the hash table   (its </a:t>
            </a:r>
            <a:r>
              <a:rPr lang="en-US" sz="2400" dirty="0" err="1" smtClean="0"/>
              <a:t>hashcode</a:t>
            </a:r>
            <a:r>
              <a:rPr lang="en-US" sz="2400" dirty="0" smtClean="0"/>
              <a:t> will change)</a:t>
            </a:r>
          </a:p>
          <a:p>
            <a:pPr>
              <a:spcBef>
                <a:spcPts val="1200"/>
              </a:spcBef>
              <a:buNone/>
            </a:pPr>
            <a:r>
              <a:rPr lang="en-US" sz="2400" dirty="0" smtClean="0">
                <a:solidFill>
                  <a:srgbClr xmlns:mc="http://schemas.openxmlformats.org/markup-compatibility/2006" xmlns:a14="http://schemas.microsoft.com/office/drawing/2007/7/7/main" val="FF0000" mc:Ignorable=""/>
                </a:solidFill>
              </a:rPr>
              <a:t>After merging the equivalence classes: a</a:t>
            </a:r>
            <a:r>
              <a:rPr lang="en-US" sz="2400" baseline="-25000" dirty="0" smtClean="0">
                <a:solidFill>
                  <a:srgbClr xmlns:mc="http://schemas.openxmlformats.org/markup-compatibility/2006" xmlns:a14="http://schemas.microsoft.com/office/drawing/2007/7/7/main" val="FF0000" mc:Ignorable=""/>
                </a:solidFill>
              </a:rPr>
              <a:t>1</a:t>
            </a:r>
            <a:r>
              <a:rPr lang="en-US" sz="2400" dirty="0" smtClean="0">
                <a:solidFill>
                  <a:srgbClr xmlns:mc="http://schemas.openxmlformats.org/markup-compatibility/2006" xmlns:a14="http://schemas.microsoft.com/office/drawing/2007/7/7/main" val="FF0000" mc:Ignorable=""/>
                </a:solidFill>
              </a:rPr>
              <a:t> and a</a:t>
            </a:r>
            <a:r>
              <a:rPr lang="en-US" sz="2400" baseline="-25000" dirty="0" smtClean="0">
                <a:solidFill>
                  <a:srgbClr xmlns:mc="http://schemas.openxmlformats.org/markup-compatibility/2006" xmlns:a14="http://schemas.microsoft.com/office/drawing/2007/7/7/main" val="FF0000" mc:Ignorable=""/>
                </a:solidFill>
              </a:rPr>
              <a:t>2</a:t>
            </a:r>
          </a:p>
          <a:p>
            <a:pPr>
              <a:buNone/>
            </a:pPr>
            <a:r>
              <a:rPr lang="en-US" sz="2400" dirty="0" smtClean="0"/>
              <a:t>for each v in occurrences(a</a:t>
            </a:r>
            <a:r>
              <a:rPr lang="en-US" sz="2400" baseline="-25000" dirty="0" smtClean="0"/>
              <a:t>2</a:t>
            </a:r>
            <a:r>
              <a:rPr lang="en-US" sz="2400" dirty="0" smtClean="0"/>
              <a:t>)</a:t>
            </a:r>
          </a:p>
          <a:p>
            <a:pPr>
              <a:buNone/>
            </a:pPr>
            <a:r>
              <a:rPr lang="en-US" sz="2400" baseline="-25000" dirty="0" smtClean="0"/>
              <a:t>	</a:t>
            </a:r>
            <a:r>
              <a:rPr lang="en-US" sz="2400" dirty="0" smtClean="0"/>
              <a:t>if there is w congruent to v in the hash-table</a:t>
            </a:r>
          </a:p>
          <a:p>
            <a:pPr>
              <a:buNone/>
            </a:pPr>
            <a:r>
              <a:rPr lang="en-US" sz="2400" baseline="-25000" dirty="0" smtClean="0"/>
              <a:t>		</a:t>
            </a:r>
            <a:r>
              <a:rPr lang="en-US" sz="2400" dirty="0" smtClean="0"/>
              <a:t> add (</a:t>
            </a:r>
            <a:r>
              <a:rPr lang="en-US" sz="2400" dirty="0" err="1" smtClean="0"/>
              <a:t>v,w</a:t>
            </a:r>
            <a:r>
              <a:rPr lang="en-US" sz="2400" dirty="0" smtClean="0"/>
              <a:t>) to </a:t>
            </a:r>
            <a:r>
              <a:rPr lang="en-US" sz="2400" dirty="0" err="1" smtClean="0"/>
              <a:t>todo</a:t>
            </a:r>
            <a:r>
              <a:rPr lang="en-US" sz="2400" dirty="0" smtClean="0"/>
              <a:t> queue</a:t>
            </a:r>
          </a:p>
          <a:p>
            <a:pPr>
              <a:buNone/>
            </a:pPr>
            <a:r>
              <a:rPr lang="en-US" sz="2400" dirty="0" smtClean="0"/>
              <a:t>	else add v to hash-table</a:t>
            </a:r>
          </a:p>
          <a:p>
            <a:pPr>
              <a:buNone/>
            </a:pPr>
            <a:r>
              <a:rPr lang="en-US" sz="2400" dirty="0" smtClean="0"/>
              <a:t>             </a:t>
            </a:r>
            <a:r>
              <a:rPr lang="en-US" sz="2400" dirty="0" smtClean="0">
                <a:solidFill>
                  <a:srgbClr xmlns:mc="http://schemas.openxmlformats.org/markup-compatibility/2006" xmlns:a14="http://schemas.microsoft.com/office/drawing/2007/7/7/main" val="FF0000" mc:Ignorable=""/>
                </a:solidFill>
              </a:rPr>
              <a:t>add v to occurrences(a</a:t>
            </a:r>
            <a:r>
              <a:rPr lang="en-US" sz="2400" baseline="-25000" dirty="0" smtClean="0">
                <a:solidFill>
                  <a:srgbClr xmlns:mc="http://schemas.openxmlformats.org/markup-compatibility/2006" xmlns:a14="http://schemas.microsoft.com/office/drawing/2007/7/7/main" val="FF0000" mc:Ignorable=""/>
                </a:solidFill>
              </a:rPr>
              <a:t>1</a:t>
            </a:r>
            <a:r>
              <a:rPr lang="en-US" sz="2400" dirty="0" smtClean="0">
                <a:solidFill>
                  <a:srgbClr xmlns:mc="http://schemas.openxmlformats.org/markup-compatibility/2006" xmlns:a14="http://schemas.microsoft.com/office/drawing/2007/7/7/main" val="FF0000" mc:Ignorable=""/>
                </a:solidFill>
              </a:rPr>
              <a:t>)</a:t>
            </a:r>
            <a:endParaRPr lang="en-US" sz="2400" baseline="-25000" dirty="0" smtClean="0">
              <a:solidFill>
                <a:srgbClr xmlns:mc="http://schemas.openxmlformats.org/markup-compatibility/2006" xmlns:a14="http://schemas.microsoft.com/office/drawing/2007/7/7/main" val="FF0000" mc:Ignorable=""/>
              </a:solidFill>
            </a:endParaRPr>
          </a:p>
        </p:txBody>
      </p:sp>
      <p:sp>
        <p:nvSpPr>
          <p:cNvPr id="15" name="Rectangular Callout 14"/>
          <p:cNvSpPr/>
          <p:nvPr/>
        </p:nvSpPr>
        <p:spPr bwMode="auto">
          <a:xfrm>
            <a:off x="5113539" y="816747"/>
            <a:ext cx="3435658" cy="1393792"/>
          </a:xfrm>
          <a:prstGeom prst="wedgeRectCallout">
            <a:avLst>
              <a:gd name="adj1" fmla="val -55639"/>
              <a:gd name="adj2" fmla="val 97220"/>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lvl="3">
              <a:buNone/>
            </a:pPr>
            <a:r>
              <a:rPr lang="en-US" sz="2000" dirty="0" smtClean="0">
                <a:solidFill>
                  <a:schemeClr val="bg1"/>
                </a:solidFill>
                <a:latin typeface="Calibri" pitchFamily="34" charset="0"/>
              </a:rPr>
              <a:t>Trick:</a:t>
            </a:r>
          </a:p>
          <a:p>
            <a:pPr marL="0" lvl="3">
              <a:buNone/>
            </a:pPr>
            <a:r>
              <a:rPr lang="en-US" sz="2000" dirty="0" smtClean="0">
                <a:solidFill>
                  <a:schemeClr val="bg1"/>
                </a:solidFill>
                <a:latin typeface="Calibri" pitchFamily="34" charset="0"/>
              </a:rPr>
              <a:t>Use dynamic arrays to represent the occurrences</a:t>
            </a:r>
            <a:endParaRPr kumimoji="0" lang="en-US" sz="2000" i="0" u="none" strike="noStrike" cap="none" normalizeH="0" baseline="0" dirty="0" smtClean="0">
              <a:solidFill>
                <a:srgbClr xmlns:mc="http://schemas.openxmlformats.org/markup-compatibility/2006" xmlns:a14="http://schemas.microsoft.com/office/drawing/2007/7/7/main" val="FF0000" mc:Ignorable=""/>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7" y="1705838"/>
            <a:ext cx="8382000" cy="3176254"/>
          </a:xfrm>
        </p:spPr>
        <p:txBody>
          <a:bodyPr/>
          <a:lstStyle/>
          <a:p>
            <a:pPr>
              <a:buNone/>
            </a:pPr>
            <a:r>
              <a:rPr lang="en-US" sz="2400" dirty="0" smtClean="0"/>
              <a:t>The efficient version is not optimal (in theory).</a:t>
            </a:r>
          </a:p>
          <a:p>
            <a:pPr>
              <a:buNone/>
            </a:pPr>
            <a:r>
              <a:rPr lang="en-US" sz="2400" dirty="0" smtClean="0"/>
              <a:t>Problem: we may have v = f(a</a:t>
            </a:r>
            <a:r>
              <a:rPr lang="en-US" sz="2400" baseline="-25000" dirty="0" smtClean="0"/>
              <a:t>1</a:t>
            </a:r>
            <a:r>
              <a:rPr lang="en-US" sz="2400" dirty="0" smtClean="0"/>
              <a:t>, …, a</a:t>
            </a:r>
            <a:r>
              <a:rPr lang="en-US" sz="2400" baseline="-25000" dirty="0" smtClean="0"/>
              <a:t>n</a:t>
            </a:r>
            <a:r>
              <a:rPr lang="en-US" sz="2400" dirty="0" smtClean="0"/>
              <a:t>) with “huge” n.</a:t>
            </a:r>
          </a:p>
          <a:p>
            <a:pPr>
              <a:buNone/>
            </a:pPr>
            <a:endParaRPr lang="en-US" sz="2400" dirty="0" smtClean="0"/>
          </a:p>
          <a:p>
            <a:pPr>
              <a:buNone/>
            </a:pPr>
            <a:r>
              <a:rPr lang="en-US" sz="2400" dirty="0" smtClean="0"/>
              <a:t>Solution: </a:t>
            </a:r>
            <a:r>
              <a:rPr lang="en-US" sz="2400" dirty="0" smtClean="0">
                <a:solidFill>
                  <a:srgbClr xmlns:mc="http://schemas.openxmlformats.org/markup-compatibility/2006" xmlns:a14="http://schemas.microsoft.com/office/drawing/2007/7/7/main" val="FF0000" mc:Ignorable=""/>
                </a:solidFill>
              </a:rPr>
              <a:t>currying</a:t>
            </a:r>
            <a:r>
              <a:rPr lang="en-US" sz="2400" dirty="0" smtClean="0"/>
              <a:t> </a:t>
            </a:r>
          </a:p>
          <a:p>
            <a:pPr>
              <a:buNone/>
            </a:pPr>
            <a:r>
              <a:rPr lang="en-US" sz="2400" dirty="0" smtClean="0"/>
              <a:t>Use only binary functions, and represent f(a</a:t>
            </a:r>
            <a:r>
              <a:rPr lang="en-US" sz="2400" baseline="-25000" dirty="0" smtClean="0"/>
              <a:t>1</a:t>
            </a:r>
            <a:r>
              <a:rPr lang="en-US" sz="2400" dirty="0" smtClean="0"/>
              <a:t>, a</a:t>
            </a:r>
            <a:r>
              <a:rPr lang="en-US" sz="2400" baseline="-25000" dirty="0" smtClean="0"/>
              <a:t>2</a:t>
            </a:r>
            <a:r>
              <a:rPr lang="en-US" sz="2400" dirty="0" smtClean="0"/>
              <a:t>,a</a:t>
            </a:r>
            <a:r>
              <a:rPr lang="en-US" sz="2400" baseline="-25000" dirty="0" smtClean="0"/>
              <a:t>3</a:t>
            </a:r>
            <a:r>
              <a:rPr lang="en-US" sz="2400" dirty="0" smtClean="0"/>
              <a:t>,a</a:t>
            </a:r>
            <a:r>
              <a:rPr lang="en-US" sz="2400" baseline="-25000" dirty="0" smtClean="0"/>
              <a:t>4</a:t>
            </a:r>
            <a:r>
              <a:rPr lang="en-US" sz="2400" dirty="0" smtClean="0"/>
              <a:t>) as</a:t>
            </a:r>
          </a:p>
          <a:p>
            <a:pPr>
              <a:buNone/>
            </a:pPr>
            <a:r>
              <a:rPr lang="en-US" sz="2400" dirty="0" smtClean="0"/>
              <a:t>f(a</a:t>
            </a:r>
            <a:r>
              <a:rPr lang="en-US" sz="2400" baseline="-25000" dirty="0" smtClean="0"/>
              <a:t>1</a:t>
            </a:r>
            <a:r>
              <a:rPr lang="en-US" sz="2400" dirty="0" smtClean="0"/>
              <a:t>, h(a</a:t>
            </a:r>
            <a:r>
              <a:rPr lang="en-US" sz="2400" baseline="-25000" dirty="0" smtClean="0"/>
              <a:t>2</a:t>
            </a:r>
            <a:r>
              <a:rPr lang="en-US" sz="2400" dirty="0" smtClean="0"/>
              <a:t>, h(a</a:t>
            </a:r>
            <a:r>
              <a:rPr lang="en-US" sz="2400" baseline="-25000" dirty="0" smtClean="0"/>
              <a:t>3</a:t>
            </a:r>
            <a:r>
              <a:rPr lang="en-US" sz="2400" dirty="0" smtClean="0"/>
              <a:t>, a</a:t>
            </a:r>
            <a:r>
              <a:rPr lang="en-US" sz="2400" baseline="-25000" dirty="0" smtClean="0"/>
              <a:t>4</a:t>
            </a:r>
            <a:r>
              <a:rPr lang="en-US" sz="2400" dirty="0" smtClean="0"/>
              <a:t>)))</a:t>
            </a:r>
          </a:p>
          <a:p>
            <a:pPr>
              <a:buNone/>
            </a:pPr>
            <a:endParaRPr lang="en-US" sz="2400" dirty="0" smtClean="0"/>
          </a:p>
          <a:p>
            <a:pPr>
              <a:buNone/>
            </a:pPr>
            <a:r>
              <a:rPr lang="en-US" sz="2400" dirty="0" smtClean="0"/>
              <a:t>This is not necessary in practice, since the n above is small.</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69227"/>
            <a:ext cx="8382000" cy="1329595"/>
          </a:xfrm>
        </p:spPr>
        <p:txBody>
          <a:bodyPr/>
          <a:lstStyle/>
          <a:p>
            <a:r>
              <a:rPr lang="en-US" dirty="0" smtClean="0"/>
              <a:t>Deciding Equality + </a:t>
            </a:r>
            <a:br>
              <a:rPr lang="en-US" dirty="0" smtClean="0"/>
            </a:br>
            <a:r>
              <a:rPr lang="en-US" dirty="0" smtClean="0"/>
              <a:t>(</a:t>
            </a:r>
            <a:r>
              <a:rPr lang="en-US" dirty="0" err="1" smtClean="0"/>
              <a:t>uninterpreted</a:t>
            </a:r>
            <a:r>
              <a:rPr lang="en-US" dirty="0" smtClean="0"/>
              <a:t>) Functions</a:t>
            </a:r>
            <a:endParaRPr lang="en-US" dirty="0"/>
          </a:p>
        </p:txBody>
      </p:sp>
      <p:sp>
        <p:nvSpPr>
          <p:cNvPr id="16" name="Content Placeholder 15"/>
          <p:cNvSpPr>
            <a:spLocks noGrp="1"/>
          </p:cNvSpPr>
          <p:nvPr>
            <p:ph idx="1"/>
          </p:nvPr>
        </p:nvSpPr>
        <p:spPr>
          <a:xfrm>
            <a:off x="398756" y="1705838"/>
            <a:ext cx="8638711" cy="2363724"/>
          </a:xfrm>
        </p:spPr>
        <p:txBody>
          <a:bodyPr/>
          <a:lstStyle/>
          <a:p>
            <a:pPr>
              <a:buNone/>
            </a:pPr>
            <a:r>
              <a:rPr lang="en-US" sz="2400" dirty="0" smtClean="0"/>
              <a:t>Each constant has now three fields:</a:t>
            </a:r>
          </a:p>
          <a:p>
            <a:pPr>
              <a:buNone/>
            </a:pPr>
            <a:r>
              <a:rPr lang="en-US" sz="2400" dirty="0" smtClean="0">
                <a:solidFill>
                  <a:srgbClr xmlns:mc="http://schemas.openxmlformats.org/markup-compatibility/2006" xmlns:a14="http://schemas.microsoft.com/office/drawing/2007/7/7/main" val="FF0000" mc:Ignorable=""/>
                </a:solidFill>
              </a:rPr>
              <a:t>find</a:t>
            </a:r>
            <a:r>
              <a:rPr lang="en-US" sz="2400" dirty="0" smtClean="0"/>
              <a:t>, </a:t>
            </a:r>
            <a:r>
              <a:rPr lang="en-US" sz="2400" dirty="0" smtClean="0">
                <a:solidFill>
                  <a:srgbClr xmlns:mc="http://schemas.openxmlformats.org/markup-compatibility/2006" xmlns:a14="http://schemas.microsoft.com/office/drawing/2007/7/7/main" val="FF0000" mc:Ignorable=""/>
                </a:solidFill>
              </a:rPr>
              <a:t>size</a:t>
            </a:r>
            <a:r>
              <a:rPr lang="en-US" sz="2400" dirty="0" smtClean="0"/>
              <a:t>, and </a:t>
            </a:r>
            <a:r>
              <a:rPr lang="en-US" sz="2400" dirty="0" smtClean="0">
                <a:solidFill>
                  <a:srgbClr xmlns:mc="http://schemas.openxmlformats.org/markup-compatibility/2006" xmlns:a14="http://schemas.microsoft.com/office/drawing/2007/7/7/main" val="FF0000" mc:Ignorable=""/>
                </a:solidFill>
              </a:rPr>
              <a:t>occurrences</a:t>
            </a:r>
            <a:r>
              <a:rPr lang="en-US" sz="2400" dirty="0" smtClean="0"/>
              <a:t>.</a:t>
            </a:r>
          </a:p>
          <a:p>
            <a:pPr>
              <a:buNone/>
            </a:pPr>
            <a:endParaRPr lang="en-US" sz="2400" dirty="0" smtClean="0"/>
          </a:p>
          <a:p>
            <a:pPr>
              <a:buNone/>
            </a:pPr>
            <a:r>
              <a:rPr lang="en-US" sz="2400" dirty="0" smtClean="0"/>
              <a:t>We also has use a hash-table for implementing the congruence rule.</a:t>
            </a:r>
          </a:p>
          <a:p>
            <a:pPr>
              <a:buNone/>
            </a:pPr>
            <a:endParaRPr lang="en-US" sz="2400" dirty="0" smtClean="0"/>
          </a:p>
          <a:p>
            <a:pPr>
              <a:buNone/>
            </a:pPr>
            <a:r>
              <a:rPr lang="en-US" sz="2400" dirty="0" smtClean="0">
                <a:solidFill>
                  <a:srgbClr xmlns:mc="http://schemas.openxmlformats.org/markup-compatibility/2006" xmlns:a14="http://schemas.microsoft.com/office/drawing/2007/7/7/main" val="FF0000" mc:Ignorable=""/>
                </a:solidFill>
              </a:rPr>
              <a:t>We will need many more improvements!</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case-analysis</a:t>
            </a:r>
            <a:endParaRPr lang="en-US" sz="3200"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case-analysis</a:t>
            </a:r>
            <a:endParaRPr lang="en-US" sz="3200"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
        <p:nvSpPr>
          <p:cNvPr id="6" name="Rectangle 5"/>
          <p:cNvSpPr/>
          <p:nvPr/>
        </p:nvSpPr>
        <p:spPr>
          <a:xfrm>
            <a:off x="627888" y="3521905"/>
            <a:ext cx="7958939" cy="584775"/>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Naïve Solution: Convert to DNF</a:t>
            </a:r>
            <a:endParaRPr lang="en-US" sz="3200"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7" name="Rectangle 6"/>
          <p:cNvSpPr/>
          <p:nvPr/>
        </p:nvSpPr>
        <p:spPr>
          <a:xfrm>
            <a:off x="402336" y="4105528"/>
            <a:ext cx="8390534" cy="424732"/>
          </a:xfrm>
          <a:prstGeom prst="rect">
            <a:avLst/>
          </a:prstGeom>
        </p:spPr>
        <p:txBody>
          <a:bodyPr wrap="squar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&lt; 1) </a:t>
            </a:r>
            <a:endParaRPr lang="en-US" sz="240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563270" y="1599226"/>
            <a:ext cx="7958939" cy="1077218"/>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Many verification/analysis problems require: </a:t>
            </a:r>
            <a:r>
              <a:rPr lang="en-US" sz="32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case-analysis</a:t>
            </a:r>
            <a:endParaRPr lang="en-US" sz="3200"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5" name="Rectangle 4"/>
          <p:cNvSpPr/>
          <p:nvPr/>
        </p:nvSpPr>
        <p:spPr>
          <a:xfrm>
            <a:off x="2654856" y="2709544"/>
            <a:ext cx="3834704" cy="424732"/>
          </a:xfrm>
          <a:prstGeom prst="rect">
            <a:avLst/>
          </a:prstGeom>
        </p:spPr>
        <p:txBody>
          <a:bodyPr wrap="non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y &lt; 1) </a:t>
            </a:r>
            <a:endParaRPr lang="en-US" sz="2400" dirty="0" smtClean="0">
              <a:solidFill>
                <a:schemeClr val="bg1"/>
              </a:solidFill>
              <a:latin typeface="Calibri" pitchFamily="34" charset="0"/>
            </a:endParaRPr>
          </a:p>
        </p:txBody>
      </p:sp>
      <p:sp>
        <p:nvSpPr>
          <p:cNvPr id="6" name="Rectangle 5"/>
          <p:cNvSpPr/>
          <p:nvPr/>
        </p:nvSpPr>
        <p:spPr>
          <a:xfrm>
            <a:off x="627888" y="3521905"/>
            <a:ext cx="7958939" cy="584775"/>
          </a:xfrm>
          <a:prstGeom prst="rect">
            <a:avLst/>
          </a:prstGeom>
        </p:spPr>
        <p:txBody>
          <a:bodyPr wrap="square">
            <a:spAutoFit/>
          </a:bodyPr>
          <a:lstStyle/>
          <a:p>
            <a:pPr algn="ctr"/>
            <a:r>
              <a:rPr lang="en-US" sz="3200" dirty="0" smtClean="0">
                <a:solidFill>
                  <a:schemeClr val="bg1"/>
                </a:solidFill>
                <a:latin typeface="Calibri" pitchFamily="34" charset="0"/>
                <a:cs typeface="Calibri" pitchFamily="34" charset="0"/>
                <a:sym typeface="Symbol"/>
              </a:rPr>
              <a:t>Naïve Solution: Convert to DNF</a:t>
            </a:r>
            <a:endParaRPr lang="en-US" sz="3200"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7" name="Rectangle 6"/>
          <p:cNvSpPr/>
          <p:nvPr/>
        </p:nvSpPr>
        <p:spPr>
          <a:xfrm>
            <a:off x="402336" y="4105528"/>
            <a:ext cx="8390534" cy="424732"/>
          </a:xfrm>
          <a:prstGeom prst="rect">
            <a:avLst/>
          </a:prstGeom>
        </p:spPr>
        <p:txBody>
          <a:bodyPr wrap="square">
            <a:spAutoFit/>
          </a:bodyPr>
          <a:lstStyle/>
          <a:p>
            <a:pPr marL="384954" lvl="0" indent="-384954" algn="ctr">
              <a:lnSpc>
                <a:spcPct val="90000"/>
              </a:lnSpc>
              <a:spcBef>
                <a:spcPct val="20000"/>
              </a:spcBef>
              <a:buSzPct val="90000"/>
              <a:defRPr/>
            </a:pPr>
            <a:r>
              <a:rPr lang="en-US" sz="2400" dirty="0" smtClean="0">
                <a:solidFill>
                  <a:schemeClr val="bg1"/>
                </a:solidFill>
                <a:latin typeface="Calibri" pitchFamily="34" charset="0"/>
                <a:sym typeface="Symbol"/>
              </a:rPr>
              <a:t>(</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&gt; 2) 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 &lt; 1) </a:t>
            </a:r>
            <a:endParaRPr lang="en-US" sz="2400" dirty="0" smtClean="0">
              <a:solidFill>
                <a:schemeClr val="bg1"/>
              </a:solidFill>
              <a:latin typeface="Calibri" pitchFamily="34" charset="0"/>
            </a:endParaRPr>
          </a:p>
        </p:txBody>
      </p:sp>
      <p:sp>
        <p:nvSpPr>
          <p:cNvPr id="8" name="Rectangular Callout 7"/>
          <p:cNvSpPr/>
          <p:nvPr/>
        </p:nvSpPr>
        <p:spPr bwMode="auto">
          <a:xfrm>
            <a:off x="4513477" y="4886554"/>
            <a:ext cx="3503982" cy="1250899"/>
          </a:xfrm>
          <a:prstGeom prst="wedgeRectCallout">
            <a:avLst>
              <a:gd name="adj1" fmla="val -33800"/>
              <a:gd name="adj2" fmla="val -83482"/>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2"/>
                </a:solidFill>
                <a:latin typeface="Calibri" pitchFamily="34" charset="0"/>
              </a:rPr>
              <a:t>Too</a:t>
            </a:r>
            <a:r>
              <a:rPr kumimoji="0" lang="en-US" sz="2400" b="0" i="0" u="none" strike="noStrike" cap="none" normalizeH="0" dirty="0" smtClean="0">
                <a:solidFill>
                  <a:schemeClr val="bg2"/>
                </a:solidFill>
                <a:latin typeface="Calibri" pitchFamily="34" charset="0"/>
              </a:rPr>
              <a:t> Inefficient!</a:t>
            </a:r>
          </a:p>
          <a:p>
            <a:pPr marL="0" marR="0" indent="0" algn="ctr" defTabSz="1096963" rtl="0" eaLnBrk="1" fontAlgn="base" latinLnBrk="0" hangingPunct="1">
              <a:lnSpc>
                <a:spcPct val="100000"/>
              </a:lnSpc>
              <a:spcBef>
                <a:spcPct val="0"/>
              </a:spcBef>
              <a:spcAft>
                <a:spcPct val="0"/>
              </a:spcAft>
              <a:buClrTx/>
              <a:buSzTx/>
              <a:buFontTx/>
              <a:buNone/>
              <a:tabLst/>
            </a:pPr>
            <a:r>
              <a:rPr lang="en-US" sz="2400" baseline="0" dirty="0" smtClean="0">
                <a:solidFill>
                  <a:schemeClr val="bg2"/>
                </a:solidFill>
                <a:latin typeface="Calibri" pitchFamily="34" charset="0"/>
              </a:rPr>
              <a:t>(exponential blowup)</a:t>
            </a:r>
            <a:endParaRPr kumimoji="0" lang="en-US" sz="2400" b="0" i="0" u="none" strike="noStrike" cap="none" normalizeH="0" baseline="0" dirty="0" smtClean="0">
              <a:solidFill>
                <a:schemeClr val="bg2"/>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Diagram 4"/>
          <p:cNvGraphicFramePr/>
          <p:nvPr/>
        </p:nvGraphicFramePr>
        <p:xfrm>
          <a:off x="264160" y="-132080"/>
          <a:ext cx="8636000" cy="61569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381000" y="230187"/>
            <a:ext cx="8382000" cy="664797"/>
          </a:xfrm>
        </p:spPr>
        <p:txBody>
          <a:bodyPr/>
          <a:lstStyle/>
          <a:p>
            <a:r>
              <a:rPr sz="4800" smtClean="0">
                <a:latin typeface="Calibri" pitchFamily="34" charset="0"/>
                <a:sym typeface="Symbol"/>
              </a:rPr>
              <a:t>SMT : Basic Architecture</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0" name="Text Placeholder 2"/>
          <p:cNvSpPr txBox="1">
            <a:spLocks/>
          </p:cNvSpPr>
          <p:nvPr/>
        </p:nvSpPr>
        <p:spPr>
          <a:xfrm>
            <a:off x="3407397" y="4088701"/>
            <a:ext cx="2986088" cy="2003625"/>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3100" dirty="0" smtClean="0">
                <a:solidFill>
                  <a:schemeClr val="bg1"/>
                </a:solidFill>
                <a:latin typeface="Calibri" pitchFamily="34" charset="0"/>
                <a:sym typeface="Symbol"/>
              </a:rPr>
              <a:t>Equality + UF</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lang="en-US" sz="3100" dirty="0" smtClean="0">
                <a:solidFill>
                  <a:schemeClr val="bg1"/>
                </a:solidFill>
                <a:latin typeface="Calibri" pitchFamily="34" charset="0"/>
                <a:sym typeface="Symbol"/>
              </a:rPr>
              <a:t>Arithmetic</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dirty="0" smtClean="0">
                <a:ln>
                  <a:noFill/>
                </a:ln>
                <a:solidFill>
                  <a:schemeClr val="bg1"/>
                </a:solidFill>
                <a:effectLst/>
                <a:uLnTx/>
                <a:uFillTx/>
                <a:latin typeface="Calibri" pitchFamily="34" charset="0"/>
                <a:ea typeface="+mn-ea"/>
                <a:cs typeface="+mn-cs"/>
                <a:sym typeface="Symbol"/>
              </a:rPr>
              <a:t>Bit-vectors</a:t>
            </a:r>
          </a:p>
          <a:p>
            <a:pPr marL="384954" marR="0" lvl="0" indent="-384954" algn="l" defTabSz="914363" rtl="0" eaLnBrk="1" fontAlgn="auto" latinLnBrk="0" hangingPunct="1">
              <a:lnSpc>
                <a:spcPct val="90000"/>
              </a:lnSpc>
              <a:spcBef>
                <a:spcPct val="20000"/>
              </a:spcBef>
              <a:spcAft>
                <a:spcPts val="0"/>
              </a:spcAft>
              <a:buClrTx/>
              <a:buSzPct val="90000"/>
              <a:buFontTx/>
              <a:buBlip>
                <a:blip r:embed="rId8"/>
              </a:buBlip>
              <a:tabLst/>
              <a:defRPr/>
            </a:pPr>
            <a:r>
              <a:rPr kumimoji="0" lang="en-US" sz="3100" b="0" i="0" u="none" strike="noStrike" kern="1200" cap="none" spc="0" normalizeH="0" baseline="0" noProof="0" dirty="0" smtClean="0">
                <a:ln>
                  <a:noFill/>
                </a:ln>
                <a:solidFill>
                  <a:schemeClr val="bg1"/>
                </a:solidFill>
                <a:effectLst/>
                <a:uLnTx/>
                <a:uFillTx/>
                <a:latin typeface="Calibri" pitchFamily="34" charset="0"/>
                <a:ea typeface="+mn-ea"/>
                <a:cs typeface="+mn-cs"/>
                <a:sym typeface="Symbol"/>
              </a:rPr>
              <a:t>…</a:t>
            </a:r>
            <a:endParaRPr kumimoji="0" lang="en-US" sz="3300" b="0" i="0" u="none" strike="noStrike" kern="1200" cap="none" spc="0" normalizeH="0" baseline="0" noProof="0" dirty="0" smtClean="0">
              <a:ln>
                <a:noFill/>
              </a:ln>
              <a:solidFill>
                <a:schemeClr val="bg1"/>
              </a:solidFill>
              <a:effectLst/>
              <a:uLnTx/>
              <a:uFillTx/>
              <a:latin typeface="+mn-lt"/>
              <a:ea typeface="+mn-ea"/>
              <a:cs typeface="+mn-cs"/>
            </a:endParaRPr>
          </a:p>
        </p:txBody>
      </p:sp>
      <p:sp>
        <p:nvSpPr>
          <p:cNvPr id="6" name="Rectangular Callout 5"/>
          <p:cNvSpPr/>
          <p:nvPr/>
        </p:nvSpPr>
        <p:spPr bwMode="auto">
          <a:xfrm>
            <a:off x="302341" y="4655576"/>
            <a:ext cx="2138517" cy="875070"/>
          </a:xfrm>
          <a:prstGeom prst="wedgeRectCallout">
            <a:avLst>
              <a:gd name="adj1" fmla="val -12891"/>
              <a:gd name="adj2" fmla="val -12550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mtClean="0">
                <a:latin typeface="Calibri" pitchFamily="34" charset="0"/>
                <a:sym typeface="Symbol"/>
              </a:rPr>
              <a:t>SAT (propositional checkers): </a:t>
            </a:r>
            <a:r>
              <a:rPr smtClean="0">
                <a:sym typeface="Symbol"/>
              </a:rPr>
              <a:t/>
            </a:r>
            <a:br>
              <a:rPr smtClean="0">
                <a:sym typeface="Symbol"/>
              </a:rPr>
            </a:br>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3371608" y="2228334"/>
            <a:ext cx="1911591" cy="2062103"/>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   p     q,</a:t>
            </a:r>
          </a:p>
          <a:p>
            <a:r>
              <a:rPr lang="en-US" sz="3200" dirty="0" smtClean="0">
                <a:solidFill>
                  <a:schemeClr val="bg1"/>
                </a:solidFill>
                <a:latin typeface="Calibri" pitchFamily="34" charset="0"/>
                <a:cs typeface="Calibri" pitchFamily="34" charset="0"/>
                <a:sym typeface="Symbol"/>
              </a:rPr>
              <a:t>   p  q,</a:t>
            </a:r>
          </a:p>
          <a:p>
            <a:r>
              <a:rPr lang="en-US" sz="3200" dirty="0" smtClean="0">
                <a:solidFill>
                  <a:schemeClr val="bg1"/>
                </a:solidFill>
                <a:latin typeface="Calibri" pitchFamily="34" charset="0"/>
                <a:cs typeface="Calibri" pitchFamily="34" charset="0"/>
                <a:sym typeface="Symbol"/>
              </a:rPr>
              <a:t>p     q,</a:t>
            </a:r>
          </a:p>
          <a:p>
            <a:r>
              <a:rPr lang="en-US" sz="3200" dirty="0" smtClean="0">
                <a:solidFill>
                  <a:schemeClr val="bg1"/>
                </a:solidFill>
                <a:latin typeface="Calibri" pitchFamily="34" charset="0"/>
                <a:cs typeface="Calibri" pitchFamily="34" charset="0"/>
                <a:sym typeface="Symbol"/>
              </a:rPr>
              <a:t>p  q</a:t>
            </a:r>
            <a:endParaRPr lang="en-US" sz="3200" dirty="0">
              <a:solidFill>
                <a:schemeClr val="bg1"/>
              </a:solidFill>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Equivalence</a:t>
            </a:r>
            <a:endParaRPr lang="en-US" sz="4800" dirty="0"/>
          </a:p>
        </p:txBody>
      </p:sp>
      <p:pic>
        <p:nvPicPr>
          <p:cNvPr id="4098" name="Picture 2"/>
          <p:cNvPicPr>
            <a:picLocks noChangeAspect="1" noChangeArrowheads="1"/>
          </p:cNvPicPr>
          <p:nvPr/>
        </p:nvPicPr>
        <p:blipFill>
          <a:blip r:embed="rId2"/>
          <a:srcRect/>
          <a:stretch>
            <a:fillRect/>
          </a:stretch>
        </p:blipFill>
        <p:spPr bwMode="auto">
          <a:xfrm>
            <a:off x="648381" y="1857375"/>
            <a:ext cx="7629525" cy="5000625"/>
          </a:xfrm>
          <a:prstGeom prst="rect">
            <a:avLst/>
          </a:prstGeom>
          <a:noFill/>
          <a:ln w="9525">
            <a:noFill/>
            <a:miter lim="800000"/>
            <a:headEnd/>
            <a:tailEnd/>
          </a:ln>
        </p:spPr>
      </p:pic>
      <p:sp>
        <p:nvSpPr>
          <p:cNvPr id="7" name="Rectangle 6"/>
          <p:cNvSpPr/>
          <p:nvPr/>
        </p:nvSpPr>
        <p:spPr bwMode="auto">
          <a:xfrm>
            <a:off x="576943" y="3341914"/>
            <a:ext cx="1469571" cy="44631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mtClean="0">
                <a:latin typeface="Calibri" pitchFamily="34" charset="0"/>
                <a:sym typeface="Symbol"/>
              </a:rPr>
              <a:t>SAT (propositional checkers):</a:t>
            </a:r>
            <a:br>
              <a:rPr smtClean="0">
                <a:latin typeface="Calibri" pitchFamily="34" charset="0"/>
                <a:sym typeface="Symbol"/>
              </a:rPr>
            </a:br>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3371608" y="2228334"/>
            <a:ext cx="1911591" cy="2062103"/>
          </a:xfrm>
          <a:prstGeom prst="rect">
            <a:avLst/>
          </a:prstGeom>
        </p:spPr>
        <p:txBody>
          <a:bodyPr wrap="square">
            <a:spAutoFit/>
          </a:bodyPr>
          <a:lstStyle/>
          <a:p>
            <a:r>
              <a:rPr lang="en-US" sz="3200"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a:t>
            </a:r>
            <a:r>
              <a:rPr lang="en-US" sz="32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   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endParaRPr lang="en-US" sz="3200" b="1" dirty="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0" name="Rectangle 9"/>
          <p:cNvSpPr/>
          <p:nvPr/>
        </p:nvSpPr>
        <p:spPr>
          <a:xfrm>
            <a:off x="6007100" y="2507734"/>
            <a:ext cx="2451099" cy="1569660"/>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Assignment:</a:t>
            </a:r>
          </a:p>
          <a:p>
            <a:r>
              <a:rPr lang="en-US" sz="3200" dirty="0" smtClean="0">
                <a:solidFill>
                  <a:schemeClr val="bg1"/>
                </a:solidFill>
                <a:latin typeface="Calibri" pitchFamily="34" charset="0"/>
                <a:cs typeface="Calibri" pitchFamily="34" charset="0"/>
                <a:sym typeface="Symbol"/>
              </a:rPr>
              <a:t>p = false,</a:t>
            </a:r>
          </a:p>
          <a:p>
            <a:r>
              <a:rPr lang="en-US" sz="3200" dirty="0" smtClean="0">
                <a:solidFill>
                  <a:schemeClr val="bg1"/>
                </a:solidFill>
                <a:latin typeface="Calibri" pitchFamily="34" charset="0"/>
                <a:cs typeface="Calibri" pitchFamily="34" charset="0"/>
                <a:sym typeface="Symbol"/>
              </a:rPr>
              <a:t>q = false</a:t>
            </a:r>
            <a:endParaRPr lang="en-US" sz="3200" dirty="0">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mtClean="0">
                <a:latin typeface="Calibri" pitchFamily="34" charset="0"/>
                <a:sym typeface="Symbol"/>
              </a:rPr>
              <a:t>SAT (propositional checkers):</a:t>
            </a:r>
            <a:r>
              <a:rPr lang="en-US" dirty="0" smtClean="0">
                <a:sym typeface="Symbol"/>
              </a:rPr>
              <a:t> </a:t>
            </a:r>
            <a:br>
              <a:rPr lang="en-US" dirty="0" smtClean="0">
                <a:sym typeface="Symbol"/>
              </a:rPr>
            </a:br>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3371608" y="2228334"/>
            <a:ext cx="1911591" cy="2062103"/>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   </a:t>
            </a:r>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   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endParaRPr lang="en-US" sz="3200" b="1" dirty="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0" name="Rectangle 9"/>
          <p:cNvSpPr/>
          <p:nvPr/>
        </p:nvSpPr>
        <p:spPr>
          <a:xfrm>
            <a:off x="6007100" y="2507734"/>
            <a:ext cx="2451099" cy="1569660"/>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Assignment:</a:t>
            </a:r>
          </a:p>
          <a:p>
            <a:r>
              <a:rPr lang="en-US" sz="3200" dirty="0" smtClean="0">
                <a:solidFill>
                  <a:schemeClr val="bg1"/>
                </a:solidFill>
                <a:latin typeface="Calibri" pitchFamily="34" charset="0"/>
                <a:cs typeface="Calibri" pitchFamily="34" charset="0"/>
                <a:sym typeface="Symbol"/>
              </a:rPr>
              <a:t>p = false,</a:t>
            </a:r>
          </a:p>
          <a:p>
            <a:r>
              <a:rPr lang="en-US" sz="3200" dirty="0" smtClean="0">
                <a:solidFill>
                  <a:schemeClr val="bg1"/>
                </a:solidFill>
                <a:latin typeface="Calibri" pitchFamily="34" charset="0"/>
                <a:cs typeface="Calibri" pitchFamily="34" charset="0"/>
                <a:sym typeface="Symbol"/>
              </a:rPr>
              <a:t>q = true</a:t>
            </a:r>
            <a:endParaRPr lang="en-US" sz="3200" dirty="0">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mtClean="0">
                <a:latin typeface="Calibri" pitchFamily="34" charset="0"/>
                <a:sym typeface="Symbol"/>
              </a:rPr>
              <a:t>SAT (propositional checkers):</a:t>
            </a:r>
            <a:br>
              <a:rPr smtClean="0">
                <a:latin typeface="Calibri" pitchFamily="34" charset="0"/>
                <a:sym typeface="Symbol"/>
              </a:rPr>
            </a:br>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3371608" y="2228334"/>
            <a:ext cx="1911591" cy="2062103"/>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   </a:t>
            </a:r>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   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endParaRPr lang="en-US" sz="3200" b="1" dirty="0">
              <a:solidFill>
                <a:srgbClr xmlns:mc="http://schemas.openxmlformats.org/markup-compatibility/2006" xmlns:a14="http://schemas.microsoft.com/office/drawing/2007/7/7/main" val="00B050" mc:Ignorable=""/>
              </a:solidFill>
              <a:latin typeface="Calibri" pitchFamily="34" charset="0"/>
              <a:cs typeface="Calibri" pitchFamily="34" charset="0"/>
            </a:endParaRPr>
          </a:p>
        </p:txBody>
      </p:sp>
      <p:sp>
        <p:nvSpPr>
          <p:cNvPr id="10" name="Rectangle 9"/>
          <p:cNvSpPr/>
          <p:nvPr/>
        </p:nvSpPr>
        <p:spPr>
          <a:xfrm>
            <a:off x="6007100" y="2507734"/>
            <a:ext cx="2451099" cy="1569660"/>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Assignment:</a:t>
            </a:r>
          </a:p>
          <a:p>
            <a:r>
              <a:rPr lang="en-US" sz="3200" dirty="0" smtClean="0">
                <a:solidFill>
                  <a:schemeClr val="bg1"/>
                </a:solidFill>
                <a:latin typeface="Calibri" pitchFamily="34" charset="0"/>
                <a:cs typeface="Calibri" pitchFamily="34" charset="0"/>
                <a:sym typeface="Symbol"/>
              </a:rPr>
              <a:t>p = true,</a:t>
            </a:r>
          </a:p>
          <a:p>
            <a:r>
              <a:rPr lang="en-US" sz="3200" dirty="0" smtClean="0">
                <a:solidFill>
                  <a:schemeClr val="bg1"/>
                </a:solidFill>
                <a:latin typeface="Calibri" pitchFamily="34" charset="0"/>
                <a:cs typeface="Calibri" pitchFamily="34" charset="0"/>
                <a:sym typeface="Symbol"/>
              </a:rPr>
              <a:t>q = false</a:t>
            </a:r>
            <a:endParaRPr lang="en-US" sz="3200" dirty="0">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mtClean="0">
                <a:latin typeface="Calibri" pitchFamily="34" charset="0"/>
                <a:sym typeface="Symbol"/>
              </a:rPr>
              <a:t>SAT (propositional checkers): </a:t>
            </a:r>
            <a:r>
              <a:rPr smtClean="0">
                <a:sym typeface="Symbol"/>
              </a:rPr>
              <a:t/>
            </a:r>
            <a:br>
              <a:rPr smtClean="0">
                <a:sym typeface="Symbol"/>
              </a:rPr>
            </a:br>
            <a:r>
              <a:rPr lang="en-US" dirty="0" smtClean="0">
                <a:sym typeface="Symbol"/>
              </a:rPr>
              <a:t>Case Analysis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endParaRPr lang="en-US" sz="3200" dirty="0" smtClean="0">
              <a:latin typeface="Calibri" pitchFamily="34" charset="0"/>
              <a:sym typeface="Symbol"/>
            </a:endParaRPr>
          </a:p>
          <a:p>
            <a:pPr algn="ctr">
              <a:buNone/>
            </a:pPr>
            <a:endParaRPr lang="en-US" sz="2800" dirty="0" smtClean="0">
              <a:latin typeface="Calibri" pitchFamily="34" charset="0"/>
              <a:sym typeface="Symbol"/>
            </a:endParaRPr>
          </a:p>
        </p:txBody>
      </p:sp>
      <p:sp>
        <p:nvSpPr>
          <p:cNvPr id="9" name="Rectangle 8"/>
          <p:cNvSpPr/>
          <p:nvPr/>
        </p:nvSpPr>
        <p:spPr>
          <a:xfrm>
            <a:off x="3371608" y="2228334"/>
            <a:ext cx="1911591" cy="2062103"/>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   </a:t>
            </a:r>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   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00B050" mc:Ignorable=""/>
                </a:solidFill>
                <a:latin typeface="Calibri" pitchFamily="34" charset="0"/>
                <a:cs typeface="Calibri" pitchFamily="34" charset="0"/>
                <a:sym typeface="Symbol"/>
              </a:rPr>
              <a:t>p     q</a:t>
            </a:r>
            <a:r>
              <a:rPr lang="en-US" sz="3200" dirty="0" smtClean="0">
                <a:solidFill>
                  <a:schemeClr val="bg1"/>
                </a:solidFill>
                <a:latin typeface="Calibri" pitchFamily="34" charset="0"/>
                <a:cs typeface="Calibri" pitchFamily="34" charset="0"/>
                <a:sym typeface="Symbol"/>
              </a:rPr>
              <a:t>,</a:t>
            </a:r>
          </a:p>
          <a:p>
            <a:r>
              <a:rPr lang="en-US" sz="32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p  q</a:t>
            </a:r>
            <a:endParaRPr lang="en-US" sz="3200" b="1" dirty="0">
              <a:solidFill>
                <a:srgbClr xmlns:mc="http://schemas.openxmlformats.org/markup-compatibility/2006" xmlns:a14="http://schemas.microsoft.com/office/drawing/2007/7/7/main" val="FF0000" mc:Ignorable=""/>
              </a:solidFill>
              <a:latin typeface="Calibri" pitchFamily="34" charset="0"/>
              <a:cs typeface="Calibri" pitchFamily="34" charset="0"/>
            </a:endParaRPr>
          </a:p>
        </p:txBody>
      </p:sp>
      <p:sp>
        <p:nvSpPr>
          <p:cNvPr id="10" name="Rectangle 9"/>
          <p:cNvSpPr/>
          <p:nvPr/>
        </p:nvSpPr>
        <p:spPr>
          <a:xfrm>
            <a:off x="6007100" y="2507734"/>
            <a:ext cx="2451099" cy="1569660"/>
          </a:xfrm>
          <a:prstGeom prst="rect">
            <a:avLst/>
          </a:prstGeom>
        </p:spPr>
        <p:txBody>
          <a:bodyPr wrap="square">
            <a:spAutoFit/>
          </a:bodyPr>
          <a:lstStyle/>
          <a:p>
            <a:r>
              <a:rPr lang="en-US" sz="3200" dirty="0" smtClean="0">
                <a:solidFill>
                  <a:schemeClr val="bg1"/>
                </a:solidFill>
                <a:latin typeface="Calibri" pitchFamily="34" charset="0"/>
                <a:cs typeface="Calibri" pitchFamily="34" charset="0"/>
                <a:sym typeface="Symbol"/>
              </a:rPr>
              <a:t>Assignment:</a:t>
            </a:r>
          </a:p>
          <a:p>
            <a:r>
              <a:rPr lang="en-US" sz="3200" dirty="0" smtClean="0">
                <a:solidFill>
                  <a:schemeClr val="bg1"/>
                </a:solidFill>
                <a:latin typeface="Calibri" pitchFamily="34" charset="0"/>
                <a:cs typeface="Calibri" pitchFamily="34" charset="0"/>
                <a:sym typeface="Symbol"/>
              </a:rPr>
              <a:t>p = true,</a:t>
            </a:r>
          </a:p>
          <a:p>
            <a:r>
              <a:rPr lang="en-US" sz="3200" dirty="0" smtClean="0">
                <a:solidFill>
                  <a:schemeClr val="bg1"/>
                </a:solidFill>
                <a:latin typeface="Calibri" pitchFamily="34" charset="0"/>
                <a:cs typeface="Calibri" pitchFamily="34" charset="0"/>
                <a:sym typeface="Symbol"/>
              </a:rPr>
              <a:t>q = true</a:t>
            </a:r>
            <a:endParaRPr lang="en-US" sz="3200" dirty="0">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917174"/>
          </a:xfrm>
        </p:spPr>
        <p:txBody>
          <a:bodyPr/>
          <a:lstStyle/>
          <a:p>
            <a:pPr algn="ctr">
              <a:buNone/>
            </a:pPr>
            <a:r>
              <a:rPr lang="en-US" sz="3200" dirty="0" smtClean="0">
                <a:latin typeface="Calibri" pitchFamily="34" charset="0"/>
                <a:sym typeface="Symbol"/>
              </a:rPr>
              <a:t>M | F</a:t>
            </a:r>
          </a:p>
          <a:p>
            <a:pPr algn="ctr">
              <a:buNone/>
            </a:pPr>
            <a:endParaRPr lang="en-US" sz="2800" dirty="0" smtClean="0">
              <a:latin typeface="Calibri" pitchFamily="34" charset="0"/>
              <a:sym typeface="Symbol"/>
            </a:endParaRPr>
          </a:p>
        </p:txBody>
      </p:sp>
      <p:sp>
        <p:nvSpPr>
          <p:cNvPr id="5" name="Rounded Rectangular Callout 4"/>
          <p:cNvSpPr/>
          <p:nvPr/>
        </p:nvSpPr>
        <p:spPr bwMode="auto">
          <a:xfrm>
            <a:off x="1625600" y="2357120"/>
            <a:ext cx="2479040" cy="843280"/>
          </a:xfrm>
          <a:prstGeom prst="wedgeRoundRectCallout">
            <a:avLst>
              <a:gd name="adj1" fmla="val 49411"/>
              <a:gd name="adj2" fmla="val -9022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P</a:t>
            </a:r>
            <a:r>
              <a:rPr kumimoji="0" lang="en-US" sz="2800" b="0" i="0" u="none" strike="noStrike" cap="none" normalizeH="0" baseline="0" dirty="0" smtClean="0">
                <a:solidFill>
                  <a:schemeClr val="bg1"/>
                </a:solidFill>
                <a:latin typeface="Segoe" pitchFamily="34" charset="0"/>
              </a:rPr>
              <a:t>artial model</a:t>
            </a:r>
          </a:p>
        </p:txBody>
      </p:sp>
      <p:sp>
        <p:nvSpPr>
          <p:cNvPr id="6" name="Rounded Rectangular Callout 5"/>
          <p:cNvSpPr/>
          <p:nvPr/>
        </p:nvSpPr>
        <p:spPr bwMode="auto">
          <a:xfrm>
            <a:off x="4856480" y="2570480"/>
            <a:ext cx="3037840" cy="843280"/>
          </a:xfrm>
          <a:prstGeom prst="wedgeRoundRectCallout">
            <a:avLst>
              <a:gd name="adj1" fmla="val -46491"/>
              <a:gd name="adj2" fmla="val -120347"/>
              <a:gd name="adj3" fmla="val 16667"/>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Set of clauses</a:t>
            </a:r>
            <a:endParaRPr kumimoji="0" lang="en-US" sz="2800" b="0" i="0" u="none" strike="noStrike" cap="none" normalizeH="0" baseline="0" dirty="0" smtClean="0">
              <a:solidFill>
                <a:schemeClr val="bg1"/>
              </a:solidFill>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Guessing</a:t>
            </a:r>
          </a:p>
        </p:txBody>
      </p:sp>
      <p:sp>
        <p:nvSpPr>
          <p:cNvPr id="5" name="Rectangle 4"/>
          <p:cNvSpPr/>
          <p:nvPr/>
        </p:nvSpPr>
        <p:spPr>
          <a:xfrm>
            <a:off x="0" y="376474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q </a:t>
            </a:r>
            <a:r>
              <a:rPr lang="en-US" sz="2800" dirty="0" smtClean="0">
                <a:solidFill>
                  <a:schemeClr val="bg1"/>
                </a:solidFill>
                <a:latin typeface="Calibri" pitchFamily="34" charset="0"/>
                <a:sym typeface="Symbol"/>
              </a:rPr>
              <a:t>| p  q, q  r</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p  |  p  q, q  r</a:t>
            </a:r>
          </a:p>
          <a:p>
            <a:pPr lvl="1">
              <a:buNone/>
            </a:pPr>
            <a:endParaRPr lang="en-US" sz="2800" dirty="0" smtClean="0">
              <a:solidFill>
                <a:schemeClr val="bg1"/>
              </a:solidFill>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Deducing</a:t>
            </a:r>
          </a:p>
        </p:txBody>
      </p:sp>
      <p:sp>
        <p:nvSpPr>
          <p:cNvPr id="5" name="Rectangle 4"/>
          <p:cNvSpPr/>
          <p:nvPr/>
        </p:nvSpPr>
        <p:spPr>
          <a:xfrm>
            <a:off x="335280" y="3734267"/>
            <a:ext cx="4094480"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s</a:t>
            </a:r>
            <a:r>
              <a:rPr lang="en-US" sz="2800" dirty="0" smtClean="0">
                <a:solidFill>
                  <a:schemeClr val="bg1"/>
                </a:solidFill>
                <a:latin typeface="Calibri" pitchFamily="34" charset="0"/>
                <a:sym typeface="Symbol"/>
              </a:rPr>
              <a:t>| p  q, p  s</a:t>
            </a: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Rectangle 7"/>
          <p:cNvSpPr/>
          <p:nvPr/>
        </p:nvSpPr>
        <p:spPr>
          <a:xfrm>
            <a:off x="539322" y="2181870"/>
            <a:ext cx="3289683"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p </a:t>
            </a:r>
            <a:r>
              <a:rPr lang="en-US" sz="2800" dirty="0" smtClean="0">
                <a:solidFill>
                  <a:schemeClr val="bg1"/>
                </a:solidFill>
                <a:latin typeface="Calibri" pitchFamily="34" charset="0"/>
                <a:sym typeface="Symbol"/>
              </a:rPr>
              <a:t> |  p  q,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800" dirty="0" smtClean="0">
                <a:solidFill>
                  <a:schemeClr val="bg1"/>
                </a:solidFill>
                <a:latin typeface="Calibri" pitchFamily="34" charset="0"/>
                <a:sym typeface="Symbol"/>
              </a:rPr>
              <a:t>  s</a:t>
            </a:r>
          </a:p>
          <a:p>
            <a:pPr lvl="1">
              <a:buNone/>
            </a:pPr>
            <a:endParaRPr lang="en-US" sz="2800" dirty="0" smtClean="0">
              <a:solidFill>
                <a:schemeClr val="bg1"/>
              </a:solidFill>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29348"/>
          </a:xfrm>
        </p:spPr>
        <p:txBody>
          <a:bodyPr/>
          <a:lstStyle/>
          <a:p>
            <a:pPr>
              <a:buNone/>
            </a:pP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Backtracking</a:t>
            </a:r>
          </a:p>
        </p:txBody>
      </p:sp>
      <p:sp>
        <p:nvSpPr>
          <p:cNvPr id="5" name="Rectangle 4"/>
          <p:cNvSpPr/>
          <p:nvPr/>
        </p:nvSpPr>
        <p:spPr>
          <a:xfrm>
            <a:off x="934719" y="3785067"/>
            <a:ext cx="4823529" cy="523220"/>
          </a:xfrm>
          <a:prstGeom prst="rect">
            <a:avLst/>
          </a:prstGeom>
        </p:spPr>
        <p:txBody>
          <a:bodyPr wrap="square">
            <a:spAutoFit/>
          </a:bodyPr>
          <a:lstStyle/>
          <a:p>
            <a:pPr lvl="1">
              <a:buNone/>
            </a:pPr>
            <a:r>
              <a:rPr lang="en-US" sz="2800" dirty="0" smtClean="0">
                <a:solidFill>
                  <a:schemeClr val="bg1"/>
                </a:solidFill>
                <a:latin typeface="Calibri" pitchFamily="34" charset="0"/>
                <a:sym typeface="Symbol"/>
              </a:rPr>
              <a:t> p,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s</a:t>
            </a:r>
            <a:r>
              <a:rPr lang="en-US" sz="2800" dirty="0" smtClean="0">
                <a:solidFill>
                  <a:schemeClr val="bg1"/>
                </a:solidFill>
                <a:latin typeface="Calibri" pitchFamily="34" charset="0"/>
                <a:sym typeface="Symbol"/>
              </a:rPr>
              <a:t>| p  q, s  q,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p q</a:t>
            </a:r>
            <a:endParaRPr lang="en-US" sz="2800" dirty="0" smtClean="0">
              <a:solidFill>
                <a:schemeClr val="bg1"/>
              </a:solidFill>
              <a:latin typeface="Calibri" pitchFamily="34" charset="0"/>
              <a:sym typeface="Symbol"/>
            </a:endParaRPr>
          </a:p>
        </p:txBody>
      </p:sp>
      <p:sp>
        <p:nvSpPr>
          <p:cNvPr id="7" name="Down Arrow 6"/>
          <p:cNvSpPr/>
          <p:nvPr/>
        </p:nvSpPr>
        <p:spPr bwMode="auto">
          <a:xfrm>
            <a:off x="2082800" y="2763520"/>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Rectangle 7"/>
          <p:cNvSpPr/>
          <p:nvPr/>
        </p:nvSpPr>
        <p:spPr>
          <a:xfrm>
            <a:off x="539322" y="2181870"/>
            <a:ext cx="5440528" cy="954107"/>
          </a:xfrm>
          <a:prstGeom prst="rect">
            <a:avLst/>
          </a:prstGeom>
        </p:spPr>
        <p:txBody>
          <a:bodyPr wrap="none">
            <a:spAutoFit/>
          </a:bodyPr>
          <a:lstStyle/>
          <a:p>
            <a:pPr lvl="1"/>
            <a:r>
              <a:rPr lang="en-US" sz="2800" dirty="0" smtClean="0">
                <a:solidFill>
                  <a:schemeClr val="bg1"/>
                </a:solidFill>
                <a:latin typeface="Calibri" pitchFamily="34" charset="0"/>
                <a:sym typeface="Symbol"/>
              </a:rPr>
              <a:t>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800" dirty="0" smtClean="0">
                <a:solidFill>
                  <a:schemeClr val="bg1"/>
                </a:solidFill>
                <a:latin typeface="Calibri" pitchFamily="34" charset="0"/>
                <a:sym typeface="Symbol"/>
              </a:rPr>
              <a:t>, s,</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  q </a:t>
            </a:r>
            <a:r>
              <a:rPr lang="en-US" sz="2800" dirty="0" smtClean="0">
                <a:solidFill>
                  <a:schemeClr val="bg1"/>
                </a:solidFill>
                <a:latin typeface="Calibri" pitchFamily="34" charset="0"/>
                <a:sym typeface="Symbol"/>
              </a:rPr>
              <a:t> |  p  q, s  q,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p q</a:t>
            </a:r>
          </a:p>
          <a:p>
            <a:pPr lvl="1">
              <a:buNone/>
            </a:pPr>
            <a:endParaRPr lang="en-US" sz="2800" dirty="0" smtClean="0">
              <a:solidFill>
                <a:schemeClr val="bg1"/>
              </a:solidFill>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sym typeface="Symbol"/>
              </a:rPr>
              <a:t>Modern </a:t>
            </a:r>
            <a:r>
              <a:rPr smtClean="0">
                <a:latin typeface="Calibri" pitchFamily="34" charset="0"/>
                <a:sym typeface="Symbol"/>
              </a:rPr>
              <a:t>DPLL</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2003625"/>
          </a:xfrm>
        </p:spPr>
        <p:txBody>
          <a:bodyPr/>
          <a:lstStyle/>
          <a:p>
            <a:r>
              <a:rPr lang="en-US" sz="3100" dirty="0" smtClean="0">
                <a:latin typeface="Calibri" pitchFamily="34" charset="0"/>
                <a:sym typeface="Symbol"/>
              </a:rPr>
              <a:t>Efficien</a:t>
            </a:r>
            <a:r>
              <a:rPr lang="en-US" sz="3100" dirty="0" smtClean="0">
                <a:sym typeface="Symbol"/>
              </a:rPr>
              <a:t>t indexing (two-watch literal)</a:t>
            </a:r>
          </a:p>
          <a:p>
            <a:r>
              <a:rPr lang="en-US" sz="3100" dirty="0" smtClean="0">
                <a:latin typeface="Calibri" pitchFamily="34" charset="0"/>
                <a:sym typeface="Symbol"/>
              </a:rPr>
              <a:t>Non-chronological backtracking (</a:t>
            </a:r>
            <a:r>
              <a:rPr lang="en-US" sz="3100" dirty="0" err="1" smtClean="0">
                <a:latin typeface="Calibri" pitchFamily="34" charset="0"/>
                <a:sym typeface="Symbol"/>
              </a:rPr>
              <a:t>backjumping</a:t>
            </a:r>
            <a:r>
              <a:rPr lang="en-US" sz="3100" dirty="0" smtClean="0">
                <a:latin typeface="Calibri" pitchFamily="34" charset="0"/>
                <a:sym typeface="Symbol"/>
              </a:rPr>
              <a:t>)</a:t>
            </a:r>
          </a:p>
          <a:p>
            <a:r>
              <a:rPr lang="en-US" sz="3100" dirty="0" smtClean="0">
                <a:sym typeface="Symbol"/>
              </a:rPr>
              <a:t>L</a:t>
            </a:r>
            <a:r>
              <a:rPr lang="en-US" sz="3100" dirty="0" smtClean="0">
                <a:latin typeface="Calibri" pitchFamily="34" charset="0"/>
                <a:sym typeface="Symbol"/>
              </a:rPr>
              <a:t>emma learning</a:t>
            </a:r>
          </a:p>
          <a:p>
            <a:r>
              <a:rPr lang="en-US" sz="3100" dirty="0" smtClean="0">
                <a:sym typeface="Symbol"/>
              </a:rPr>
              <a:t>…</a:t>
            </a:r>
            <a:endParaRPr lang="en-US" sz="2700" dirty="0" smtClean="0">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5" y="2389892"/>
            <a:ext cx="4044440"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Software development crisis</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511628" y="2264230"/>
            <a:ext cx="8142514" cy="2609945"/>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3200" dirty="0" smtClean="0">
                <a:solidFill>
                  <a:schemeClr val="bg1"/>
                </a:solidFill>
                <a:latin typeface="Calibri" pitchFamily="34" charset="0"/>
                <a:sym typeface="Symbol"/>
              </a:rPr>
              <a:t>Software malfunction is a common problem.</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3200" dirty="0" smtClean="0">
              <a:solidFill>
                <a:schemeClr val="bg1"/>
              </a:solidFill>
              <a:latin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3200" dirty="0" smtClean="0">
                <a:solidFill>
                  <a:schemeClr val="bg1"/>
                </a:solidFill>
                <a:latin typeface="Calibri" pitchFamily="34" charset="0"/>
                <a:sym typeface="Symbol"/>
              </a:rPr>
              <a:t>Software complexity is increasing.</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3200" dirty="0" smtClean="0">
              <a:solidFill>
                <a:schemeClr val="bg1"/>
              </a:solidFill>
              <a:latin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3200" b="1" dirty="0" smtClean="0">
                <a:solidFill>
                  <a:srgbClr xmlns:mc="http://schemas.openxmlformats.org/markup-compatibility/2006" xmlns:a14="http://schemas.microsoft.com/office/drawing/2007/7/7/main" val="FF0000" mc:Ignorable=""/>
                </a:solidFill>
                <a:latin typeface="Calibri" pitchFamily="34" charset="0"/>
                <a:sym typeface="Symbol"/>
              </a:rPr>
              <a:t>We need new methods and tools. </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Equisatisfiable</a:t>
            </a:r>
            <a:endParaRPr lang="en-US" dirty="0"/>
          </a:p>
        </p:txBody>
      </p:sp>
      <p:sp>
        <p:nvSpPr>
          <p:cNvPr id="3" name="Content Placeholder 2"/>
          <p:cNvSpPr>
            <a:spLocks noGrp="1"/>
          </p:cNvSpPr>
          <p:nvPr>
            <p:ph idx="1"/>
          </p:nvPr>
        </p:nvSpPr>
        <p:spPr>
          <a:xfrm>
            <a:off x="337457" y="1826532"/>
            <a:ext cx="8382000" cy="2111347"/>
          </a:xfrm>
        </p:spPr>
        <p:txBody>
          <a:bodyPr/>
          <a:lstStyle/>
          <a:p>
            <a:pPr marL="0" indent="0">
              <a:buNone/>
            </a:pPr>
            <a:r>
              <a:rPr lang="en-US" dirty="0" smtClean="0"/>
              <a:t>We say formulas </a:t>
            </a:r>
            <a:r>
              <a:rPr lang="en-US" i="1" dirty="0" smtClean="0"/>
              <a:t>A</a:t>
            </a:r>
            <a:r>
              <a:rPr lang="en-US" dirty="0" smtClean="0"/>
              <a:t> and </a:t>
            </a:r>
            <a:r>
              <a:rPr lang="en-US" i="1" dirty="0" smtClean="0"/>
              <a:t>B </a:t>
            </a:r>
            <a:r>
              <a:rPr lang="en-US" dirty="0" smtClean="0"/>
              <a:t>are </a:t>
            </a:r>
            <a:r>
              <a:rPr lang="en-US" dirty="0" err="1" smtClean="0">
                <a:solidFill>
                  <a:srgbClr xmlns:mc="http://schemas.openxmlformats.org/markup-compatibility/2006" xmlns:a14="http://schemas.microsoft.com/office/drawing/2007/7/7/main" val="FF0000" mc:Ignorable=""/>
                </a:solidFill>
              </a:rPr>
              <a:t>equisatisfiable</a:t>
            </a:r>
            <a:r>
              <a:rPr lang="en-US" dirty="0" smtClean="0"/>
              <a:t> if and only if </a:t>
            </a:r>
            <a:r>
              <a:rPr lang="en-US" i="1" dirty="0" smtClean="0"/>
              <a:t>A </a:t>
            </a:r>
            <a:r>
              <a:rPr lang="en-US" dirty="0" smtClean="0"/>
              <a:t>is </a:t>
            </a:r>
            <a:r>
              <a:rPr lang="en-US" dirty="0" err="1" smtClean="0"/>
              <a:t>satisfiable</a:t>
            </a:r>
            <a:r>
              <a:rPr lang="en-US" dirty="0" smtClean="0"/>
              <a:t> if and only if </a:t>
            </a:r>
            <a:r>
              <a:rPr lang="en-US" i="1" dirty="0" smtClean="0"/>
              <a:t>B</a:t>
            </a:r>
            <a:r>
              <a:rPr lang="en-US" dirty="0" smtClean="0"/>
              <a:t> is.</a:t>
            </a:r>
          </a:p>
          <a:p>
            <a:pPr marL="0" indent="0">
              <a:buNone/>
            </a:pPr>
            <a:endParaRPr lang="en-US" dirty="0" smtClean="0"/>
          </a:p>
          <a:p>
            <a:pPr marL="0" indent="0">
              <a:buNone/>
            </a:pPr>
            <a:r>
              <a:rPr lang="en-US" dirty="0" smtClean="0"/>
              <a:t>During this course, we will describe transformations that preserve equivalence and </a:t>
            </a:r>
            <a:r>
              <a:rPr lang="en-US" dirty="0" err="1" smtClean="0"/>
              <a:t>equisatisfiability</a:t>
            </a:r>
            <a:r>
              <a:rPr lang="en-US" dirty="0" smtClean="0"/>
              <a:t>.</a:t>
            </a:r>
            <a:endParaRPr lang="en-US" dirty="0"/>
          </a:p>
        </p:txBody>
      </p:sp>
    </p:spTree>
  </p:cSld>
  <p:clrMapOvr>
    <a:masterClrMapping/>
  </p:clrMapOvr>
  <p:transition xmlns:p14="http://schemas.microsoft.com/office/powerpoint/2007/7/12/main">
    <p:fade/>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1</a:t>
            </a:r>
            <a:r>
              <a:rPr kumimoji="0" lang="en-US" sz="2400" i="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2</a:t>
            </a:r>
            <a:r>
              <a:rPr kumimoji="0" lang="en-US" sz="2400" i="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3</a:t>
            </a:r>
            <a:r>
              <a:rPr kumimoji="0" lang="en-US" sz="2400" i="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endParaRPr kumimoji="0" lang="en-US" sz="2400" i="0" u="none" strike="noStrike" kern="1200" cap="none" spc="0" normalizeH="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5" y="2389892"/>
            <a:ext cx="4103434"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 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3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(y</a:t>
            </a:r>
            <a:r>
              <a:rPr lang="en-US" sz="2400" dirty="0" smtClean="0">
                <a:solidFill>
                  <a:srgbClr xmlns:mc="http://schemas.openxmlformats.org/markup-compatibility/2006" xmlns:a14="http://schemas.microsoft.com/office/drawing/2007/7/7/main" val="FF0000" mc:Ignorable=""/>
                </a:solidFill>
                <a:latin typeface="Calibri" pitchFamily="34" charset="0"/>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&gt; 2), 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3</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endPar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0070C0" mc:Ignorable=""/>
                </a:solidFill>
                <a:latin typeface="Calibri" pitchFamily="34" charset="0"/>
              </a:rPr>
              <a:t>x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0070C0" mc:Ignorable=""/>
                </a:solidFill>
                <a:latin typeface="Calibri" pitchFamily="34" charset="0"/>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&gt; 2), y</a:t>
            </a:r>
            <a:r>
              <a:rPr lang="en-US" sz="2400" dirty="0" smtClean="0">
                <a:solidFill>
                  <a:srgbClr xmlns:mc="http://schemas.openxmlformats.org/markup-compatibility/2006" xmlns:a14="http://schemas.microsoft.com/office/drawing/2007/7/7/main" val="0070C0" mc:Ignorable=""/>
                </a:solidFill>
                <a:latin typeface="Calibri" pitchFamily="34" charset="0"/>
              </a:rPr>
              <a:t> &lt; 1</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5" y="2389892"/>
            <a:ext cx="4037066"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FF0000" mc:Ignorable=""/>
                </a:solidFill>
                <a:latin typeface="Calibri" pitchFamily="34" charset="0"/>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&gt; 2), 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0070C0" mc:Ignorable=""/>
                </a:solidFill>
                <a:latin typeface="Calibri" pitchFamily="34" charset="0"/>
              </a:rPr>
              <a:t>x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 0, y = x + 1, y</a:t>
            </a:r>
            <a:r>
              <a:rPr lang="en-US" sz="2400" dirty="0" smtClean="0">
                <a:solidFill>
                  <a:srgbClr xmlns:mc="http://schemas.openxmlformats.org/markup-compatibility/2006" xmlns:a14="http://schemas.microsoft.com/office/drawing/2007/7/7/main" val="0070C0" mc:Ignorable=""/>
                </a:solidFill>
                <a:latin typeface="Calibri" pitchFamily="34" charset="0"/>
              </a:rPr>
              <a:t> &lt; 1</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0070C0" mc:Ignorable=""/>
              </a:solidFill>
              <a:effectLst/>
              <a:uLnTx/>
              <a:uFillTx/>
              <a:latin typeface="Calibri" pitchFamily="34" charset="0"/>
              <a:ea typeface="+mn-ea"/>
              <a:cs typeface="+mn-cs"/>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2156156" y="3127499"/>
            <a:ext cx="2174443"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Content Placeholder 2"/>
          <p:cNvSpPr txBox="1">
            <a:spLocks/>
          </p:cNvSpPr>
          <p:nvPr/>
        </p:nvSpPr>
        <p:spPr>
          <a:xfrm>
            <a:off x="5957619" y="4411948"/>
            <a:ext cx="198438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 y = x + 1, 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1</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2</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endParaRPr lang="en-US" sz="2400" dirty="0" smtClean="0">
              <a:solidFill>
                <a:srgbClr xmlns:mc="http://schemas.openxmlformats.org/markup-compatibility/2006" xmlns:a14="http://schemas.microsoft.com/office/drawing/2007/7/7/main" val="0070C0" mc:Ignorable=""/>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9" name="Rounded Rectangle 18"/>
          <p:cNvSpPr/>
          <p:nvPr/>
        </p:nvSpPr>
        <p:spPr bwMode="auto">
          <a:xfrm>
            <a:off x="6552195" y="2271964"/>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5987841" y="2521974"/>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Content Placeholder 2"/>
          <p:cNvSpPr txBox="1">
            <a:spLocks/>
          </p:cNvSpPr>
          <p:nvPr/>
        </p:nvSpPr>
        <p:spPr>
          <a:xfrm>
            <a:off x="3495361" y="2388961"/>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 y = x + 1, 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endParaRPr kumimoji="0" lang="en-US" sz="24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endParaRPr>
          </a:p>
        </p:txBody>
      </p:sp>
      <p:sp>
        <p:nvSpPr>
          <p:cNvPr id="22" name="Left Arrow 21"/>
          <p:cNvSpPr/>
          <p:nvPr/>
        </p:nvSpPr>
        <p:spPr bwMode="auto">
          <a:xfrm>
            <a:off x="2991458" y="2512141"/>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3" name="Content Placeholder 2"/>
          <p:cNvSpPr txBox="1">
            <a:spLocks/>
          </p:cNvSpPr>
          <p:nvPr/>
        </p:nvSpPr>
        <p:spPr>
          <a:xfrm>
            <a:off x="1103664" y="2388961"/>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1</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2</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endParaRPr lang="en-US" sz="2400" dirty="0" smtClean="0">
              <a:solidFill>
                <a:srgbClr xmlns:mc="http://schemas.openxmlformats.org/markup-compatibility/2006" xmlns:a14="http://schemas.microsoft.com/office/drawing/2007/7/7/main" val="0070C0" mc:Ignorable=""/>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
        <p:nvSpPr>
          <p:cNvPr id="25" name="Rectangular Callout 24"/>
          <p:cNvSpPr/>
          <p:nvPr/>
        </p:nvSpPr>
        <p:spPr bwMode="auto">
          <a:xfrm>
            <a:off x="2168013" y="3554361"/>
            <a:ext cx="2521974" cy="1260987"/>
          </a:xfrm>
          <a:prstGeom prst="wedgeRectCallout">
            <a:avLst>
              <a:gd name="adj1" fmla="val -42827"/>
              <a:gd name="adj2" fmla="val -78703"/>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AKA</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Calibri" pitchFamily="34" charset="0"/>
              </a:rPr>
              <a:t>Theory conflict</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latin typeface="Calibri" pitchFamily="34" charset="0"/>
                <a:sym typeface="Symbol"/>
              </a:rPr>
              <a:t>SAT + Theory solvers: Main loop</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Content Placeholder 2"/>
          <p:cNvSpPr txBox="1">
            <a:spLocks/>
          </p:cNvSpPr>
          <p:nvPr/>
        </p:nvSpPr>
        <p:spPr>
          <a:xfrm>
            <a:off x="2713329" y="1987556"/>
            <a:ext cx="5165141" cy="3988784"/>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1" dirty="0" smtClean="0">
                <a:solidFill>
                  <a:schemeClr val="bg1"/>
                </a:solidFill>
                <a:latin typeface="Calibri" pitchFamily="34" charset="0"/>
              </a:rPr>
              <a:t>p</a:t>
            </a:r>
            <a:r>
              <a:rPr kumimoji="0" lang="en-US" sz="24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2400" dirty="0" smtClean="0">
                <a:solidFill>
                  <a:schemeClr val="bg1"/>
                </a:solidFill>
                <a:latin typeface="Calibri" pitchFamily="34" charset="0"/>
              </a:rPr>
              <a:t>S</a:t>
            </a:r>
            <a:r>
              <a:rPr kumimoji="0" lang="en-US" sz="2400" i="0" u="none" strike="noStrike" kern="1200" cap="none" spc="0" normalizeH="0" noProof="0" dirty="0" err="1" smtClean="0">
                <a:ln>
                  <a:noFill/>
                </a:ln>
                <a:solidFill>
                  <a:schemeClr val="bg1"/>
                </a:solidFill>
                <a:effectLst/>
                <a:uLnTx/>
                <a:uFillTx/>
                <a:latin typeface="Calibri" pitchFamily="34" charset="0"/>
                <a:ea typeface="+mn-ea"/>
                <a:cs typeface="+mn-cs"/>
              </a:rPr>
              <a:t>mtSolver</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2400" baseline="0" dirty="0" smtClean="0">
                <a:solidFill>
                  <a:schemeClr val="bg1"/>
                </a:solidFill>
                <a:latin typeface="Calibri" pitchFamily="34" charset="0"/>
              </a:rPr>
              <a:t>	(</a:t>
            </a:r>
            <a:r>
              <a:rPr lang="en-US" sz="2400" baseline="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baseline="0" dirty="0" smtClean="0">
                <a:solidFill>
                  <a:schemeClr val="bg1"/>
                </a:solidFill>
                <a:latin typeface="Calibri" pitchFamily="34" charset="0"/>
              </a:rPr>
              <a:t>, M) :=</a:t>
            </a:r>
            <a:r>
              <a:rPr lang="en-US" sz="2400" dirty="0" smtClean="0">
                <a:solidFill>
                  <a:schemeClr val="bg1"/>
                </a:solidFill>
                <a:latin typeface="Calibri" pitchFamily="34" charset="0"/>
              </a:rPr>
              <a:t> Abstract(F)</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24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2400" dirty="0" smtClean="0">
                <a:solidFill>
                  <a:schemeClr val="bg1"/>
                </a:solidFill>
                <a:latin typeface="Calibri" pitchFamily="34" charset="0"/>
              </a:rPr>
              <a:t>		(R, A) := </a:t>
            </a:r>
            <a:r>
              <a:rPr lang="en-US" sz="2400" dirty="0" err="1" smtClean="0">
                <a:solidFill>
                  <a:schemeClr val="bg1"/>
                </a:solidFill>
                <a:latin typeface="Calibri" pitchFamily="34" charset="0"/>
              </a:rPr>
              <a:t>SAT_solver</a:t>
            </a:r>
            <a:r>
              <a:rPr lang="en-US" sz="2400" dirty="0" smtClean="0">
                <a:solidFill>
                  <a:schemeClr val="bg1"/>
                </a:solidFill>
                <a:latin typeface="Calibri" pitchFamily="34" charset="0"/>
              </a:rPr>
              <a:t>(</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r>
              <a:rPr lang="en-US" sz="2400" dirty="0" smtClean="0">
                <a:solidFill>
                  <a:schemeClr val="bg1"/>
                </a:solidFill>
                <a:latin typeface="Calibri" pitchFamily="34" charset="0"/>
              </a:rPr>
              <a:t>)</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UNSAT </a:t>
            </a:r>
            <a:r>
              <a:rPr lang="en-US" sz="2400" b="1" dirty="0" smtClean="0">
                <a:solidFill>
                  <a:schemeClr val="bg1"/>
                </a:solidFill>
                <a:latin typeface="Calibri" pitchFamily="34" charset="0"/>
              </a:rPr>
              <a:t>then return</a:t>
            </a:r>
            <a:r>
              <a:rPr lang="en-US" sz="2400" dirty="0" smtClean="0">
                <a:solidFill>
                  <a:schemeClr val="bg1"/>
                </a:solidFill>
                <a:latin typeface="Calibri" pitchFamily="34" charset="0"/>
              </a:rPr>
              <a:t> UNSAT</a:t>
            </a:r>
          </a:p>
          <a:p>
            <a:pPr marL="384954" lvl="0" indent="-384954">
              <a:lnSpc>
                <a:spcPct val="90000"/>
              </a:lnSpc>
              <a:spcBef>
                <a:spcPct val="20000"/>
              </a:spcBef>
              <a:buSzPct val="90000"/>
            </a:pPr>
            <a:r>
              <a:rPr lang="en-US" sz="2400" dirty="0" smtClean="0">
                <a:solidFill>
                  <a:schemeClr val="bg1"/>
                </a:solidFill>
                <a:latin typeface="Calibri" pitchFamily="34" charset="0"/>
              </a:rPr>
              <a:t>		S := Concretize(A, M)</a:t>
            </a:r>
          </a:p>
          <a:p>
            <a:pPr marL="384954" lvl="0" indent="-384954">
              <a:lnSpc>
                <a:spcPct val="90000"/>
              </a:lnSpc>
              <a:spcBef>
                <a:spcPct val="20000"/>
              </a:spcBef>
              <a:buSzPct val="90000"/>
            </a:pPr>
            <a:r>
              <a:rPr lang="en-US" sz="2400" dirty="0" smtClean="0">
                <a:solidFill>
                  <a:schemeClr val="bg1"/>
                </a:solidFill>
                <a:latin typeface="Calibri" pitchFamily="34" charset="0"/>
              </a:rPr>
              <a:t>		(R, S’) := </a:t>
            </a:r>
            <a:r>
              <a:rPr lang="en-US" sz="2400" dirty="0" err="1" smtClean="0">
                <a:solidFill>
                  <a:schemeClr val="bg1"/>
                </a:solidFill>
                <a:latin typeface="Calibri" pitchFamily="34" charset="0"/>
              </a:rPr>
              <a:t>Theory_solver</a:t>
            </a:r>
            <a:r>
              <a:rPr lang="en-US" sz="2400" dirty="0" smtClean="0">
                <a:solidFill>
                  <a:schemeClr val="bg1"/>
                </a:solidFill>
                <a:latin typeface="Calibri" pitchFamily="34" charset="0"/>
              </a:rPr>
              <a:t>(S)</a:t>
            </a:r>
          </a:p>
          <a:p>
            <a:pPr marL="384954" lvl="0" indent="-384954">
              <a:lnSpc>
                <a:spcPct val="90000"/>
              </a:lnSpc>
              <a:spcBef>
                <a:spcPct val="20000"/>
              </a:spcBef>
              <a:buSzPct val="90000"/>
            </a:pPr>
            <a:r>
              <a:rPr lang="en-US" sz="2400" dirty="0" smtClean="0">
                <a:solidFill>
                  <a:schemeClr val="bg1"/>
                </a:solidFill>
                <a:latin typeface="Calibri" pitchFamily="34" charset="0"/>
              </a:rPr>
              <a:t>		</a:t>
            </a:r>
            <a:r>
              <a:rPr lang="en-US" sz="2400" b="1" dirty="0" smtClean="0">
                <a:solidFill>
                  <a:schemeClr val="bg1"/>
                </a:solidFill>
                <a:latin typeface="Calibri" pitchFamily="34" charset="0"/>
              </a:rPr>
              <a:t>if</a:t>
            </a:r>
            <a:r>
              <a:rPr lang="en-US" sz="2400" dirty="0" smtClean="0">
                <a:solidFill>
                  <a:schemeClr val="bg1"/>
                </a:solidFill>
                <a:latin typeface="Calibri" pitchFamily="34" charset="0"/>
              </a:rPr>
              <a:t> R = SAT </a:t>
            </a:r>
            <a:r>
              <a:rPr lang="en-US" sz="2400" b="1" dirty="0" smtClean="0">
                <a:solidFill>
                  <a:schemeClr val="bg1"/>
                </a:solidFill>
                <a:latin typeface="Calibri" pitchFamily="34" charset="0"/>
              </a:rPr>
              <a:t>then return </a:t>
            </a:r>
            <a:r>
              <a:rPr lang="en-US" sz="2400" dirty="0" smtClean="0">
                <a:solidFill>
                  <a:schemeClr val="bg1"/>
                </a:solidFill>
                <a:latin typeface="Calibri" pitchFamily="34" charset="0"/>
              </a:rPr>
              <a:t>SAT</a:t>
            </a:r>
          </a:p>
          <a:p>
            <a:pPr marL="384954" lvl="0" indent="-384954">
              <a:lnSpc>
                <a:spcPct val="90000"/>
              </a:lnSpc>
              <a:spcBef>
                <a:spcPct val="20000"/>
              </a:spcBef>
              <a:buSzPct val="90000"/>
            </a:pPr>
            <a:r>
              <a:rPr lang="en-US" sz="2400" dirty="0" smtClean="0">
                <a:solidFill>
                  <a:schemeClr val="bg1"/>
                </a:solidFill>
                <a:latin typeface="Calibri" pitchFamily="34" charset="0"/>
              </a:rPr>
              <a:t>		L := </a:t>
            </a:r>
            <a:r>
              <a:rPr lang="en-US" sz="2400" dirty="0" err="1" smtClean="0">
                <a:solidFill>
                  <a:schemeClr val="bg1"/>
                </a:solidFill>
                <a:latin typeface="Calibri" pitchFamily="34" charset="0"/>
              </a:rPr>
              <a:t>New_Lemma</a:t>
            </a:r>
            <a:r>
              <a:rPr lang="en-US" sz="2400" dirty="0" smtClean="0">
                <a:solidFill>
                  <a:schemeClr val="bg1"/>
                </a:solidFill>
                <a:latin typeface="Calibri" pitchFamily="34" charset="0"/>
              </a:rPr>
              <a:t>(S’, M)</a:t>
            </a:r>
          </a:p>
          <a:p>
            <a:pPr marL="384954" lvl="0" indent="-384954">
              <a:lnSpc>
                <a:spcPct val="90000"/>
              </a:lnSpc>
              <a:spcBef>
                <a:spcPct val="20000"/>
              </a:spcBef>
              <a:buSzPct val="90000"/>
            </a:pPr>
            <a:r>
              <a:rPr lang="en-US" sz="2400" dirty="0" smtClean="0">
                <a:solidFill>
                  <a:schemeClr val="bg1"/>
                </a:solidFill>
                <a:latin typeface="Calibri" pitchFamily="34" charset="0"/>
              </a:rPr>
              <a:t>		Add L to </a:t>
            </a:r>
            <a:r>
              <a:rPr lang="en-US" sz="2400" dirty="0" err="1" smtClean="0">
                <a:solidFill>
                  <a:schemeClr val="bg1"/>
                </a:solidFill>
                <a:latin typeface="Calibri" pitchFamily="34" charset="0"/>
              </a:rPr>
              <a:t>F</a:t>
            </a:r>
            <a:r>
              <a:rPr lang="en-US" sz="2400" baseline="-25000" dirty="0" err="1" smtClean="0">
                <a:solidFill>
                  <a:schemeClr val="bg1"/>
                </a:solidFill>
                <a:latin typeface="Calibri" pitchFamily="34" charset="0"/>
              </a:rPr>
              <a:t>p</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Symbol"/>
              </a:rPr>
              <a:t>SAT + Theory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Content Placeholder 2"/>
          <p:cNvSpPr>
            <a:spLocks noGrp="1"/>
          </p:cNvSpPr>
          <p:nvPr>
            <p:ph idx="1"/>
          </p:nvPr>
        </p:nvSpPr>
        <p:spPr/>
        <p:txBody>
          <a:bodyPr/>
          <a:lstStyle/>
          <a:p>
            <a:pPr algn="ctr">
              <a:buNone/>
            </a:pPr>
            <a:r>
              <a:rPr lang="en-US" b="1" dirty="0" smtClean="0">
                <a:solidFill>
                  <a:srgbClr xmlns:mc="http://schemas.openxmlformats.org/markup-compatibility/2006" xmlns:a14="http://schemas.microsoft.com/office/drawing/2007/7/7/main" val="FF0000" mc:Ignorable=""/>
                </a:solidFill>
              </a:rPr>
              <a:t>Basic Idea</a:t>
            </a:r>
          </a:p>
        </p:txBody>
      </p:sp>
      <p:sp>
        <p:nvSpPr>
          <p:cNvPr id="5" name="Content Placeholder 2"/>
          <p:cNvSpPr txBox="1">
            <a:spLocks/>
          </p:cNvSpPr>
          <p:nvPr/>
        </p:nvSpPr>
        <p:spPr>
          <a:xfrm>
            <a:off x="409041" y="1855882"/>
            <a:ext cx="8382000" cy="332399"/>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24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F</a:t>
            </a:r>
            <a:r>
              <a:rPr kumimoji="0" lang="en-US" sz="24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a:t>
            </a:r>
            <a:r>
              <a:rPr kumimoji="0" lang="en-US" sz="24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 </a:t>
            </a:r>
            <a:r>
              <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5" y="3127499"/>
            <a:ext cx="2863135"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err="1" smtClean="0">
                <a:solidFill>
                  <a:srgbClr xmlns:mc="http://schemas.openxmlformats.org/markup-compatibility/2006" xmlns:a14="http://schemas.microsoft.com/office/drawing/2007/7/7/main" val="FF0000" mc:Ignorable=""/>
                </a:solidFill>
                <a:latin typeface="Calibri" pitchFamily="34" charset="0"/>
              </a:rPr>
              <a:t>F</a:t>
            </a:r>
            <a:r>
              <a:rPr lang="en-US" sz="2400" b="1" baseline="-25000" dirty="0" err="1" smtClean="0">
                <a:solidFill>
                  <a:srgbClr xmlns:mc="http://schemas.openxmlformats.org/markup-compatibility/2006" xmlns:a14="http://schemas.microsoft.com/office/drawing/2007/7/7/main" val="FF0000" mc:Ignorable=""/>
                </a:solidFill>
                <a:latin typeface="Calibri" pitchFamily="34" charset="0"/>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rPr>
              <a:t> </a:t>
            </a:r>
            <a:r>
              <a:rPr lang="en-US" sz="2400" dirty="0" smtClean="0">
                <a:solidFill>
                  <a:srgbClr xmlns:mc="http://schemas.openxmlformats.org/markup-compatibility/2006" xmlns:a14="http://schemas.microsoft.com/office/drawing/2007/7/7/main" val="FF0000" mc:Ignorable=""/>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4" y="2389892"/>
            <a:ext cx="4228795" cy="332399"/>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24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M</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&lt; 1</a:t>
            </a:r>
            <a:r>
              <a:rPr lang="en-US" sz="2400" dirty="0" smtClean="0">
                <a:solidFill>
                  <a:schemeClr val="bg1"/>
                </a:solidFill>
                <a:latin typeface="Calibri" pitchFamily="34" charset="0"/>
                <a:sym typeface="Symbol"/>
              </a:rPr>
              <a:t>)</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64797"/>
          </a:xfrm>
          <a:prstGeom prst="rect">
            <a:avLst/>
          </a:prstGeom>
        </p:spPr>
        <p:txBody>
          <a:bodyPr vert="horz" wrap="square" lIns="0" tIns="0" rIns="0" bIns="0" rtlCol="0">
            <a:spAutoFit/>
          </a:bodyPr>
          <a:lstStyle/>
          <a:p>
            <a:pPr marL="384954" lvl="0" indent="-384954">
              <a:lnSpc>
                <a:spcPct val="90000"/>
              </a:lnSpc>
              <a:buSzPct val="90000"/>
            </a:pP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A</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sym typeface="Symbol"/>
              </a:rPr>
              <a:t>Assignment</a:t>
            </a:r>
          </a:p>
          <a:p>
            <a:pPr marL="384954" lvl="0" indent="-384954">
              <a:lnSpc>
                <a:spcPct val="90000"/>
              </a:lnSpc>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Content Placeholder 2"/>
          <p:cNvSpPr txBox="1">
            <a:spLocks/>
          </p:cNvSpPr>
          <p:nvPr/>
        </p:nvSpPr>
        <p:spPr>
          <a:xfrm>
            <a:off x="5957619" y="4411948"/>
            <a:ext cx="2493207"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S</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9" name="Rounded Rectangle 18"/>
          <p:cNvSpPr/>
          <p:nvPr/>
        </p:nvSpPr>
        <p:spPr bwMode="auto">
          <a:xfrm>
            <a:off x="5549305" y="5686216"/>
            <a:ext cx="1799539" cy="1002182"/>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Solver</a:t>
            </a:r>
            <a:endParaRPr kumimoji="0" lang="en-US" sz="24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Content Placeholder 2"/>
          <p:cNvSpPr txBox="1">
            <a:spLocks/>
          </p:cNvSpPr>
          <p:nvPr/>
        </p:nvSpPr>
        <p:spPr>
          <a:xfrm>
            <a:off x="2492471" y="5803213"/>
            <a:ext cx="2497393"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S’</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err="1" smtClean="0">
                <a:solidFill>
                  <a:schemeClr val="bg1"/>
                </a:solidFill>
                <a:latin typeface="Calibri" pitchFamily="34" charset="0"/>
              </a:rPr>
              <a:t>Unsatisfiable</a:t>
            </a:r>
            <a:endParaRPr lang="en-US" sz="2400" dirty="0" smtClean="0">
              <a:solidFill>
                <a:schemeClr val="bg1"/>
              </a:solidFill>
              <a:latin typeface="Calibri" pitchFamily="34" charset="0"/>
            </a:endParaRPr>
          </a:p>
          <a:p>
            <a:pPr marL="384954" lvl="0" indent="-384954">
              <a:lnSpc>
                <a:spcPct val="90000"/>
              </a:lnSpc>
              <a:spcBef>
                <a:spcPct val="20000"/>
              </a:spcBef>
              <a:buSzPct val="90000"/>
            </a:pPr>
            <a:r>
              <a:rPr lang="en-US" sz="2400" dirty="0" smtClean="0">
                <a:solidFill>
                  <a:schemeClr val="bg1"/>
                </a:solidFill>
                <a:latin typeface="Calibri" pitchFamily="34" charset="0"/>
              </a:rPr>
              <a:t>x </a:t>
            </a:r>
            <a:r>
              <a:rPr lang="en-US" sz="2400" dirty="0" smtClean="0">
                <a:solidFill>
                  <a:schemeClr val="bg1"/>
                </a:solidFill>
                <a:latin typeface="Calibri" pitchFamily="34" charset="0"/>
                <a:sym typeface="Symbol"/>
              </a:rPr>
              <a:t> 0, y = x + 1, y</a:t>
            </a:r>
            <a:r>
              <a:rPr lang="en-US" sz="2400" dirty="0" smtClean="0">
                <a:solidFill>
                  <a:schemeClr val="bg1"/>
                </a:solidFill>
                <a:latin typeface="Calibri" pitchFamily="34" charset="0"/>
              </a:rPr>
              <a:t> &lt; 1</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3" name="Content Placeholder 2"/>
          <p:cNvSpPr txBox="1">
            <a:spLocks/>
          </p:cNvSpPr>
          <p:nvPr/>
        </p:nvSpPr>
        <p:spPr>
          <a:xfrm>
            <a:off x="100774" y="5803213"/>
            <a:ext cx="2497393" cy="155119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b="1" dirty="0" smtClean="0">
                <a:solidFill>
                  <a:srgbClr xmlns:mc="http://schemas.openxmlformats.org/markup-compatibility/2006" xmlns:a14="http://schemas.microsoft.com/office/drawing/2007/7/7/main" val="FF0000" mc:Ignorable=""/>
                </a:solidFill>
                <a:latin typeface="Calibri" pitchFamily="34" charset="0"/>
                <a:sym typeface="Symbol"/>
              </a:rPr>
              <a:t>L</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rPr>
              <a:t>New Lemma</a:t>
            </a:r>
          </a:p>
          <a:p>
            <a:pPr marL="384954"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endParaRPr lang="en-US" sz="24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a:p>
            <a:pPr marL="384954" lvl="0" indent="-384954">
              <a:lnSpc>
                <a:spcPct val="90000"/>
              </a:lnSpc>
              <a:spcBef>
                <a:spcPct val="20000"/>
              </a:spcBef>
              <a:buSzPct val="90000"/>
            </a:pPr>
            <a:endParaRPr lang="en-US" sz="2400" dirty="0" smtClean="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grpSp>
        <p:nvGrpSpPr>
          <p:cNvPr id="24" name="Group 23"/>
          <p:cNvGrpSpPr/>
          <p:nvPr/>
        </p:nvGrpSpPr>
        <p:grpSpPr>
          <a:xfrm>
            <a:off x="1467465" y="1002896"/>
            <a:ext cx="6142703" cy="3290309"/>
            <a:chOff x="100774" y="1855882"/>
            <a:chExt cx="9043225" cy="5358769"/>
          </a:xfrm>
        </p:grpSpPr>
        <p:sp>
          <p:nvSpPr>
            <p:cNvPr id="5" name="Content Placeholder 2"/>
            <p:cNvSpPr txBox="1">
              <a:spLocks/>
            </p:cNvSpPr>
            <p:nvPr/>
          </p:nvSpPr>
          <p:spPr>
            <a:xfrm>
              <a:off x="409040" y="1855882"/>
              <a:ext cx="8382000" cy="302451"/>
            </a:xfrm>
            <a:prstGeom prst="rect">
              <a:avLst/>
            </a:prstGeom>
          </p:spPr>
          <p:txBody>
            <a:bodyPr vert="horz"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buFontTx/>
                <a:buNone/>
                <a:tabLst/>
                <a:defRPr/>
              </a:pPr>
              <a:r>
                <a:rPr kumimoji="0" lang="en-US" sz="1600" b="1"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F</a:t>
              </a:r>
              <a:r>
                <a:rPr kumimoji="0" lang="en-US" sz="16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a:t>
              </a:r>
              <a:r>
                <a:rPr kumimoji="0" lang="en-US" sz="16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 </a:t>
              </a: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x</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0, y = x + 1, (y &gt; 2  y &lt; 1) </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Content Placeholder 2"/>
            <p:cNvSpPr txBox="1">
              <a:spLocks/>
            </p:cNvSpPr>
            <p:nvPr/>
          </p:nvSpPr>
          <p:spPr>
            <a:xfrm>
              <a:off x="1467464" y="3127499"/>
              <a:ext cx="2863135" cy="302451"/>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err="1" smtClean="0">
                  <a:solidFill>
                    <a:srgbClr xmlns:mc="http://schemas.openxmlformats.org/markup-compatibility/2006" xmlns:a14="http://schemas.microsoft.com/office/drawing/2007/7/7/main" val="FF0000" mc:Ignorable=""/>
                  </a:solidFill>
                  <a:latin typeface="Calibri" pitchFamily="34" charset="0"/>
                </a:rPr>
                <a:t>F</a:t>
              </a:r>
              <a:r>
                <a:rPr lang="en-US" sz="1600" b="1" baseline="-25000" dirty="0" err="1" smtClean="0">
                  <a:solidFill>
                    <a:srgbClr xmlns:mc="http://schemas.openxmlformats.org/markup-compatibility/2006" xmlns:a14="http://schemas.microsoft.com/office/drawing/2007/7/7/main" val="FF0000" mc:Ignorable=""/>
                  </a:solidFill>
                  <a:latin typeface="Calibri" pitchFamily="34" charset="0"/>
                </a:rPr>
                <a:t>p</a:t>
              </a:r>
              <a:r>
                <a:rPr lang="en-US" sz="1600" baseline="-25000" dirty="0" smtClean="0">
                  <a:solidFill>
                    <a:srgbClr xmlns:mc="http://schemas.openxmlformats.org/markup-compatibility/2006" xmlns:a14="http://schemas.microsoft.com/office/drawing/2007/7/7/main" val="FF0000" mc:Ignorable=""/>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a:t>
              </a:r>
            </a:p>
          </p:txBody>
        </p:sp>
        <p:sp>
          <p:nvSpPr>
            <p:cNvPr id="7" name="Down Arrow 6"/>
            <p:cNvSpPr/>
            <p:nvPr/>
          </p:nvSpPr>
          <p:spPr bwMode="auto">
            <a:xfrm>
              <a:off x="4389120" y="2223828"/>
              <a:ext cx="416966" cy="66568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Content Placeholder 2"/>
            <p:cNvSpPr txBox="1">
              <a:spLocks/>
            </p:cNvSpPr>
            <p:nvPr/>
          </p:nvSpPr>
          <p:spPr>
            <a:xfrm>
              <a:off x="4915203" y="2389892"/>
              <a:ext cx="4228796" cy="302451"/>
            </a:xfrm>
            <a:prstGeom prst="rect">
              <a:avLst/>
            </a:prstGeom>
          </p:spPr>
          <p:txBody>
            <a:bodyPr vert="horz" wrap="square" lIns="0" tIns="0" rIns="0" bIns="0" rtlCol="0">
              <a:spAutoFit/>
            </a:bodyPr>
            <a:lstStyle/>
            <a:p>
              <a:pPr marL="384954" lvl="0" indent="-384954">
                <a:lnSpc>
                  <a:spcPct val="90000"/>
                </a:lnSpc>
                <a:spcBef>
                  <a:spcPct val="20000"/>
                </a:spcBef>
                <a:buSzPct val="90000"/>
                <a:defRPr/>
              </a:pPr>
              <a:r>
                <a:rPr lang="en-US" sz="1600" dirty="0" smtClean="0">
                  <a:solidFill>
                    <a:schemeClr val="bg1"/>
                  </a:solidFill>
                  <a:latin typeface="Calibri" pitchFamily="34" charset="0"/>
                </a:rPr>
                <a:t>Abstract (aka “naming” atoms)</a:t>
              </a:r>
            </a:p>
          </p:txBody>
        </p:sp>
        <p:sp>
          <p:nvSpPr>
            <p:cNvPr id="9" name="Content Placeholder 2"/>
            <p:cNvSpPr txBox="1">
              <a:spLocks/>
            </p:cNvSpPr>
            <p:nvPr/>
          </p:nvSpPr>
          <p:spPr>
            <a:xfrm>
              <a:off x="4532374" y="3111650"/>
              <a:ext cx="3733801"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xmlns:mc="http://schemas.openxmlformats.org/markup-compatibility/2006" xmlns:a14="http://schemas.microsoft.com/office/drawing/2007/7/7/main" val="FF0000" mc:Ignorable=""/>
                  </a:solidFill>
                  <a:latin typeface="Calibri" pitchFamily="34" charset="0"/>
                  <a:sym typeface="Symbol"/>
                </a:rPr>
                <a:t>M</a:t>
              </a:r>
              <a:r>
                <a:rPr lang="en-US" sz="16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 </a:t>
              </a:r>
              <a:r>
                <a:rPr lang="en-US" sz="1600" dirty="0" smtClean="0">
                  <a:solidFill>
                    <a:schemeClr val="bg1"/>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p</a:t>
              </a:r>
              <a:r>
                <a:rPr lang="en-US" sz="1600" baseline="-25000" dirty="0" smtClean="0">
                  <a:solidFill>
                    <a:schemeClr val="bg1"/>
                  </a:solidFill>
                  <a:latin typeface="Calibri" pitchFamily="34" charset="0"/>
                  <a:sym typeface="Symbol"/>
                </a:rPr>
                <a:t>2 </a:t>
              </a:r>
              <a:r>
                <a:rPr lang="en-US" sz="1600" dirty="0" smtClean="0">
                  <a:solidFill>
                    <a:schemeClr val="bg1"/>
                  </a:solidFill>
                  <a:latin typeface="Calibri" pitchFamily="34" charset="0"/>
                  <a:sym typeface="Symbol"/>
                </a:rPr>
                <a:t>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p</a:t>
              </a:r>
              <a:r>
                <a:rPr lang="en-US" sz="1600" baseline="-25000" dirty="0" smtClean="0">
                  <a:solidFill>
                    <a:schemeClr val="bg1"/>
                  </a:solidFill>
                  <a:latin typeface="Calibri" pitchFamily="34" charset="0"/>
                  <a:sym typeface="Symbol"/>
                </a:rPr>
                <a:t>3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p</a:t>
              </a:r>
              <a:r>
                <a:rPr lang="en-US" sz="1600" baseline="-25000" dirty="0" smtClean="0">
                  <a:solidFill>
                    <a:schemeClr val="bg1"/>
                  </a:solidFill>
                  <a:latin typeface="Calibri" pitchFamily="34" charset="0"/>
                  <a:sym typeface="Symbol"/>
                </a:rPr>
                <a:t>4 </a:t>
              </a: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&lt; 1</a:t>
              </a:r>
              <a:r>
                <a:rPr lang="en-US" sz="1600" dirty="0" smtClean="0">
                  <a:solidFill>
                    <a:schemeClr val="bg1"/>
                  </a:solidFill>
                  <a:latin typeface="Calibri" pitchFamily="34" charset="0"/>
                  <a:sym typeface="Symbol"/>
                </a:rPr>
                <a:t>)</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0" name="Rounded Rectangle 9"/>
            <p:cNvSpPr/>
            <p:nvPr/>
          </p:nvSpPr>
          <p:spPr bwMode="auto">
            <a:xfrm>
              <a:off x="1038757" y="4235511"/>
              <a:ext cx="1799539" cy="1002182"/>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SAT </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11" name="Down Arrow 10"/>
            <p:cNvSpPr/>
            <p:nvPr/>
          </p:nvSpPr>
          <p:spPr bwMode="auto">
            <a:xfrm rot="2413226">
              <a:off x="2449971" y="3486351"/>
              <a:ext cx="416966" cy="684963"/>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Right Arrow 11"/>
            <p:cNvSpPr/>
            <p:nvPr/>
          </p:nvSpPr>
          <p:spPr bwMode="auto">
            <a:xfrm>
              <a:off x="2955341" y="4498856"/>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Content Placeholder 2"/>
            <p:cNvSpPr txBox="1">
              <a:spLocks/>
            </p:cNvSpPr>
            <p:nvPr/>
          </p:nvSpPr>
          <p:spPr>
            <a:xfrm>
              <a:off x="3493619" y="4223566"/>
              <a:ext cx="2174443" cy="604902"/>
            </a:xfrm>
            <a:prstGeom prst="rect">
              <a:avLst/>
            </a:prstGeom>
          </p:spPr>
          <p:txBody>
            <a:bodyPr vert="horz" wrap="square" lIns="0" tIns="0" rIns="0" bIns="0" rtlCol="0">
              <a:spAutoFit/>
            </a:bodyPr>
            <a:lstStyle/>
            <a:p>
              <a:pPr marL="384954" lvl="0" indent="-384954">
                <a:lnSpc>
                  <a:spcPct val="90000"/>
                </a:lnSpc>
                <a:buSzPct val="90000"/>
              </a:pPr>
              <a:r>
                <a:rPr lang="en-US" sz="1600" b="1" dirty="0" smtClean="0">
                  <a:solidFill>
                    <a:srgbClr xmlns:mc="http://schemas.openxmlformats.org/markup-compatibility/2006" xmlns:a14="http://schemas.microsoft.com/office/drawing/2007/7/7/main" val="FF0000" mc:Ignorable=""/>
                  </a:solidFill>
                  <a:latin typeface="Calibri" pitchFamily="34" charset="0"/>
                  <a:sym typeface="Symbol"/>
                </a:rPr>
                <a:t>A</a:t>
              </a:r>
              <a:r>
                <a:rPr lang="en-US" sz="16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1600" dirty="0" smtClean="0">
                  <a:solidFill>
                    <a:schemeClr val="bg1"/>
                  </a:solidFill>
                  <a:latin typeface="Calibri" pitchFamily="34" charset="0"/>
                  <a:sym typeface="Symbol"/>
                </a:rPr>
                <a:t>Assignment</a:t>
              </a:r>
            </a:p>
            <a:p>
              <a:pPr marL="384954" lvl="0" indent="-384954">
                <a:lnSpc>
                  <a:spcPct val="90000"/>
                </a:lnSpc>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3</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kumimoji="0" lang="en-US" sz="16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15" name="Right Arrow 14"/>
            <p:cNvSpPr/>
            <p:nvPr/>
          </p:nvSpPr>
          <p:spPr bwMode="auto">
            <a:xfrm>
              <a:off x="5360823" y="4504952"/>
              <a:ext cx="482803" cy="453542"/>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Down Arrow 15"/>
            <p:cNvSpPr/>
            <p:nvPr/>
          </p:nvSpPr>
          <p:spPr bwMode="auto">
            <a:xfrm>
              <a:off x="6158179" y="3912420"/>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Content Placeholder 2"/>
            <p:cNvSpPr txBox="1">
              <a:spLocks/>
            </p:cNvSpPr>
            <p:nvPr/>
          </p:nvSpPr>
          <p:spPr>
            <a:xfrm>
              <a:off x="5957618" y="4411948"/>
              <a:ext cx="2493207" cy="67211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xmlns:mc="http://schemas.openxmlformats.org/markup-compatibility/2006" xmlns:a14="http://schemas.microsoft.com/office/drawing/2007/7/7/main" val="FF0000" mc:Ignorable=""/>
                  </a:solidFill>
                  <a:latin typeface="Calibri" pitchFamily="34" charset="0"/>
                  <a:sym typeface="Symbol"/>
                </a:rPr>
                <a:t>S</a:t>
              </a:r>
              <a:r>
                <a:rPr lang="en-US" sz="16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a:t>
              </a:r>
            </a:p>
            <a:p>
              <a:pPr marL="384954" lvl="0" indent="-384954">
                <a:lnSpc>
                  <a:spcPct val="90000"/>
                </a:lnSpc>
                <a:spcBef>
                  <a:spcPct val="20000"/>
                </a:spcBef>
                <a:buSzPct val="90000"/>
              </a:pPr>
              <a:r>
                <a:rPr lang="en-US" sz="1600" dirty="0" smtClean="0">
                  <a:solidFill>
                    <a:schemeClr val="bg1"/>
                  </a:solidFill>
                  <a:latin typeface="Calibri" pitchFamily="34" charset="0"/>
                  <a:sym typeface="Symbol"/>
                </a:rPr>
                <a:t>    (y</a:t>
              </a:r>
              <a:r>
                <a:rPr lang="en-US" sz="1600" dirty="0" smtClean="0">
                  <a:solidFill>
                    <a:schemeClr val="bg1"/>
                  </a:solidFill>
                  <a:latin typeface="Calibri" pitchFamily="34" charset="0"/>
                </a:rPr>
                <a:t> </a:t>
              </a:r>
              <a:r>
                <a:rPr lang="en-US" sz="1600" dirty="0" smtClean="0">
                  <a:solidFill>
                    <a:schemeClr val="bg1"/>
                  </a:solidFill>
                  <a:latin typeface="Calibri" pitchFamily="34" charset="0"/>
                  <a:sym typeface="Symbol"/>
                </a:rPr>
                <a:t>&gt; 2),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18" name="Down Arrow 17"/>
            <p:cNvSpPr/>
            <p:nvPr/>
          </p:nvSpPr>
          <p:spPr bwMode="auto">
            <a:xfrm>
              <a:off x="6192592" y="5193075"/>
              <a:ext cx="416966" cy="425502"/>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9" name="Rounded Rectangle 18"/>
            <p:cNvSpPr/>
            <p:nvPr/>
          </p:nvSpPr>
          <p:spPr bwMode="auto">
            <a:xfrm>
              <a:off x="5549304" y="5686216"/>
              <a:ext cx="1799539" cy="100218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1600" b="0" i="0" u="none" strike="noStrike" cap="none" normalizeH="0" baseline="0" dirty="0" smtClean="0">
                  <a:solidFill>
                    <a:schemeClr val="bg1"/>
                  </a:solidFill>
                  <a:latin typeface="Calibri" pitchFamily="34" charset="0"/>
                </a:rPr>
                <a:t>Theory</a:t>
              </a:r>
            </a:p>
            <a:p>
              <a:pPr marL="0" marR="0" indent="0" algn="ctr" defTabSz="1096963" rtl="0" eaLnBrk="1" fontAlgn="base" latinLnBrk="0" hangingPunct="1">
                <a:lnSpc>
                  <a:spcPct val="100000"/>
                </a:lnSpc>
                <a:spcBef>
                  <a:spcPct val="0"/>
                </a:spcBef>
                <a:spcAft>
                  <a:spcPct val="0"/>
                </a:spcAft>
                <a:buClrTx/>
                <a:buSzTx/>
                <a:buFontTx/>
                <a:buNone/>
                <a:tabLst/>
              </a:pPr>
              <a:r>
                <a:rPr lang="en-US" sz="1600" dirty="0" smtClean="0">
                  <a:solidFill>
                    <a:schemeClr val="bg1"/>
                  </a:solidFill>
                  <a:latin typeface="Calibri" pitchFamily="34" charset="0"/>
                </a:rPr>
                <a:t>Solver</a:t>
              </a:r>
              <a:endParaRPr kumimoji="0" lang="en-US" sz="1600" b="0" i="0" u="none" strike="noStrike" cap="none" normalizeH="0" baseline="0" dirty="0" smtClean="0">
                <a:solidFill>
                  <a:schemeClr val="bg1"/>
                </a:solidFill>
                <a:latin typeface="Calibri" pitchFamily="34" charset="0"/>
              </a:endParaRPr>
            </a:p>
          </p:txBody>
        </p:sp>
        <p:sp>
          <p:nvSpPr>
            <p:cNvPr id="20" name="Left Arrow 19"/>
            <p:cNvSpPr/>
            <p:nvPr/>
          </p:nvSpPr>
          <p:spPr bwMode="auto">
            <a:xfrm>
              <a:off x="4984951" y="5936226"/>
              <a:ext cx="464574"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Content Placeholder 2"/>
            <p:cNvSpPr txBox="1">
              <a:spLocks/>
            </p:cNvSpPr>
            <p:nvPr/>
          </p:nvSpPr>
          <p:spPr>
            <a:xfrm>
              <a:off x="2492472" y="5803214"/>
              <a:ext cx="2497393" cy="80201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xmlns:mc="http://schemas.openxmlformats.org/markup-compatibility/2006" xmlns:a14="http://schemas.microsoft.com/office/drawing/2007/7/7/main" val="FF0000" mc:Ignorable=""/>
                  </a:solidFill>
                  <a:latin typeface="Calibri" pitchFamily="34" charset="0"/>
                </a:rPr>
                <a:t>S’</a:t>
              </a:r>
              <a:r>
                <a:rPr lang="en-US" sz="1600" dirty="0" smtClean="0">
                  <a:solidFill>
                    <a:schemeClr val="bg1"/>
                  </a:solidFill>
                  <a:latin typeface="Calibri" pitchFamily="34" charset="0"/>
                </a:rPr>
                <a:t>: </a:t>
              </a:r>
              <a:r>
                <a:rPr lang="en-US" sz="1600" dirty="0" err="1" smtClean="0">
                  <a:solidFill>
                    <a:schemeClr val="bg1"/>
                  </a:solidFill>
                  <a:latin typeface="Calibri" pitchFamily="34" charset="0"/>
                </a:rPr>
                <a:t>Unsatisfiable</a:t>
              </a:r>
              <a:endParaRPr lang="en-US" sz="1600" dirty="0" smtClean="0">
                <a:solidFill>
                  <a:schemeClr val="bg1"/>
                </a:solidFill>
                <a:latin typeface="Calibri" pitchFamily="34" charset="0"/>
              </a:endParaRPr>
            </a:p>
            <a:p>
              <a:pPr marL="384954" lvl="0" indent="-384954">
                <a:lnSpc>
                  <a:spcPct val="90000"/>
                </a:lnSpc>
                <a:spcBef>
                  <a:spcPct val="20000"/>
                </a:spcBef>
                <a:buSzPct val="90000"/>
              </a:pPr>
              <a:r>
                <a:rPr lang="en-US" sz="1600" dirty="0" smtClean="0">
                  <a:solidFill>
                    <a:schemeClr val="bg1"/>
                  </a:solidFill>
                  <a:latin typeface="Calibri" pitchFamily="34" charset="0"/>
                </a:rPr>
                <a:t>x </a:t>
              </a:r>
              <a:r>
                <a:rPr lang="en-US" sz="1600" dirty="0" smtClean="0">
                  <a:solidFill>
                    <a:schemeClr val="bg1"/>
                  </a:solidFill>
                  <a:latin typeface="Calibri" pitchFamily="34" charset="0"/>
                  <a:sym typeface="Symbol"/>
                </a:rPr>
                <a:t> 0, y = x + 1, y</a:t>
              </a:r>
              <a:r>
                <a:rPr lang="en-US" sz="1600" dirty="0" smtClean="0">
                  <a:solidFill>
                    <a:schemeClr val="bg1"/>
                  </a:solidFill>
                  <a:latin typeface="Calibri" pitchFamily="34" charset="0"/>
                </a:rPr>
                <a:t> &lt; 1</a:t>
              </a:r>
              <a:endPar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22" name="Left Arrow 21"/>
            <p:cNvSpPr/>
            <p:nvPr/>
          </p:nvSpPr>
          <p:spPr bwMode="auto">
            <a:xfrm>
              <a:off x="1988568" y="5926393"/>
              <a:ext cx="371171" cy="484632"/>
            </a:xfrm>
            <a:prstGeom prst="lef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3" name="Content Placeholder 2"/>
            <p:cNvSpPr txBox="1">
              <a:spLocks/>
            </p:cNvSpPr>
            <p:nvPr/>
          </p:nvSpPr>
          <p:spPr>
            <a:xfrm>
              <a:off x="100774" y="5803213"/>
              <a:ext cx="2497393" cy="1411438"/>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1600" b="1" dirty="0" smtClean="0">
                  <a:solidFill>
                    <a:srgbClr xmlns:mc="http://schemas.openxmlformats.org/markup-compatibility/2006" xmlns:a14="http://schemas.microsoft.com/office/drawing/2007/7/7/main" val="FF0000" mc:Ignorable=""/>
                  </a:solidFill>
                  <a:latin typeface="Calibri" pitchFamily="34" charset="0"/>
                  <a:sym typeface="Symbol"/>
                </a:rPr>
                <a:t>L</a:t>
              </a:r>
              <a:r>
                <a:rPr lang="en-US" sz="16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1600" dirty="0" smtClean="0">
                  <a:solidFill>
                    <a:schemeClr val="bg1"/>
                  </a:solidFill>
                  <a:latin typeface="Calibri" pitchFamily="34" charset="0"/>
                </a:rPr>
                <a:t>New Lemma</a:t>
              </a:r>
            </a:p>
            <a:p>
              <a:pPr marL="384954" indent="-384954">
                <a:lnSpc>
                  <a:spcPct val="90000"/>
                </a:lnSpc>
                <a:spcBef>
                  <a:spcPct val="20000"/>
                </a:spcBef>
                <a:buSzPct val="90000"/>
              </a:pP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1</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2</a:t>
              </a:r>
              <a:r>
                <a:rPr lang="en-US" sz="1600" dirty="0" smtClean="0">
                  <a:solidFill>
                    <a:schemeClr val="bg1"/>
                  </a:solidFill>
                  <a:latin typeface="Calibri" pitchFamily="34" charset="0"/>
                  <a:sym typeface="Symbol"/>
                </a:rPr>
                <a:t>p</a:t>
              </a:r>
              <a:r>
                <a:rPr lang="en-US" sz="1600" baseline="-25000" dirty="0" smtClean="0">
                  <a:solidFill>
                    <a:schemeClr val="bg1"/>
                  </a:solidFill>
                  <a:latin typeface="Calibri" pitchFamily="34" charset="0"/>
                  <a:sym typeface="Symbol"/>
                </a:rPr>
                <a:t>4</a:t>
              </a:r>
              <a:endParaRPr lang="en-US" sz="1600" dirty="0" smtClean="0">
                <a:solidFill>
                  <a:schemeClr val="bg1"/>
                </a:solidFill>
                <a:latin typeface="Calibri" pitchFamily="34" charset="0"/>
                <a:sym typeface="Symbol"/>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a:p>
              <a:pPr marL="384954" lvl="0" indent="-384954">
                <a:lnSpc>
                  <a:spcPct val="90000"/>
                </a:lnSpc>
                <a:spcBef>
                  <a:spcPct val="20000"/>
                </a:spcBef>
                <a:buSzPct val="90000"/>
              </a:pPr>
              <a:endParaRPr lang="en-US" sz="1600" dirty="0" smtClean="0">
                <a:solidFill>
                  <a:schemeClr val="bg1"/>
                </a:solidFill>
                <a:latin typeface="Calibri" pitchFamily="34" charset="0"/>
              </a:endParaRPr>
            </a:p>
          </p:txBody>
        </p:sp>
      </p:grpSp>
      <p:sp>
        <p:nvSpPr>
          <p:cNvPr id="26" name="Content Placeholder 2"/>
          <p:cNvSpPr txBox="1">
            <a:spLocks/>
          </p:cNvSpPr>
          <p:nvPr/>
        </p:nvSpPr>
        <p:spPr>
          <a:xfrm>
            <a:off x="2577057" y="4110322"/>
            <a:ext cx="3757377" cy="2659190"/>
          </a:xfrm>
          <a:prstGeom prst="rect">
            <a:avLst/>
          </a:prstGeom>
        </p:spPr>
        <p:txBody>
          <a:bodyPr vert="horz" wrap="square" lIns="0" tIns="0" rIns="0" bIns="0" rtlCol="0">
            <a:spAutoFit/>
          </a:bodyPr>
          <a:lstStyle/>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1" dirty="0" smtClean="0">
                <a:solidFill>
                  <a:schemeClr val="bg1"/>
                </a:solidFill>
                <a:latin typeface="Calibri" pitchFamily="34" charset="0"/>
              </a:rPr>
              <a:t>p</a:t>
            </a:r>
            <a:r>
              <a:rPr kumimoji="0" lang="en-US" sz="1600" b="1" i="0" u="none" strike="noStrike" kern="1200" cap="none" spc="0" normalizeH="0" baseline="0" noProof="0" dirty="0" err="1" smtClean="0">
                <a:ln>
                  <a:noFill/>
                </a:ln>
                <a:solidFill>
                  <a:schemeClr val="bg1"/>
                </a:solidFill>
                <a:effectLst/>
                <a:uLnTx/>
                <a:uFillTx/>
                <a:latin typeface="Calibri" pitchFamily="34" charset="0"/>
                <a:ea typeface="+mn-ea"/>
                <a:cs typeface="+mn-cs"/>
              </a:rPr>
              <a:t>rocedure</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 </a:t>
            </a:r>
            <a:r>
              <a:rPr lang="en-US" sz="1600" dirty="0" smtClean="0">
                <a:solidFill>
                  <a:schemeClr val="bg1"/>
                </a:solidFill>
                <a:latin typeface="Calibri" pitchFamily="34" charset="0"/>
              </a:rPr>
              <a:t>SMT_</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Solver(</a:t>
            </a:r>
            <a:r>
              <a:rPr kumimoji="0" lang="en-US" sz="1600" i="0" u="none" strike="noStrike" kern="1200" cap="none" spc="0" normalizeH="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rPr>
              <a:t>F</a:t>
            </a:r>
            <a:r>
              <a:rPr kumimoji="0" lang="en-US" sz="1600" i="0" u="none" strike="noStrike" kern="1200" cap="none" spc="0" normalizeH="0" noProof="0" dirty="0" smtClean="0">
                <a:ln>
                  <a:noFill/>
                </a:ln>
                <a:solidFill>
                  <a:schemeClr val="bg1"/>
                </a:solidFill>
                <a:effectLst/>
                <a:uLnTx/>
                <a:uFillTx/>
                <a:latin typeface="Calibri" pitchFamily="34" charset="0"/>
                <a:ea typeface="+mn-ea"/>
                <a:cs typeface="+mn-cs"/>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lang="en-US" sz="1600" baseline="0" dirty="0" smtClean="0">
                <a:solidFill>
                  <a:schemeClr val="bg1"/>
                </a:solidFill>
                <a:latin typeface="Calibri" pitchFamily="34" charset="0"/>
              </a:rPr>
              <a:t>	(</a:t>
            </a:r>
            <a:r>
              <a:rPr lang="en-US" sz="1600" baseline="0" dirty="0" err="1" smtClean="0">
                <a:solidFill>
                  <a:srgbClr xmlns:mc="http://schemas.openxmlformats.org/markup-compatibility/2006" xmlns:a14="http://schemas.microsoft.com/office/drawing/2007/7/7/main" val="FF0000" mc:Ignorable=""/>
                </a:solidFill>
                <a:latin typeface="Calibri" pitchFamily="34" charset="0"/>
              </a:rPr>
              <a:t>F</a:t>
            </a:r>
            <a:r>
              <a:rPr lang="en-US" sz="1600" baseline="-25000" dirty="0" err="1" smtClean="0">
                <a:solidFill>
                  <a:srgbClr xmlns:mc="http://schemas.openxmlformats.org/markup-compatibility/2006" xmlns:a14="http://schemas.microsoft.com/office/drawing/2007/7/7/main" val="FF0000" mc:Ignorable=""/>
                </a:solidFill>
                <a:latin typeface="Calibri" pitchFamily="34" charset="0"/>
              </a:rPr>
              <a:t>p</a:t>
            </a:r>
            <a:r>
              <a:rPr lang="en-US" sz="1600" baseline="0" dirty="0" smtClean="0">
                <a:solidFill>
                  <a:schemeClr val="bg1"/>
                </a:solidFill>
                <a:latin typeface="Calibri" pitchFamily="34" charset="0"/>
              </a:rPr>
              <a:t>, </a:t>
            </a:r>
            <a:r>
              <a:rPr lang="en-US" sz="1600" baseline="0" dirty="0" smtClean="0">
                <a:solidFill>
                  <a:srgbClr xmlns:mc="http://schemas.openxmlformats.org/markup-compatibility/2006" xmlns:a14="http://schemas.microsoft.com/office/drawing/2007/7/7/main" val="FF0000" mc:Ignorable=""/>
                </a:solidFill>
                <a:latin typeface="Calibri" pitchFamily="34" charset="0"/>
              </a:rPr>
              <a:t>M</a:t>
            </a:r>
            <a:r>
              <a:rPr lang="en-US" sz="1600" baseline="0" dirty="0" smtClean="0">
                <a:solidFill>
                  <a:schemeClr val="bg1"/>
                </a:solidFill>
                <a:latin typeface="Calibri" pitchFamily="34" charset="0"/>
              </a:rPr>
              <a:t>) :=</a:t>
            </a:r>
            <a:r>
              <a:rPr lang="en-US" sz="1600" dirty="0" smtClean="0">
                <a:solidFill>
                  <a:schemeClr val="bg1"/>
                </a:solidFill>
                <a:latin typeface="Calibri" pitchFamily="34" charset="0"/>
              </a:rPr>
              <a:t> Abstract(</a:t>
            </a:r>
            <a:r>
              <a:rPr lang="en-US" sz="1600" dirty="0" smtClean="0">
                <a:solidFill>
                  <a:srgbClr xmlns:mc="http://schemas.openxmlformats.org/markup-compatibility/2006" xmlns:a14="http://schemas.microsoft.com/office/drawing/2007/7/7/main" val="FF0000" mc:Ignorable=""/>
                </a:solidFill>
                <a:latin typeface="Calibri" pitchFamily="34" charset="0"/>
              </a:rPr>
              <a:t>F</a:t>
            </a:r>
            <a:r>
              <a:rPr lang="en-US" sz="1600" dirty="0" smtClean="0">
                <a:solidFill>
                  <a:schemeClr val="bg1"/>
                </a:solidFill>
                <a:latin typeface="Calibri" pitchFamily="34" charset="0"/>
              </a:rPr>
              <a:t>)</a:t>
            </a:r>
          </a:p>
          <a:p>
            <a:pPr marL="384954" marR="0" lvl="0" indent="-384954" defTabSz="914363" rtl="0" eaLnBrk="1" fontAlgn="auto" latinLnBrk="0" hangingPunct="1">
              <a:lnSpc>
                <a:spcPct val="90000"/>
              </a:lnSpc>
              <a:spcBef>
                <a:spcPct val="20000"/>
              </a:spcBef>
              <a:spcAft>
                <a:spcPts val="0"/>
              </a:spcAft>
              <a:buClrTx/>
              <a:buSzPct val="90000"/>
              <a:buFontTx/>
              <a:buNone/>
              <a:tabLst/>
              <a:defRPr/>
            </a:pPr>
            <a:r>
              <a:rPr kumimoji="0" lang="en-US" sz="1600" i="0" u="none" strike="noStrike" kern="1200" cap="none" spc="0" normalizeH="0" baseline="0" noProof="0" dirty="0" smtClean="0">
                <a:ln>
                  <a:noFill/>
                </a:ln>
                <a:solidFill>
                  <a:schemeClr val="bg1"/>
                </a:solidFill>
                <a:effectLst/>
                <a:uLnTx/>
                <a:uFillTx/>
                <a:latin typeface="Calibri" pitchFamily="34" charset="0"/>
                <a:ea typeface="+mn-ea"/>
                <a:cs typeface="+mn-cs"/>
              </a:rPr>
              <a:t>	</a:t>
            </a:r>
            <a:r>
              <a:rPr kumimoji="0" lang="en-US" sz="1600" b="1" i="0" u="none" strike="noStrike" kern="1200" cap="none" spc="0" normalizeH="0" baseline="0" noProof="0" dirty="0" smtClean="0">
                <a:ln>
                  <a:noFill/>
                </a:ln>
                <a:solidFill>
                  <a:schemeClr val="bg1"/>
                </a:solidFill>
                <a:effectLst/>
                <a:uLnTx/>
                <a:uFillTx/>
                <a:latin typeface="Calibri" pitchFamily="34" charset="0"/>
                <a:ea typeface="+mn-ea"/>
                <a:cs typeface="+mn-cs"/>
              </a:rPr>
              <a:t>loop</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R</a:t>
            </a: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A</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SAT_solver</a:t>
            </a:r>
            <a:r>
              <a:rPr lang="en-US" sz="1600" dirty="0" smtClean="0">
                <a:solidFill>
                  <a:schemeClr val="bg1"/>
                </a:solidFill>
                <a:latin typeface="Calibri" pitchFamily="34" charset="0"/>
              </a:rPr>
              <a:t>(</a:t>
            </a:r>
            <a:r>
              <a:rPr lang="en-US" sz="1600" dirty="0" err="1" smtClean="0">
                <a:solidFill>
                  <a:srgbClr xmlns:mc="http://schemas.openxmlformats.org/markup-compatibility/2006" xmlns:a14="http://schemas.microsoft.com/office/drawing/2007/7/7/main" val="FF0000" mc:Ignorable=""/>
                </a:solidFill>
                <a:latin typeface="Calibri" pitchFamily="34" charset="0"/>
              </a:rPr>
              <a:t>F</a:t>
            </a:r>
            <a:r>
              <a:rPr lang="en-US" sz="1600" baseline="-25000" dirty="0" err="1" smtClean="0">
                <a:solidFill>
                  <a:srgbClr xmlns:mc="http://schemas.openxmlformats.org/markup-compatibility/2006" xmlns:a14="http://schemas.microsoft.com/office/drawing/2007/7/7/main" val="FF0000" mc:Ignorable=""/>
                </a:solidFill>
                <a:latin typeface="Calibri" pitchFamily="34" charset="0"/>
              </a:rPr>
              <a:t>p</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R</a:t>
            </a:r>
            <a:r>
              <a:rPr lang="en-US" sz="1600" dirty="0" smtClean="0">
                <a:solidFill>
                  <a:schemeClr val="bg1"/>
                </a:solidFill>
                <a:latin typeface="Calibri" pitchFamily="34" charset="0"/>
              </a:rPr>
              <a:t> = UNSAT </a:t>
            </a:r>
            <a:r>
              <a:rPr lang="en-US" sz="1600" b="1" dirty="0" smtClean="0">
                <a:solidFill>
                  <a:schemeClr val="bg1"/>
                </a:solidFill>
                <a:latin typeface="Calibri" pitchFamily="34" charset="0"/>
              </a:rPr>
              <a:t>then return</a:t>
            </a:r>
            <a:r>
              <a:rPr lang="en-US" sz="1600" dirty="0" smtClean="0">
                <a:solidFill>
                  <a:schemeClr val="bg1"/>
                </a:solidFill>
                <a:latin typeface="Calibri" pitchFamily="34" charset="0"/>
              </a:rPr>
              <a:t> UNSAT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S</a:t>
            </a:r>
            <a:r>
              <a:rPr lang="en-US" sz="1600" dirty="0" smtClean="0">
                <a:solidFill>
                  <a:schemeClr val="bg1"/>
                </a:solidFill>
                <a:latin typeface="Calibri" pitchFamily="34" charset="0"/>
              </a:rPr>
              <a:t> = Concretize(</a:t>
            </a:r>
            <a:r>
              <a:rPr lang="en-US" sz="1600" dirty="0" smtClean="0">
                <a:solidFill>
                  <a:srgbClr xmlns:mc="http://schemas.openxmlformats.org/markup-compatibility/2006" xmlns:a14="http://schemas.microsoft.com/office/drawing/2007/7/7/main" val="FF0000" mc:Ignorable=""/>
                </a:solidFill>
                <a:latin typeface="Calibri" pitchFamily="34" charset="0"/>
              </a:rPr>
              <a:t>A</a:t>
            </a: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R</a:t>
            </a: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S’</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Theory_solver</a:t>
            </a:r>
            <a:r>
              <a:rPr lang="en-US" sz="1600" dirty="0" smtClean="0">
                <a:solidFill>
                  <a:schemeClr val="bg1"/>
                </a:solidFill>
                <a:latin typeface="Calibri" pitchFamily="34" charset="0"/>
              </a:rPr>
              <a:t>(</a:t>
            </a:r>
            <a:r>
              <a:rPr lang="en-US" sz="1600" dirty="0" smtClean="0">
                <a:solidFill>
                  <a:srgbClr xmlns:mc="http://schemas.openxmlformats.org/markup-compatibility/2006" xmlns:a14="http://schemas.microsoft.com/office/drawing/2007/7/7/main" val="FF0000" mc:Ignorable=""/>
                </a:solidFill>
                <a:latin typeface="Calibri" pitchFamily="34" charset="0"/>
              </a:rPr>
              <a:t>S</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b="1" dirty="0" smtClean="0">
                <a:solidFill>
                  <a:schemeClr val="bg1"/>
                </a:solidFill>
                <a:latin typeface="Calibri" pitchFamily="34" charset="0"/>
              </a:rPr>
              <a:t>if</a:t>
            </a:r>
            <a:r>
              <a:rPr lang="en-US" sz="1600" dirty="0" smtClean="0">
                <a:solidFill>
                  <a:srgbClr xmlns:mc="http://schemas.openxmlformats.org/markup-compatibility/2006" xmlns:a14="http://schemas.microsoft.com/office/drawing/2007/7/7/main" val="FF0000" mc:Ignorable=""/>
                </a:solidFill>
                <a:latin typeface="Calibri" pitchFamily="34" charset="0"/>
              </a:rPr>
              <a:t> R </a:t>
            </a:r>
            <a:r>
              <a:rPr lang="en-US" sz="1600" dirty="0" smtClean="0">
                <a:solidFill>
                  <a:schemeClr val="bg1"/>
                </a:solidFill>
                <a:latin typeface="Calibri" pitchFamily="34" charset="0"/>
              </a:rPr>
              <a:t>= SAT </a:t>
            </a:r>
            <a:r>
              <a:rPr lang="en-US" sz="1600" b="1" dirty="0" smtClean="0">
                <a:solidFill>
                  <a:schemeClr val="bg1"/>
                </a:solidFill>
                <a:latin typeface="Calibri" pitchFamily="34" charset="0"/>
              </a:rPr>
              <a:t>then return </a:t>
            </a:r>
            <a:r>
              <a:rPr lang="en-US" sz="1600" dirty="0" smtClean="0">
                <a:solidFill>
                  <a:schemeClr val="bg1"/>
                </a:solidFill>
                <a:latin typeface="Calibri" pitchFamily="34" charset="0"/>
              </a:rPr>
              <a:t>SAT</a:t>
            </a:r>
          </a:p>
          <a:p>
            <a:pPr marL="384954" lvl="0" indent="-384954">
              <a:lnSpc>
                <a:spcPct val="90000"/>
              </a:lnSpc>
              <a:spcBef>
                <a:spcPct val="20000"/>
              </a:spcBef>
              <a:buSzPct val="90000"/>
            </a:pP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L</a:t>
            </a:r>
            <a:r>
              <a:rPr lang="en-US" sz="1600" dirty="0" smtClean="0">
                <a:solidFill>
                  <a:schemeClr val="bg1"/>
                </a:solidFill>
                <a:latin typeface="Calibri" pitchFamily="34" charset="0"/>
              </a:rPr>
              <a:t> := </a:t>
            </a:r>
            <a:r>
              <a:rPr lang="en-US" sz="1600" dirty="0" err="1" smtClean="0">
                <a:solidFill>
                  <a:schemeClr val="bg1"/>
                </a:solidFill>
                <a:latin typeface="Calibri" pitchFamily="34" charset="0"/>
              </a:rPr>
              <a:t>New_Lemma</a:t>
            </a:r>
            <a:r>
              <a:rPr lang="en-US" sz="1600" dirty="0" smtClean="0">
                <a:solidFill>
                  <a:schemeClr val="bg1"/>
                </a:solidFill>
                <a:latin typeface="Calibri" pitchFamily="34" charset="0"/>
              </a:rPr>
              <a:t>(</a:t>
            </a:r>
            <a:r>
              <a:rPr lang="en-US" sz="1600" dirty="0" smtClean="0">
                <a:solidFill>
                  <a:srgbClr xmlns:mc="http://schemas.openxmlformats.org/markup-compatibility/2006" xmlns:a14="http://schemas.microsoft.com/office/drawing/2007/7/7/main" val="FF0000" mc:Ignorable=""/>
                </a:solidFill>
                <a:latin typeface="Calibri" pitchFamily="34" charset="0"/>
              </a:rPr>
              <a:t>S</a:t>
            </a:r>
            <a:r>
              <a:rPr lang="en-US" sz="1600" dirty="0" smtClean="0">
                <a:solidFill>
                  <a:schemeClr val="bg1"/>
                </a:solidFill>
                <a:latin typeface="Calibri" pitchFamily="34" charset="0"/>
              </a:rPr>
              <a:t>, </a:t>
            </a:r>
            <a:r>
              <a:rPr lang="en-US" sz="1600" dirty="0" smtClean="0">
                <a:solidFill>
                  <a:srgbClr xmlns:mc="http://schemas.openxmlformats.org/markup-compatibility/2006" xmlns:a14="http://schemas.microsoft.com/office/drawing/2007/7/7/main" val="FF0000" mc:Ignorable=""/>
                </a:solidFill>
                <a:latin typeface="Calibri" pitchFamily="34" charset="0"/>
              </a:rPr>
              <a:t>M</a:t>
            </a:r>
            <a:r>
              <a:rPr lang="en-US" sz="1600" dirty="0" smtClean="0">
                <a:solidFill>
                  <a:schemeClr val="bg1"/>
                </a:solidFill>
                <a:latin typeface="Calibri" pitchFamily="34" charset="0"/>
              </a:rPr>
              <a:t>)</a:t>
            </a:r>
          </a:p>
          <a:p>
            <a:pPr marL="384954" lvl="0" indent="-384954">
              <a:lnSpc>
                <a:spcPct val="90000"/>
              </a:lnSpc>
              <a:spcBef>
                <a:spcPct val="20000"/>
              </a:spcBef>
              <a:buSzPct val="90000"/>
            </a:pPr>
            <a:r>
              <a:rPr lang="en-US" sz="1600" dirty="0" smtClean="0">
                <a:solidFill>
                  <a:schemeClr val="bg1"/>
                </a:solidFill>
                <a:latin typeface="Calibri" pitchFamily="34" charset="0"/>
              </a:rPr>
              <a:t>		Add </a:t>
            </a:r>
            <a:r>
              <a:rPr lang="en-US" sz="1600" dirty="0" smtClean="0">
                <a:solidFill>
                  <a:srgbClr xmlns:mc="http://schemas.openxmlformats.org/markup-compatibility/2006" xmlns:a14="http://schemas.microsoft.com/office/drawing/2007/7/7/main" val="FF0000" mc:Ignorable=""/>
                </a:solidFill>
                <a:latin typeface="Calibri" pitchFamily="34" charset="0"/>
              </a:rPr>
              <a:t>L</a:t>
            </a:r>
            <a:r>
              <a:rPr lang="en-US" sz="1600" dirty="0" smtClean="0">
                <a:solidFill>
                  <a:schemeClr val="bg1"/>
                </a:solidFill>
                <a:latin typeface="Calibri" pitchFamily="34" charset="0"/>
              </a:rPr>
              <a:t> to </a:t>
            </a:r>
            <a:r>
              <a:rPr lang="en-US" sz="1600" dirty="0" err="1" smtClean="0">
                <a:solidFill>
                  <a:srgbClr xmlns:mc="http://schemas.openxmlformats.org/markup-compatibility/2006" xmlns:a14="http://schemas.microsoft.com/office/drawing/2007/7/7/main" val="FF0000" mc:Ignorable=""/>
                </a:solidFill>
                <a:latin typeface="Calibri" pitchFamily="34" charset="0"/>
              </a:rPr>
              <a:t>F</a:t>
            </a:r>
            <a:r>
              <a:rPr lang="en-US" sz="1600" baseline="-25000" dirty="0" err="1" smtClean="0">
                <a:solidFill>
                  <a:srgbClr xmlns:mc="http://schemas.openxmlformats.org/markup-compatibility/2006" xmlns:a14="http://schemas.microsoft.com/office/drawing/2007/7/7/main" val="FF0000" mc:Ignorable=""/>
                </a:solidFill>
                <a:latin typeface="Calibri" pitchFamily="34" charset="0"/>
              </a:rPr>
              <a:t>p</a:t>
            </a:r>
            <a:endParaRPr kumimoji="0" lang="en-US" sz="1600" i="0" u="none" strike="noStrike" kern="1200" cap="none" spc="0" normalizeH="0" baseline="0" noProof="0" dirty="0" smtClean="0">
              <a:ln>
                <a:noFill/>
              </a:ln>
              <a:solidFill>
                <a:srgbClr xmlns:mc="http://schemas.openxmlformats.org/markup-compatibility/2006" xmlns:a14="http://schemas.microsoft.com/office/drawing/2007/7/7/main" val="FF0000" mc:Ignorable=""/>
              </a:solidFill>
              <a:effectLst/>
              <a:uLnTx/>
              <a:uFillTx/>
              <a:latin typeface="Calibri" pitchFamily="34" charset="0"/>
              <a:ea typeface="+mn-ea"/>
              <a:cs typeface="+mn-cs"/>
            </a:endParaRPr>
          </a:p>
        </p:txBody>
      </p:sp>
      <p:sp>
        <p:nvSpPr>
          <p:cNvPr id="27" name="Rectangular Callout 26"/>
          <p:cNvSpPr/>
          <p:nvPr/>
        </p:nvSpPr>
        <p:spPr bwMode="auto">
          <a:xfrm>
            <a:off x="6659367" y="5284760"/>
            <a:ext cx="2108549" cy="1049672"/>
          </a:xfrm>
          <a:prstGeom prst="wedgeRectCallout">
            <a:avLst>
              <a:gd name="adj1" fmla="val -75417"/>
              <a:gd name="adj2" fmla="val 8416"/>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bg2"/>
                </a:solidFill>
                <a:latin typeface="Calibri" pitchFamily="34" charset="0"/>
              </a:rPr>
              <a:t>“Laz</a:t>
            </a:r>
            <a:r>
              <a:rPr lang="en-US" sz="2000" dirty="0" smtClean="0">
                <a:solidFill>
                  <a:schemeClr val="bg2"/>
                </a:solidFill>
                <a:latin typeface="Calibri" pitchFamily="34" charset="0"/>
              </a:rPr>
              <a:t>y translation” to </a:t>
            </a:r>
          </a:p>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bg2"/>
                </a:solidFill>
                <a:latin typeface="Calibri" pitchFamily="34" charset="0"/>
              </a:rPr>
              <a:t>DNF</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34010" y="2360006"/>
            <a:ext cx="7958939" cy="954107"/>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State-of-the-art SMT solvers implement </a:t>
            </a:r>
          </a:p>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many improvements.</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sz="4800" dirty="0" smtClean="0"/>
              <a:t>Normal Forms</a:t>
            </a:r>
            <a:endParaRPr lang="en-US" sz="4800" dirty="0"/>
          </a:p>
        </p:txBody>
      </p:sp>
      <p:pic>
        <p:nvPicPr>
          <p:cNvPr id="5122" name="Picture 2"/>
          <p:cNvPicPr>
            <a:picLocks noChangeAspect="1" noChangeArrowheads="1"/>
          </p:cNvPicPr>
          <p:nvPr/>
        </p:nvPicPr>
        <p:blipFill>
          <a:blip r:embed="rId2"/>
          <a:srcRect/>
          <a:stretch>
            <a:fillRect/>
          </a:stretch>
        </p:blipFill>
        <p:spPr bwMode="auto">
          <a:xfrm>
            <a:off x="1013052" y="2003653"/>
            <a:ext cx="6791325" cy="4505325"/>
          </a:xfrm>
          <a:prstGeom prst="rect">
            <a:avLst/>
          </a:prstGeom>
          <a:noFill/>
          <a:ln w="9525">
            <a:noFill/>
            <a:miter lim="800000"/>
            <a:headEnd/>
            <a:tailEnd/>
          </a:ln>
        </p:spPr>
      </p:pic>
    </p:spTree>
  </p:cSld>
  <p:clrMapOvr>
    <a:masterClrMapping/>
  </p:clrMapOvr>
  <p:transition xmlns:p14="http://schemas.microsoft.com/office/powerpoint/2007/7/12/main">
    <p:fade/>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err="1"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Incrementality</a:t>
            </a:r>
            <a:endPar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endParaRPr>
          </a:p>
          <a:p>
            <a:pPr algn="ctr"/>
            <a:r>
              <a:rPr lang="en-US" sz="2800" dirty="0" smtClean="0">
                <a:solidFill>
                  <a:schemeClr val="bg1"/>
                </a:solidFill>
                <a:latin typeface="Calibri" pitchFamily="34" charset="0"/>
                <a:cs typeface="Calibri" pitchFamily="34" charset="0"/>
                <a:sym typeface="Symbol"/>
              </a:rPr>
              <a:t>Send the literals to the Theory solver as they are assigned by the SAT solver</a:t>
            </a:r>
            <a:endParaRPr lang="en-US" sz="2800" dirty="0">
              <a:solidFill>
                <a:schemeClr val="bg1"/>
              </a:solidFill>
              <a:latin typeface="Calibri" pitchFamily="34" charset="0"/>
              <a:cs typeface="Calibri" pitchFamily="34" charset="0"/>
            </a:endParaRP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6" name="Rectangular Callout 5"/>
          <p:cNvSpPr/>
          <p:nvPr/>
        </p:nvSpPr>
        <p:spPr bwMode="auto">
          <a:xfrm>
            <a:off x="2348178" y="4740247"/>
            <a:ext cx="3789275" cy="1016813"/>
          </a:xfrm>
          <a:prstGeom prst="wedgeRectCallout">
            <a:avLst>
              <a:gd name="adj1" fmla="val -37314"/>
              <a:gd name="adj2" fmla="val -9649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Partial assignment is already </a:t>
            </a:r>
          </a:p>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rPr>
              <a:t>Theory </a:t>
            </a:r>
            <a:r>
              <a:rPr kumimoji="0" lang="en-US" sz="2400" b="0" i="0" u="none" strike="noStrike" cap="none" normalizeH="0" baseline="0" dirty="0" smtClean="0">
                <a:solidFill>
                  <a:schemeClr val="bg1"/>
                </a:solidFill>
                <a:latin typeface="Calibri" pitchFamily="34" charset="0"/>
              </a:rPr>
              <a:t>inconsistent.</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1384995"/>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Efficient Backtracking</a:t>
            </a:r>
          </a:p>
          <a:p>
            <a:pPr algn="ctr"/>
            <a:r>
              <a:rPr lang="en-US" sz="2800" dirty="0" smtClean="0">
                <a:solidFill>
                  <a:schemeClr val="bg1"/>
                </a:solidFill>
                <a:latin typeface="Calibri" pitchFamily="34" charset="0"/>
                <a:cs typeface="Calibri" pitchFamily="34" charset="0"/>
                <a:sym typeface="Symbol"/>
              </a:rPr>
              <a:t>We don’t want to restart from scratch after each backtracking operation.</a:t>
            </a:r>
            <a:endParaRPr lang="en-US" sz="2800" dirty="0">
              <a:solidFill>
                <a:schemeClr val="bg1"/>
              </a:solidFill>
              <a:latin typeface="Calibri" pitchFamily="34" charset="0"/>
              <a:cs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Efficient Lemma Generation (computing a small S’)</a:t>
            </a:r>
          </a:p>
          <a:p>
            <a:pPr algn="ctr"/>
            <a:r>
              <a:rPr lang="en-US" sz="2800" dirty="0" smtClean="0">
                <a:solidFill>
                  <a:schemeClr val="bg1"/>
                </a:solidFill>
                <a:latin typeface="Calibri" pitchFamily="34" charset="0"/>
                <a:cs typeface="Calibri" pitchFamily="34" charset="0"/>
                <a:sym typeface="Symbol"/>
              </a:rPr>
              <a:t>Avoid lemmas containing redundant literals.</a:t>
            </a:r>
          </a:p>
        </p:txBody>
      </p:sp>
      <p:sp>
        <p:nvSpPr>
          <p:cNvPr id="4" name="Content Placeholder 2"/>
          <p:cNvSpPr txBox="1">
            <a:spLocks/>
          </p:cNvSpPr>
          <p:nvPr/>
        </p:nvSpPr>
        <p:spPr>
          <a:xfrm>
            <a:off x="1906377" y="382975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3</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r>
              <a:rPr lang="en-US" sz="2400" dirty="0" smtClean="0">
                <a:solidFill>
                  <a:schemeClr val="bg1"/>
                </a:solidFill>
                <a:latin typeface="Calibri" pitchFamily="34" charset="0"/>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972658"/>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FF0000" mc:Ignorable=""/>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7" name="Rectangle 6"/>
          <p:cNvSpPr/>
          <p:nvPr/>
        </p:nvSpPr>
        <p:spPr>
          <a:xfrm>
            <a:off x="1868080" y="4604181"/>
            <a:ext cx="3223297" cy="424732"/>
          </a:xfrm>
          <a:prstGeom prst="rect">
            <a:avLst/>
          </a:prstGeom>
        </p:spPr>
        <p:txBody>
          <a:bodyPr wrap="square">
            <a:spAutoFit/>
          </a:bodyPr>
          <a:lstStyle/>
          <a:p>
            <a:pPr marL="384954"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4</a:t>
            </a:r>
            <a:endParaRPr lang="en-US" sz="24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
        <p:nvSpPr>
          <p:cNvPr id="9" name="Rectangular Callout 8"/>
          <p:cNvSpPr/>
          <p:nvPr/>
        </p:nvSpPr>
        <p:spPr bwMode="auto">
          <a:xfrm>
            <a:off x="5720486" y="4469586"/>
            <a:ext cx="2838299" cy="848561"/>
          </a:xfrm>
          <a:prstGeom prst="wedgeRectCallout">
            <a:avLst>
              <a:gd name="adj1" fmla="val -89741"/>
              <a:gd name="adj2" fmla="val -9444"/>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rPr>
              <a:t>Imprecise Lemma</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0070C0" mc:Ignorable=""/>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latin typeface="Calibri" pitchFamily="34" charset="0"/>
                <a:sym typeface="Symbol"/>
              </a:rPr>
              <a:t>SAT + Theory solvers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24" name="Rectangle 23"/>
          <p:cNvSpPr/>
          <p:nvPr/>
        </p:nvSpPr>
        <p:spPr>
          <a:xfrm>
            <a:off x="563270" y="1387085"/>
            <a:ext cx="7958939" cy="954107"/>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Theory Propagation</a:t>
            </a:r>
          </a:p>
          <a:p>
            <a:pPr algn="ctr"/>
            <a:r>
              <a:rPr lang="en-US" sz="2800" dirty="0" smtClean="0">
                <a:solidFill>
                  <a:schemeClr val="bg1"/>
                </a:solidFill>
                <a:latin typeface="Calibri" pitchFamily="34" charset="0"/>
                <a:cs typeface="Calibri" pitchFamily="34" charset="0"/>
                <a:sym typeface="Symbol"/>
              </a:rPr>
              <a:t>It is the SMT equivalent of unit propagation.</a:t>
            </a:r>
          </a:p>
        </p:txBody>
      </p:sp>
      <p:sp>
        <p:nvSpPr>
          <p:cNvPr id="4" name="Content Placeholder 2"/>
          <p:cNvSpPr txBox="1">
            <a:spLocks/>
          </p:cNvSpPr>
          <p:nvPr/>
        </p:nvSpPr>
        <p:spPr>
          <a:xfrm>
            <a:off x="1906377" y="3690767"/>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p</a:t>
            </a:r>
            <a:r>
              <a:rPr lang="en-US" sz="2400" baseline="-25000" dirty="0" smtClean="0">
                <a:solidFill>
                  <a:schemeClr val="bg1"/>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5" name="Content Placeholder 2"/>
          <p:cNvSpPr txBox="1">
            <a:spLocks/>
          </p:cNvSpPr>
          <p:nvPr/>
        </p:nvSpPr>
        <p:spPr>
          <a:xfrm>
            <a:off x="1906218" y="2833673"/>
            <a:ext cx="4567735" cy="738664"/>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rPr>
              <a:t>x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 0</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2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y = x + 1</a:t>
            </a:r>
            <a:r>
              <a:rPr lang="en-US" sz="2400" dirty="0" smtClean="0">
                <a:solidFill>
                  <a:schemeClr val="bg1"/>
                </a:solidFill>
                <a:latin typeface="Calibri" pitchFamily="34" charset="0"/>
                <a:sym typeface="Symbol"/>
              </a:rPr>
              <a:t>), </a:t>
            </a:r>
          </a:p>
          <a:p>
            <a:pPr marL="384954" lvl="0" indent="-384954">
              <a:lnSpc>
                <a:spcPct val="90000"/>
              </a:lnSpc>
              <a:spcBef>
                <a:spcPct val="20000"/>
              </a:spcBef>
              <a:buSzPct val="90000"/>
            </a:pP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 </a:t>
            </a:r>
            <a:r>
              <a:rPr lang="en-US" sz="2400" dirty="0" smtClean="0">
                <a:solidFill>
                  <a:schemeClr val="bg1"/>
                </a:solidFill>
                <a:latin typeface="Calibri" pitchFamily="34" charset="0"/>
                <a:sym typeface="Symbol"/>
              </a:rPr>
              <a:t> (y</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&gt; 2), p</a:t>
            </a:r>
            <a:r>
              <a:rPr lang="en-US" sz="2400" baseline="-25000" dirty="0" smtClean="0">
                <a:solidFill>
                  <a:schemeClr val="bg1"/>
                </a:solidFill>
                <a:latin typeface="Calibri" pitchFamily="34" charset="0"/>
                <a:sym typeface="Symbol"/>
              </a:rPr>
              <a:t>4 </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y</a:t>
            </a:r>
            <a:r>
              <a:rPr lang="en-US" sz="2400" dirty="0" smtClean="0">
                <a:solidFill>
                  <a:srgbClr xmlns:mc="http://schemas.openxmlformats.org/markup-compatibility/2006" xmlns:a14="http://schemas.microsoft.com/office/drawing/2007/7/7/main" val="0070C0" mc:Ignorable=""/>
                </a:solidFill>
                <a:latin typeface="Calibri" pitchFamily="34" charset="0"/>
              </a:rPr>
              <a:t> &lt; 1</a:t>
            </a:r>
            <a:r>
              <a:rPr lang="en-US" sz="2400" dirty="0" smtClean="0">
                <a:solidFill>
                  <a:schemeClr val="bg1"/>
                </a:solidFill>
                <a:latin typeface="Calibri" pitchFamily="34" charset="0"/>
                <a:sym typeface="Symbol"/>
              </a:rPr>
              <a:t>), p</a:t>
            </a:r>
            <a:r>
              <a:rPr lang="en-US" sz="2400" baseline="-25000" dirty="0" smtClean="0">
                <a:solidFill>
                  <a:schemeClr val="bg1"/>
                </a:solidFill>
                <a:latin typeface="Calibri" pitchFamily="34" charset="0"/>
                <a:sym typeface="Symbol"/>
              </a:rPr>
              <a:t>5 </a:t>
            </a:r>
            <a:r>
              <a:rPr lang="en-US" sz="2400" dirty="0" smtClean="0">
                <a:solidFill>
                  <a:schemeClr val="bg1"/>
                </a:solidFill>
                <a:latin typeface="Calibri" pitchFamily="34" charset="0"/>
                <a:sym typeface="Symbol"/>
              </a:rPr>
              <a:t> (x</a:t>
            </a:r>
            <a:r>
              <a:rPr lang="en-US" sz="2400" dirty="0" smtClean="0">
                <a:solidFill>
                  <a:schemeClr val="bg1"/>
                </a:solidFill>
                <a:latin typeface="Calibri" pitchFamily="34" charset="0"/>
              </a:rPr>
              <a:t> &lt; 2</a:t>
            </a:r>
            <a:r>
              <a:rPr lang="en-US" sz="2400" dirty="0" smtClean="0">
                <a:solidFill>
                  <a:schemeClr val="bg1"/>
                </a:solidFill>
                <a:latin typeface="Calibri" pitchFamily="34" charset="0"/>
                <a:sym typeface="Symbol"/>
              </a:rPr>
              <a:t>), </a:t>
            </a:r>
            <a:endParaRPr kumimoji="0" lang="en-US" sz="2400" i="0" u="none" strike="noStrike" kern="1200" cap="none" spc="0" normalizeH="0" baseline="0" noProof="0" dirty="0" smtClean="0">
              <a:ln>
                <a:noFill/>
              </a:ln>
              <a:solidFill>
                <a:schemeClr val="bg1"/>
              </a:solidFill>
              <a:effectLst/>
              <a:uLnTx/>
              <a:uFillTx/>
              <a:latin typeface="Calibri" pitchFamily="34" charset="0"/>
              <a:ea typeface="+mn-ea"/>
              <a:cs typeface="+mn-cs"/>
            </a:endParaRPr>
          </a:p>
        </p:txBody>
      </p:sp>
      <p:sp>
        <p:nvSpPr>
          <p:cNvPr id="8" name="Down Arrow 7"/>
          <p:cNvSpPr/>
          <p:nvPr/>
        </p:nvSpPr>
        <p:spPr bwMode="auto">
          <a:xfrm>
            <a:off x="3399326" y="4162471"/>
            <a:ext cx="519379" cy="694944"/>
          </a:xfrm>
          <a:prstGeom prst="down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Rectangle 9"/>
          <p:cNvSpPr/>
          <p:nvPr/>
        </p:nvSpPr>
        <p:spPr>
          <a:xfrm>
            <a:off x="3984205" y="4224406"/>
            <a:ext cx="4960927" cy="461665"/>
          </a:xfrm>
          <a:prstGeom prst="rect">
            <a:avLst/>
          </a:prstGeom>
        </p:spPr>
        <p:txBody>
          <a:bodyPr wrap="square">
            <a:spAutoFit/>
          </a:bodyPr>
          <a:lstStyle/>
          <a:p>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imply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 </a:t>
            </a:r>
            <a:r>
              <a:rPr lang="en-US" sz="2400" dirty="0" smtClean="0">
                <a:solidFill>
                  <a:schemeClr val="bg1"/>
                </a:solidFill>
                <a:latin typeface="Calibri" pitchFamily="34" charset="0"/>
                <a:sym typeface="Symbol"/>
              </a:rPr>
              <a:t>by theory propagation</a:t>
            </a:r>
            <a:endParaRPr lang="en-US" sz="2400" dirty="0" smtClean="0">
              <a:solidFill>
                <a:schemeClr val="bg1"/>
              </a:solidFill>
              <a:latin typeface="Calibri" pitchFamily="34" charset="0"/>
              <a:cs typeface="Calibri" pitchFamily="34" charset="0"/>
              <a:sym typeface="Symbol"/>
            </a:endParaRPr>
          </a:p>
        </p:txBody>
      </p:sp>
      <p:sp>
        <p:nvSpPr>
          <p:cNvPr id="11" name="Content Placeholder 2"/>
          <p:cNvSpPr txBox="1">
            <a:spLocks/>
          </p:cNvSpPr>
          <p:nvPr/>
        </p:nvSpPr>
        <p:spPr>
          <a:xfrm>
            <a:off x="1597920" y="4933132"/>
            <a:ext cx="5723376" cy="332399"/>
          </a:xfrm>
          <a:prstGeom prst="rect">
            <a:avLst/>
          </a:prstGeom>
        </p:spPr>
        <p:txBody>
          <a:bodyPr vert="horz" wrap="square" lIns="0" tIns="0" rIns="0" bIns="0" rtlCol="0">
            <a:spAutoFit/>
          </a:bodyPr>
          <a:lstStyle/>
          <a:p>
            <a:pPr marL="384954" lvl="0" indent="-384954">
              <a:lnSpc>
                <a:spcPct val="90000"/>
              </a:lnSpc>
              <a:spcBef>
                <a:spcPct val="20000"/>
              </a:spcBef>
              <a:buSzPct val="90000"/>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1</a:t>
            </a:r>
            <a:r>
              <a:rPr lang="en-US" sz="2400" dirty="0" smtClean="0">
                <a:solidFill>
                  <a:schemeClr val="bg1"/>
                </a:solidFill>
                <a:latin typeface="Calibri" pitchFamily="34" charset="0"/>
                <a:sym typeface="Symbol"/>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2</a:t>
            </a:r>
            <a:r>
              <a:rPr lang="en-US" sz="2400" dirty="0" smtClean="0">
                <a:solidFill>
                  <a:schemeClr val="bg1"/>
                </a:solidFill>
                <a:latin typeface="Calibri" pitchFamily="34" charset="0"/>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lang="en-US" sz="2400" baseline="-250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2400" dirty="0" smtClean="0">
                <a:solidFill>
                  <a:schemeClr val="bg1"/>
                </a:solidFill>
                <a:latin typeface="Calibri" pitchFamily="34" charset="0"/>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1</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2</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3</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rPr>
              <a:t>), (</a:t>
            </a:r>
            <a:r>
              <a:rPr lang="en-US" sz="2400" dirty="0" smtClean="0">
                <a:solidFill>
                  <a:schemeClr val="bg1"/>
                </a:solidFill>
                <a:latin typeface="Calibri" pitchFamily="34" charset="0"/>
                <a:sym typeface="Symbol"/>
              </a:rPr>
              <a:t>p</a:t>
            </a:r>
            <a:r>
              <a:rPr lang="en-US" sz="2400" baseline="-25000" dirty="0" smtClean="0">
                <a:solidFill>
                  <a:schemeClr val="bg1"/>
                </a:solidFill>
                <a:latin typeface="Calibri" pitchFamily="34" charset="0"/>
                <a:sym typeface="Symbol"/>
              </a:rPr>
              <a:t>5</a:t>
            </a:r>
            <a:r>
              <a:rPr lang="en-US" sz="2400" dirty="0" smtClean="0">
                <a:solidFill>
                  <a:schemeClr val="bg1"/>
                </a:solidFill>
                <a:latin typeface="Calibri" pitchFamily="34" charset="0"/>
                <a:sym typeface="Symbol"/>
              </a:rPr>
              <a:t>  </a:t>
            </a:r>
            <a:r>
              <a:rPr lang="en-US" sz="2400" dirty="0" smtClean="0">
                <a:solidFill>
                  <a:srgbClr xmlns:mc="http://schemas.openxmlformats.org/markup-compatibility/2006" xmlns:a14="http://schemas.microsoft.com/office/drawing/2007/7/7/main" val="0070C0" mc:Ignorable=""/>
                </a:solidFill>
                <a:latin typeface="Calibri" pitchFamily="34" charset="0"/>
                <a:sym typeface="Symbol"/>
              </a:rPr>
              <a:t>p</a:t>
            </a:r>
            <a:r>
              <a:rPr lang="en-US" sz="2400" baseline="-25000" dirty="0" smtClean="0">
                <a:solidFill>
                  <a:srgbClr xmlns:mc="http://schemas.openxmlformats.org/markup-compatibility/2006" xmlns:a14="http://schemas.microsoft.com/office/drawing/2007/7/7/main" val="0070C0" mc:Ignorable=""/>
                </a:solidFill>
                <a:latin typeface="Calibri" pitchFamily="34" charset="0"/>
                <a:sym typeface="Symbol"/>
              </a:rPr>
              <a:t>4</a:t>
            </a:r>
            <a:r>
              <a:rPr lang="en-US" sz="2400" dirty="0" smtClean="0">
                <a:solidFill>
                  <a:schemeClr val="bg1"/>
                </a:solidFill>
                <a:latin typeface="Calibri" pitchFamily="34" charset="0"/>
                <a:sym typeface="Symbol"/>
              </a:rPr>
              <a:t>)</a:t>
            </a:r>
            <a:endParaRPr kumimoji="0" lang="en-US" sz="2400" i="0" u="none" strike="noStrike" kern="1200" cap="none" spc="0" normalizeH="0" noProof="0" dirty="0" smtClean="0">
              <a:ln>
                <a:noFill/>
              </a:ln>
              <a:solidFill>
                <a:schemeClr val="bg1"/>
              </a:solidFill>
              <a:effectLst/>
              <a:uLnTx/>
              <a:uFillTx/>
              <a:latin typeface="Calibri" pitchFamily="34" charset="0"/>
              <a:ea typeface="+mn-ea"/>
              <a:cs typeface="+mn-cs"/>
              <a:sym typeface="Symbol"/>
            </a:endParaRPr>
          </a:p>
        </p:txBody>
      </p:sp>
      <p:sp>
        <p:nvSpPr>
          <p:cNvPr id="9" name="Rectangle 8"/>
          <p:cNvSpPr/>
          <p:nvPr/>
        </p:nvSpPr>
        <p:spPr>
          <a:xfrm>
            <a:off x="737615" y="5767668"/>
            <a:ext cx="7958939" cy="523220"/>
          </a:xfrm>
          <a:prstGeom prst="rect">
            <a:avLst/>
          </a:prstGeom>
        </p:spPr>
        <p:txBody>
          <a:bodyPr wrap="square">
            <a:spAutoFit/>
          </a:bodyPr>
          <a:lstStyle/>
          <a:p>
            <a:pPr algn="ctr"/>
            <a:r>
              <a:rPr lang="en-US" sz="2800" b="1" dirty="0" smtClean="0">
                <a:solidFill>
                  <a:srgbClr xmlns:mc="http://schemas.openxmlformats.org/markup-compatibility/2006" xmlns:a14="http://schemas.microsoft.com/office/drawing/2007/7/7/main" val="FF0000" mc:Ignorable=""/>
                </a:solidFill>
                <a:latin typeface="Calibri" pitchFamily="34" charset="0"/>
                <a:cs typeface="Calibri" pitchFamily="34" charset="0"/>
                <a:sym typeface="Symbol"/>
              </a:rPr>
              <a:t>Tradeoff between precision  performance.</a:t>
            </a:r>
            <a:endParaRPr lang="en-US" sz="2800" dirty="0" smtClean="0">
              <a:solidFill>
                <a:schemeClr val="bg1"/>
              </a:solidFill>
              <a:latin typeface="Calibri" pitchFamily="34" charset="0"/>
              <a:cs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Naïve recipe?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1" name="Rectangle 10"/>
          <p:cNvSpPr/>
          <p:nvPr/>
        </p:nvSpPr>
        <p:spPr>
          <a:xfrm>
            <a:off x="1304794" y="1897855"/>
            <a:ext cx="6979218" cy="584775"/>
          </a:xfrm>
          <a:prstGeom prst="rect">
            <a:avLst/>
          </a:prstGeom>
        </p:spPr>
        <p:txBody>
          <a:bodyPr wrap="none">
            <a:spAutoFit/>
          </a:bodyPr>
          <a:lstStyle/>
          <a:p>
            <a:r>
              <a:rPr lang="en-US" sz="3200" b="1" dirty="0" smtClean="0">
                <a:solidFill>
                  <a:srgbClr xmlns:mc="http://schemas.openxmlformats.org/markup-compatibility/2006" xmlns:a14="http://schemas.microsoft.com/office/drawing/2007/7/7/main" val="FF0000" mc:Ignorable=""/>
                </a:solidFill>
                <a:latin typeface="Calibri" pitchFamily="34" charset="0"/>
                <a:sym typeface="Symbol"/>
              </a:rPr>
              <a:t>SMT Solver = DPLL + Decision Procedure</a:t>
            </a:r>
            <a:endParaRPr lang="en-US" sz="3200" b="1" dirty="0">
              <a:solidFill>
                <a:srgbClr xmlns:mc="http://schemas.openxmlformats.org/markup-compatibility/2006" xmlns:a14="http://schemas.microsoft.com/office/drawing/2007/7/7/main" val="FF0000" mc:Ignorable=""/>
              </a:solidFill>
              <a:latin typeface="Calibri" pitchFamily="34" charset="0"/>
            </a:endParaRPr>
          </a:p>
        </p:txBody>
      </p:sp>
      <p:sp>
        <p:nvSpPr>
          <p:cNvPr id="12" name="Rectangular Callout 11"/>
          <p:cNvSpPr/>
          <p:nvPr/>
        </p:nvSpPr>
        <p:spPr bwMode="auto">
          <a:xfrm>
            <a:off x="2059913" y="3607357"/>
            <a:ext cx="5255288" cy="2110155"/>
          </a:xfrm>
          <a:prstGeom prst="wedgeRectCallout">
            <a:avLst>
              <a:gd name="adj1" fmla="val 36436"/>
              <a:gd name="adj2" fmla="val -104231"/>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Standard question:</a:t>
            </a:r>
          </a:p>
          <a:p>
            <a:pPr marL="0" marR="0" indent="0" defTabSz="1096963" rtl="0" eaLnBrk="1" fontAlgn="base" latinLnBrk="0" hangingPunct="1">
              <a:lnSpc>
                <a:spcPct val="100000"/>
              </a:lnSpc>
              <a:spcBef>
                <a:spcPct val="0"/>
              </a:spcBef>
              <a:spcAft>
                <a:spcPct val="0"/>
              </a:spcAft>
              <a:buClrTx/>
              <a:buSzTx/>
              <a:buFontTx/>
              <a:buNone/>
              <a:tabLst/>
            </a:pPr>
            <a:endParaRPr lang="en-US" sz="2800"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Why</a:t>
            </a:r>
            <a:r>
              <a:rPr kumimoji="0" lang="en-US" sz="2800" b="0" i="0" u="none" strike="noStrike" cap="none" normalizeH="0" dirty="0" smtClean="0">
                <a:solidFill>
                  <a:schemeClr val="bg1"/>
                </a:solidFill>
                <a:latin typeface="Segoe" pitchFamily="34" charset="0"/>
              </a:rPr>
              <a:t> don’t you use CPLEX for handling linear arithmetic?</a:t>
            </a:r>
            <a:endParaRPr kumimoji="0" lang="en-US" sz="2800" b="0" i="0" u="none" strike="noStrike" cap="none" normalizeH="0" baseline="0" dirty="0" smtClean="0">
              <a:solidFill>
                <a:schemeClr val="bg1"/>
              </a:solidFill>
              <a:latin typeface="Segoe"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24121" y="1281954"/>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800" y="4419600"/>
            <a:ext cx="2743200" cy="1210235"/>
          </a:xfrm>
          <a:prstGeom prst="wedgeRectCallout">
            <a:avLst>
              <a:gd name="adj1" fmla="val -81215"/>
              <a:gd name="adj2" fmla="val 54685"/>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Case Analysis</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(Daniel’s lectures)</a:t>
            </a:r>
            <a:endParaRPr kumimoji="0" lang="en-US" sz="2400" b="0" i="0" u="none" strike="noStrike" cap="none" normalizeH="0" baseline="0" dirty="0" smtClean="0">
              <a:solidFill>
                <a:schemeClr val="bg1"/>
              </a:solidFill>
              <a:latin typeface="Calibri" pitchFamily="34" charset="0"/>
              <a:cs typeface="Calibri"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ounded Rectangle 25"/>
          <p:cNvSpPr/>
          <p:nvPr/>
        </p:nvSpPr>
        <p:spPr bwMode="auto">
          <a:xfrm>
            <a:off x="233086" y="1246095"/>
            <a:ext cx="8641976" cy="5316070"/>
          </a:xfrm>
          <a:prstGeom prst="round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109728" tIns="54864"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b="1" dirty="0" smtClean="0">
                <a:solidFill>
                  <a:schemeClr val="bg1"/>
                </a:solidFill>
                <a:latin typeface="Segoe" pitchFamily="34" charset="0"/>
              </a:rPr>
              <a:t>Core</a:t>
            </a:r>
            <a:r>
              <a:rPr lang="en-US" sz="28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 </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 name="Title 1"/>
          <p:cNvSpPr>
            <a:spLocks noGrp="1"/>
          </p:cNvSpPr>
          <p:nvPr>
            <p:ph type="title"/>
          </p:nvPr>
        </p:nvSpPr>
        <p:spPr/>
        <p:txBody>
          <a:bodyPr/>
          <a:lstStyle/>
          <a:p>
            <a:r>
              <a:rPr lang="en-US" dirty="0" smtClean="0"/>
              <a:t>An Architecture: the core</a:t>
            </a:r>
            <a:endParaRPr lang="en-US" dirty="0"/>
          </a:p>
        </p:txBody>
      </p:sp>
      <p:sp>
        <p:nvSpPr>
          <p:cNvPr id="7" name="Rectangle 6"/>
          <p:cNvSpPr/>
          <p:nvPr/>
        </p:nvSpPr>
        <p:spPr bwMode="auto">
          <a:xfrm>
            <a:off x="3472106" y="5486416"/>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SAT Solver</a:t>
            </a:r>
          </a:p>
        </p:txBody>
      </p:sp>
      <p:sp>
        <p:nvSpPr>
          <p:cNvPr id="8" name="Rectangle 7"/>
          <p:cNvSpPr/>
          <p:nvPr/>
        </p:nvSpPr>
        <p:spPr bwMode="auto">
          <a:xfrm>
            <a:off x="3218316" y="3684501"/>
            <a:ext cx="2488789" cy="1177732"/>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Equality</a:t>
            </a:r>
          </a:p>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err="1" smtClean="0">
                <a:solidFill>
                  <a:schemeClr val="bg1"/>
                </a:solidFill>
                <a:latin typeface="Calibri" pitchFamily="34" charset="0"/>
                <a:cs typeface="Calibri" pitchFamily="34" charset="0"/>
              </a:rPr>
              <a:t>Uninterpreted</a:t>
            </a:r>
            <a:r>
              <a:rPr kumimoji="0" lang="en-US" sz="2400" i="0" u="none" strike="noStrike" cap="none" normalizeH="0" dirty="0" smtClean="0">
                <a:solidFill>
                  <a:schemeClr val="bg1"/>
                </a:solidFill>
                <a:latin typeface="Calibri" pitchFamily="34" charset="0"/>
                <a:cs typeface="Calibri" pitchFamily="34" charset="0"/>
              </a:rPr>
              <a:t> Functions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9" name="Rectangle 8"/>
          <p:cNvSpPr/>
          <p:nvPr/>
        </p:nvSpPr>
        <p:spPr bwMode="auto">
          <a:xfrm>
            <a:off x="681305"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i="0" u="none" strike="noStrike" cap="none" normalizeH="0" baseline="0" dirty="0" smtClean="0">
                <a:solidFill>
                  <a:schemeClr val="bg1"/>
                </a:solidFill>
                <a:latin typeface="Calibri" pitchFamily="34" charset="0"/>
                <a:cs typeface="Calibri" pitchFamily="34" charset="0"/>
              </a:rPr>
              <a:t>Arithmetic</a:t>
            </a:r>
          </a:p>
        </p:txBody>
      </p:sp>
      <p:sp>
        <p:nvSpPr>
          <p:cNvPr id="10" name="Rectangle 9"/>
          <p:cNvSpPr/>
          <p:nvPr/>
        </p:nvSpPr>
        <p:spPr bwMode="auto">
          <a:xfrm>
            <a:off x="3472106"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Bit-Vectors</a:t>
            </a:r>
            <a:endParaRPr kumimoji="0" lang="en-US" sz="2400" i="0" u="none" strike="noStrike" cap="none" normalizeH="0" baseline="0" dirty="0" smtClean="0">
              <a:solidFill>
                <a:schemeClr val="bg1"/>
              </a:solidFill>
              <a:latin typeface="Calibri" pitchFamily="34" charset="0"/>
              <a:cs typeface="Calibri" pitchFamily="34" charset="0"/>
            </a:endParaRPr>
          </a:p>
        </p:txBody>
      </p:sp>
      <p:sp>
        <p:nvSpPr>
          <p:cNvPr id="11" name="Rectangle 10"/>
          <p:cNvSpPr/>
          <p:nvPr/>
        </p:nvSpPr>
        <p:spPr bwMode="auto">
          <a:xfrm>
            <a:off x="6122880" y="2115684"/>
            <a:ext cx="1981208" cy="914388"/>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Scalar Values</a:t>
            </a:r>
            <a:endParaRPr kumimoji="0" lang="en-US" sz="2400" i="0" u="none" strike="noStrike" cap="none" normalizeH="0" baseline="0" dirty="0" smtClean="0">
              <a:solidFill>
                <a:schemeClr val="bg1"/>
              </a:solidFill>
              <a:latin typeface="Calibri" pitchFamily="34" charset="0"/>
              <a:cs typeface="Calibri" pitchFamily="34" charset="0"/>
            </a:endParaRPr>
          </a:p>
        </p:txBody>
      </p:sp>
      <p:cxnSp>
        <p:nvCxnSpPr>
          <p:cNvPr id="13" name="Straight Arrow Connector 12"/>
          <p:cNvCxnSpPr>
            <a:stCxn id="9" idx="2"/>
            <a:endCxn id="8" idx="0"/>
          </p:cNvCxnSpPr>
          <p:nvPr/>
        </p:nvCxnSpPr>
        <p:spPr>
          <a:xfrm rot="16200000" flipH="1">
            <a:off x="2740096" y="1961885"/>
            <a:ext cx="654429" cy="2790802"/>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a:stCxn id="10" idx="2"/>
            <a:endCxn id="8" idx="0"/>
          </p:cNvCxnSpPr>
          <p:nvPr/>
        </p:nvCxnSpPr>
        <p:spPr>
          <a:xfrm rot="16200000" flipH="1">
            <a:off x="4135496" y="3357285"/>
            <a:ext cx="654429"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8" idx="0"/>
            <a:endCxn id="11" idx="2"/>
          </p:cNvCxnSpPr>
          <p:nvPr/>
        </p:nvCxnSpPr>
        <p:spPr>
          <a:xfrm rot="5400000" flipH="1" flipV="1">
            <a:off x="5460883" y="2031901"/>
            <a:ext cx="654429" cy="2650773"/>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cxnSp>
        <p:nvCxnSpPr>
          <p:cNvPr id="22" name="Straight Arrow Connector 21"/>
          <p:cNvCxnSpPr>
            <a:stCxn id="8" idx="2"/>
            <a:endCxn id="7" idx="0"/>
          </p:cNvCxnSpPr>
          <p:nvPr/>
        </p:nvCxnSpPr>
        <p:spPr>
          <a:xfrm rot="5400000">
            <a:off x="4150620" y="5174324"/>
            <a:ext cx="624183" cy="1"/>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4" name="Rectangular Callout 13"/>
          <p:cNvSpPr/>
          <p:nvPr/>
        </p:nvSpPr>
        <p:spPr bwMode="auto">
          <a:xfrm>
            <a:off x="6400799" y="4733364"/>
            <a:ext cx="2402541" cy="1622611"/>
          </a:xfrm>
          <a:prstGeom prst="wedgeRectCallout">
            <a:avLst>
              <a:gd name="adj1" fmla="val -75925"/>
              <a:gd name="adj2" fmla="val -72323"/>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Blackboard:</a:t>
            </a:r>
          </a:p>
          <a:p>
            <a:pPr marL="0" marR="0" indent="0" defTabSz="1096963" rtl="0" eaLnBrk="1" fontAlgn="base" latinLnBrk="0" hangingPunct="1">
              <a:lnSpc>
                <a:spcPct val="100000"/>
              </a:lnSpc>
              <a:spcBef>
                <a:spcPct val="0"/>
              </a:spcBef>
              <a:spcAft>
                <a:spcPct val="0"/>
              </a:spcAft>
              <a:buClrTx/>
              <a:buSzTx/>
              <a:buFontTx/>
              <a:buNone/>
              <a:tabLst/>
            </a:pPr>
            <a:r>
              <a:rPr lang="en-US" sz="2400" dirty="0" smtClean="0">
                <a:solidFill>
                  <a:schemeClr val="bg1"/>
                </a:solidFill>
                <a:latin typeface="Calibri" pitchFamily="34" charset="0"/>
                <a:cs typeface="Calibri" pitchFamily="34" charset="0"/>
              </a:rPr>
              <a:t>equalities, </a:t>
            </a:r>
            <a:r>
              <a:rPr lang="en-US" sz="2400" dirty="0" err="1" smtClean="0">
                <a:solidFill>
                  <a:schemeClr val="bg1"/>
                </a:solidFill>
                <a:latin typeface="Calibri" pitchFamily="34" charset="0"/>
                <a:cs typeface="Calibri" pitchFamily="34" charset="0"/>
              </a:rPr>
              <a:t>disequalities</a:t>
            </a:r>
            <a:r>
              <a:rPr lang="en-US" sz="2400" dirty="0" smtClean="0">
                <a:solidFill>
                  <a:schemeClr val="bg1"/>
                </a:solidFill>
                <a:latin typeface="Calibri" pitchFamily="34" charset="0"/>
                <a:cs typeface="Calibri"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bg1"/>
                </a:solidFill>
                <a:latin typeface="Calibri" pitchFamily="34" charset="0"/>
                <a:cs typeface="Calibri" pitchFamily="34" charset="0"/>
              </a:rPr>
              <a:t>predicates</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Architecture: the core</a:t>
            </a:r>
            <a:endParaRPr lang="en-US" dirty="0"/>
          </a:p>
        </p:txBody>
      </p:sp>
      <p:sp>
        <p:nvSpPr>
          <p:cNvPr id="15" name="Content Placeholder 14"/>
          <p:cNvSpPr>
            <a:spLocks noGrp="1"/>
          </p:cNvSpPr>
          <p:nvPr>
            <p:ph idx="1"/>
          </p:nvPr>
        </p:nvSpPr>
        <p:spPr>
          <a:xfrm>
            <a:off x="381000" y="1412875"/>
            <a:ext cx="8382000" cy="4450449"/>
          </a:xfrm>
        </p:spPr>
        <p:txBody>
          <a:bodyPr/>
          <a:lstStyle/>
          <a:p>
            <a:r>
              <a:rPr lang="en-US" dirty="0" smtClean="0"/>
              <a:t>Handles most logics of SMT-LIB</a:t>
            </a:r>
          </a:p>
          <a:p>
            <a:pPr lvl="1"/>
            <a:r>
              <a:rPr lang="en-US" dirty="0" smtClean="0"/>
              <a:t>QF_UF,</a:t>
            </a:r>
          </a:p>
          <a:p>
            <a:pPr lvl="1"/>
            <a:r>
              <a:rPr lang="en-US" dirty="0" smtClean="0"/>
              <a:t>QF_RDL,</a:t>
            </a:r>
          </a:p>
          <a:p>
            <a:pPr lvl="1"/>
            <a:r>
              <a:rPr lang="en-US" dirty="0" smtClean="0"/>
              <a:t>QF_IDL,</a:t>
            </a:r>
          </a:p>
          <a:p>
            <a:pPr lvl="1"/>
            <a:r>
              <a:rPr lang="en-US" dirty="0" smtClean="0"/>
              <a:t>QF_UFIDL,</a:t>
            </a:r>
          </a:p>
          <a:p>
            <a:pPr lvl="1"/>
            <a:r>
              <a:rPr lang="en-US" dirty="0" smtClean="0"/>
              <a:t>QF_LRA,</a:t>
            </a:r>
          </a:p>
          <a:p>
            <a:pPr lvl="1"/>
            <a:r>
              <a:rPr lang="en-US" dirty="0" smtClean="0"/>
              <a:t>QF_LIA,</a:t>
            </a:r>
          </a:p>
          <a:p>
            <a:pPr lvl="1"/>
            <a:r>
              <a:rPr lang="en-US" dirty="0" smtClean="0"/>
              <a:t>QF_UFLIA,</a:t>
            </a:r>
          </a:p>
          <a:p>
            <a:pPr lvl="1"/>
            <a:r>
              <a:rPr lang="en-US" dirty="0" smtClean="0"/>
              <a:t>QF_UFLRA,</a:t>
            </a:r>
          </a:p>
          <a:p>
            <a:pPr lvl="1"/>
            <a:r>
              <a:rPr lang="en-US" dirty="0" smtClean="0"/>
              <a:t>QF_BV,</a:t>
            </a:r>
          </a:p>
          <a:p>
            <a:pPr lvl="1"/>
            <a:r>
              <a:rPr lang="en-US" dirty="0" smtClean="0"/>
              <a:t>QF_UFBV</a:t>
            </a:r>
            <a:endParaRPr lang="en-US" dirty="0"/>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r</a:t>
            </a:r>
            <a:r>
              <a:rPr lang="en-US" dirty="0" smtClean="0">
                <a:sym typeface="Symbol"/>
              </a:rPr>
              <a:t>  </a:t>
            </a:r>
            <a:r>
              <a:rPr lang="en-US" i="1" dirty="0" smtClean="0">
                <a:sym typeface="Symbol"/>
              </a:rPr>
              <a:t>p</a:t>
            </a:r>
            <a:r>
              <a:rPr lang="en-US" dirty="0" smtClean="0">
                <a:sym typeface="Symbol"/>
              </a:rPr>
              <a:t>))</a:t>
            </a:r>
            <a:endParaRPr lang="en-US" dirty="0"/>
          </a:p>
        </p:txBody>
      </p:sp>
    </p:spTree>
    <p:extLst>
      <p:ext uri="{BB962C8B-B14F-4D97-AF65-F5344CB8AC3E}">
        <p14:creationId xmlns:p14="http://schemas.microsoft.com/office/powerpoint/2007/7/12/main" val="2847062950"/>
      </p:ext>
    </p:extLst>
  </p:cSld>
  <p:clrMapOvr>
    <a:masterClrMapping/>
  </p:clrMapOvr>
  <p:transition xmlns:p14="http://schemas.microsoft.com/office/powerpoint/2007/7/12/main">
    <p:fade/>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Combining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178676" y="1665303"/>
            <a:ext cx="8755117" cy="3083921"/>
          </a:xfrm>
        </p:spPr>
        <p:txBody>
          <a:bodyPr/>
          <a:lstStyle/>
          <a:p>
            <a:pPr marL="0" indent="0" algn="ctr">
              <a:spcBef>
                <a:spcPts val="0"/>
              </a:spcBef>
              <a:buNone/>
            </a:pPr>
            <a:r>
              <a:rPr lang="en-US" sz="3200" dirty="0" smtClean="0">
                <a:solidFill>
                  <a:srgbClr xmlns:mc="http://schemas.openxmlformats.org/markup-compatibility/2006" xmlns:a14="http://schemas.microsoft.com/office/drawing/2007/7/7/main" val="FF0000" mc:Ignorable=""/>
                </a:solidFill>
                <a:sym typeface="Symbol"/>
              </a:rPr>
              <a:t>In practice, we need a combination of theory solvers.</a:t>
            </a:r>
          </a:p>
          <a:p>
            <a:pPr algn="ctr">
              <a:buNone/>
            </a:pPr>
            <a:endParaRPr lang="en-US" sz="3200" dirty="0" smtClean="0">
              <a:sym typeface="Symbol"/>
            </a:endParaRPr>
          </a:p>
          <a:p>
            <a:pPr algn="ctr">
              <a:buNone/>
            </a:pPr>
            <a:r>
              <a:rPr lang="en-US" sz="3200" dirty="0" smtClean="0">
                <a:latin typeface="Calibri" pitchFamily="34" charset="0"/>
                <a:sym typeface="Symbol"/>
              </a:rPr>
              <a:t>Nelson-</a:t>
            </a:r>
            <a:r>
              <a:rPr lang="en-US" sz="3200" dirty="0" err="1" smtClean="0">
                <a:latin typeface="Calibri" pitchFamily="34" charset="0"/>
                <a:sym typeface="Symbol"/>
              </a:rPr>
              <a:t>Oppen</a:t>
            </a:r>
            <a:r>
              <a:rPr lang="en-US" sz="3200" dirty="0" smtClean="0">
                <a:latin typeface="Calibri" pitchFamily="34" charset="0"/>
                <a:sym typeface="Symbol"/>
              </a:rPr>
              <a:t> combination method.</a:t>
            </a:r>
          </a:p>
          <a:p>
            <a:pPr algn="ctr">
              <a:buNone/>
            </a:pPr>
            <a:r>
              <a:rPr lang="en-US" sz="3200" dirty="0" smtClean="0">
                <a:sym typeface="Symbol"/>
              </a:rPr>
              <a:t>Reduction techniques.</a:t>
            </a:r>
            <a:endParaRPr lang="en-US" sz="3200" dirty="0" smtClean="0">
              <a:latin typeface="Calibri" pitchFamily="34" charset="0"/>
              <a:sym typeface="Symbol"/>
            </a:endParaRPr>
          </a:p>
          <a:p>
            <a:pPr algn="ctr">
              <a:buNone/>
            </a:pPr>
            <a:r>
              <a:rPr lang="en-US" sz="3200" dirty="0" smtClean="0">
                <a:latin typeface="Calibri" pitchFamily="34" charset="0"/>
                <a:sym typeface="Symbol"/>
              </a:rPr>
              <a:t>Model-based theory combination.</a:t>
            </a:r>
          </a:p>
          <a:p>
            <a:pPr algn="ctr">
              <a:buNone/>
            </a:pPr>
            <a:endParaRPr lang="en-US" sz="2800" dirty="0" smtClean="0">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Naïve recipe?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11" name="Rectangle 10"/>
          <p:cNvSpPr/>
          <p:nvPr/>
        </p:nvSpPr>
        <p:spPr>
          <a:xfrm>
            <a:off x="1304794" y="1897855"/>
            <a:ext cx="6979218" cy="584775"/>
          </a:xfrm>
          <a:prstGeom prst="rect">
            <a:avLst/>
          </a:prstGeom>
        </p:spPr>
        <p:txBody>
          <a:bodyPr wrap="none">
            <a:spAutoFit/>
          </a:bodyPr>
          <a:lstStyle/>
          <a:p>
            <a:r>
              <a:rPr lang="en-US" sz="3200" b="1" dirty="0" smtClean="0">
                <a:solidFill>
                  <a:srgbClr xmlns:mc="http://schemas.openxmlformats.org/markup-compatibility/2006" xmlns:a14="http://schemas.microsoft.com/office/drawing/2007/7/7/main" val="FF0000" mc:Ignorable=""/>
                </a:solidFill>
                <a:latin typeface="Calibri" pitchFamily="34" charset="0"/>
                <a:sym typeface="Symbol"/>
              </a:rPr>
              <a:t>SMT Solver = DPLL + Decision Procedure</a:t>
            </a:r>
            <a:endParaRPr lang="en-US" sz="3200" b="1" dirty="0">
              <a:solidFill>
                <a:srgbClr xmlns:mc="http://schemas.openxmlformats.org/markup-compatibility/2006" xmlns:a14="http://schemas.microsoft.com/office/drawing/2007/7/7/main" val="FF0000" mc:Ignorable=""/>
              </a:solidFill>
              <a:latin typeface="Calibri" pitchFamily="34" charset="0"/>
            </a:endParaRPr>
          </a:p>
        </p:txBody>
      </p:sp>
      <p:sp>
        <p:nvSpPr>
          <p:cNvPr id="12" name="Rectangular Callout 11"/>
          <p:cNvSpPr/>
          <p:nvPr/>
        </p:nvSpPr>
        <p:spPr bwMode="auto">
          <a:xfrm>
            <a:off x="2059913" y="3607357"/>
            <a:ext cx="5255288" cy="2110155"/>
          </a:xfrm>
          <a:prstGeom prst="wedgeRectCallout">
            <a:avLst>
              <a:gd name="adj1" fmla="val 36436"/>
              <a:gd name="adj2" fmla="val -104231"/>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800" dirty="0" smtClean="0">
                <a:solidFill>
                  <a:schemeClr val="bg1"/>
                </a:solidFill>
                <a:latin typeface="Segoe" pitchFamily="34" charset="0"/>
              </a:rPr>
              <a:t>Standard question:</a:t>
            </a:r>
          </a:p>
          <a:p>
            <a:pPr marL="0" marR="0" indent="0" defTabSz="1096963" rtl="0" eaLnBrk="1" fontAlgn="base" latinLnBrk="0" hangingPunct="1">
              <a:lnSpc>
                <a:spcPct val="100000"/>
              </a:lnSpc>
              <a:spcBef>
                <a:spcPct val="0"/>
              </a:spcBef>
              <a:spcAft>
                <a:spcPct val="0"/>
              </a:spcAft>
              <a:buClrTx/>
              <a:buSzTx/>
              <a:buFontTx/>
              <a:buNone/>
              <a:tabLst/>
            </a:pPr>
            <a:endParaRPr lang="en-US" sz="2800"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bg1"/>
                </a:solidFill>
                <a:latin typeface="Segoe" pitchFamily="34" charset="0"/>
              </a:rPr>
              <a:t>Why</a:t>
            </a:r>
            <a:r>
              <a:rPr kumimoji="0" lang="en-US" sz="2800" b="0" i="0" u="none" strike="noStrike" cap="none" normalizeH="0" dirty="0" smtClean="0">
                <a:solidFill>
                  <a:schemeClr val="bg1"/>
                </a:solidFill>
                <a:latin typeface="Segoe" pitchFamily="34" charset="0"/>
              </a:rPr>
              <a:t> don’t you use CPLEX for handling linear arithmetic?</a:t>
            </a:r>
            <a:endParaRPr kumimoji="0" lang="en-US" sz="2800" b="0" i="0" u="none" strike="noStrike" cap="none" normalizeH="0" baseline="0" dirty="0" smtClean="0">
              <a:solidFill>
                <a:schemeClr val="bg1"/>
              </a:solidFill>
              <a:latin typeface="Segoe" pitchFamily="34" charset="0"/>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Efficient SMT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
        <p:nvSpPr>
          <p:cNvPr id="11" name="Rectangle 10"/>
          <p:cNvSpPr/>
          <p:nvPr/>
        </p:nvSpPr>
        <p:spPr>
          <a:xfrm>
            <a:off x="701868" y="1716985"/>
            <a:ext cx="5688865" cy="1569660"/>
          </a:xfrm>
          <a:prstGeom prst="rect">
            <a:avLst/>
          </a:prstGeom>
        </p:spPr>
        <p:txBody>
          <a:bodyPr wrap="none">
            <a:spAutoFit/>
          </a:bodyPr>
          <a:lstStyle/>
          <a:p>
            <a:r>
              <a:rPr lang="en-US" sz="3200" dirty="0" smtClean="0">
                <a:solidFill>
                  <a:srgbClr xmlns:mc="http://schemas.openxmlformats.org/markup-compatibility/2006" xmlns:a14="http://schemas.microsoft.com/office/drawing/2007/7/7/main" val="FF0000" mc:Ignorable=""/>
                </a:solidFill>
                <a:latin typeface="Calibri" pitchFamily="34" charset="0"/>
                <a:sym typeface="Symbol"/>
              </a:rPr>
              <a:t>Decision Procedures must be:</a:t>
            </a:r>
          </a:p>
          <a:p>
            <a:r>
              <a:rPr lang="en-US" sz="32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3200" dirty="0" smtClean="0">
                <a:solidFill>
                  <a:schemeClr val="bg2">
                    <a:lumMod val="75000"/>
                  </a:schemeClr>
                </a:solidFill>
                <a:latin typeface="Calibri" pitchFamily="34" charset="0"/>
                <a:sym typeface="Symbol"/>
              </a:rPr>
              <a:t>Incremental &amp; Backtracking</a:t>
            </a:r>
          </a:p>
          <a:p>
            <a:r>
              <a:rPr lang="en-US" sz="3200" dirty="0" smtClean="0">
                <a:solidFill>
                  <a:schemeClr val="bg2">
                    <a:lumMod val="75000"/>
                  </a:schemeClr>
                </a:solidFill>
                <a:latin typeface="Calibri" pitchFamily="34" charset="0"/>
                <a:sym typeface="Symbol"/>
              </a:rPr>
              <a:t>	Theory Propagation</a:t>
            </a:r>
            <a:endParaRPr lang="en-US" sz="32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
        <p:nvSpPr>
          <p:cNvPr id="6" name="Rectangle 5"/>
          <p:cNvSpPr/>
          <p:nvPr/>
        </p:nvSpPr>
        <p:spPr>
          <a:xfrm>
            <a:off x="1914178" y="3554848"/>
            <a:ext cx="7129306" cy="523220"/>
          </a:xfrm>
          <a:prstGeom prst="rect">
            <a:avLst/>
          </a:prstGeom>
        </p:spPr>
        <p:txBody>
          <a:bodyPr wrap="square">
            <a:spAutoFit/>
          </a:bodyPr>
          <a:lstStyle/>
          <a:p>
            <a:pPr lvl="1"/>
            <a:r>
              <a:rPr lang="en-US" sz="2800" dirty="0" smtClean="0">
                <a:solidFill>
                  <a:schemeClr val="bg2">
                    <a:lumMod val="75000"/>
                  </a:schemeClr>
                </a:solidFill>
                <a:latin typeface="Calibri" pitchFamily="34" charset="0"/>
                <a:sym typeface="Symbol"/>
              </a:rPr>
              <a:t> a=b,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a&lt;5 </a:t>
            </a:r>
            <a:r>
              <a:rPr lang="en-US" sz="2800" dirty="0" smtClean="0">
                <a:solidFill>
                  <a:schemeClr val="bg1"/>
                </a:solidFill>
                <a:latin typeface="Calibri" pitchFamily="34" charset="0"/>
                <a:sym typeface="Symbol"/>
              </a:rPr>
              <a:t>| …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a&lt;6</a:t>
            </a:r>
            <a:r>
              <a:rPr lang="en-US" sz="2800" dirty="0" smtClean="0">
                <a:solidFill>
                  <a:schemeClr val="bg1"/>
                </a:solidFill>
                <a:latin typeface="Calibri" pitchFamily="34" charset="0"/>
                <a:sym typeface="Symbol"/>
              </a:rPr>
              <a:t>  f(a) = a</a:t>
            </a:r>
          </a:p>
        </p:txBody>
      </p:sp>
      <p:sp>
        <p:nvSpPr>
          <p:cNvPr id="7" name="Down Arrow 6"/>
          <p:cNvSpPr/>
          <p:nvPr/>
        </p:nvSpPr>
        <p:spPr bwMode="auto">
          <a:xfrm>
            <a:off x="4223067" y="4150192"/>
            <a:ext cx="538480" cy="883920"/>
          </a:xfrm>
          <a:prstGeom prst="downArrow">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Rectangle 7"/>
          <p:cNvSpPr/>
          <p:nvPr/>
        </p:nvSpPr>
        <p:spPr>
          <a:xfrm>
            <a:off x="1212473" y="5174266"/>
            <a:ext cx="7129306" cy="523220"/>
          </a:xfrm>
          <a:prstGeom prst="rect">
            <a:avLst/>
          </a:prstGeom>
        </p:spPr>
        <p:txBody>
          <a:bodyPr wrap="square">
            <a:spAutoFit/>
          </a:bodyPr>
          <a:lstStyle/>
          <a:p>
            <a:pPr lvl="1"/>
            <a:r>
              <a:rPr lang="en-US" sz="2800" dirty="0" smtClean="0">
                <a:solidFill>
                  <a:schemeClr val="bg2">
                    <a:lumMod val="75000"/>
                  </a:schemeClr>
                </a:solidFill>
                <a:latin typeface="Calibri" pitchFamily="34" charset="0"/>
                <a:sym typeface="Symbol"/>
              </a:rPr>
              <a:t> a=b,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a&lt;5</a:t>
            </a:r>
            <a:r>
              <a:rPr lang="en-US" sz="2800" dirty="0" smtClean="0">
                <a:solidFill>
                  <a:schemeClr val="bg2">
                    <a:lumMod val="75000"/>
                  </a:schemeClr>
                </a:solidFill>
                <a:latin typeface="Calibri" pitchFamily="34" charset="0"/>
                <a:sym typeface="Symbol"/>
              </a:rPr>
              <a:t>,</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 a&lt;6 </a:t>
            </a:r>
            <a:r>
              <a:rPr lang="en-US" sz="2800" dirty="0" smtClean="0">
                <a:solidFill>
                  <a:schemeClr val="bg1"/>
                </a:solidFill>
                <a:latin typeface="Calibri" pitchFamily="34" charset="0"/>
                <a:sym typeface="Symbol"/>
              </a:rPr>
              <a:t>| …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a&lt;6</a:t>
            </a:r>
            <a:r>
              <a:rPr lang="en-US" sz="2800" dirty="0" smtClean="0">
                <a:solidFill>
                  <a:schemeClr val="bg1"/>
                </a:solidFill>
                <a:latin typeface="Calibri" pitchFamily="34" charset="0"/>
                <a:sym typeface="Symbol"/>
              </a:rPr>
              <a:t>  f(a) = a</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p:bld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Efficient SMT solvers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9"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
        <p:nvSpPr>
          <p:cNvPr id="11" name="Rectangle 10"/>
          <p:cNvSpPr/>
          <p:nvPr/>
        </p:nvSpPr>
        <p:spPr>
          <a:xfrm>
            <a:off x="701868" y="1716985"/>
            <a:ext cx="6437788" cy="2062103"/>
          </a:xfrm>
          <a:prstGeom prst="rect">
            <a:avLst/>
          </a:prstGeom>
        </p:spPr>
        <p:txBody>
          <a:bodyPr wrap="none">
            <a:spAutoFit/>
          </a:bodyPr>
          <a:lstStyle/>
          <a:p>
            <a:r>
              <a:rPr lang="en-US" sz="3200" dirty="0" smtClean="0">
                <a:solidFill>
                  <a:srgbClr xmlns:mc="http://schemas.openxmlformats.org/markup-compatibility/2006" xmlns:a14="http://schemas.microsoft.com/office/drawing/2007/7/7/main" val="FF0000" mc:Ignorable=""/>
                </a:solidFill>
                <a:latin typeface="Calibri" pitchFamily="34" charset="0"/>
                <a:sym typeface="Symbol"/>
              </a:rPr>
              <a:t>Decision Procedures must be:</a:t>
            </a:r>
          </a:p>
          <a:p>
            <a:r>
              <a:rPr lang="en-US" sz="3200" dirty="0" smtClean="0">
                <a:solidFill>
                  <a:srgbClr xmlns:mc="http://schemas.openxmlformats.org/markup-compatibility/2006" xmlns:a14="http://schemas.microsoft.com/office/drawing/2007/7/7/main" val="FF0000" mc:Ignorable=""/>
                </a:solidFill>
                <a:latin typeface="Calibri" pitchFamily="34" charset="0"/>
                <a:sym typeface="Symbol"/>
              </a:rPr>
              <a:t>	</a:t>
            </a:r>
            <a:r>
              <a:rPr lang="en-US" sz="3200" dirty="0" smtClean="0">
                <a:solidFill>
                  <a:schemeClr val="bg2">
                    <a:lumMod val="75000"/>
                  </a:schemeClr>
                </a:solidFill>
                <a:latin typeface="Calibri" pitchFamily="34" charset="0"/>
                <a:sym typeface="Symbol"/>
              </a:rPr>
              <a:t>Incremental &amp; Backtracking</a:t>
            </a:r>
          </a:p>
          <a:p>
            <a:r>
              <a:rPr lang="en-US" sz="3200" dirty="0" smtClean="0">
                <a:solidFill>
                  <a:schemeClr val="bg2">
                    <a:lumMod val="75000"/>
                  </a:schemeClr>
                </a:solidFill>
                <a:latin typeface="Calibri" pitchFamily="34" charset="0"/>
                <a:sym typeface="Symbol"/>
              </a:rPr>
              <a:t>	Theory Propagation</a:t>
            </a:r>
          </a:p>
          <a:p>
            <a:r>
              <a:rPr lang="en-US" sz="3200" dirty="0" smtClean="0">
                <a:solidFill>
                  <a:schemeClr val="bg2">
                    <a:lumMod val="75000"/>
                  </a:schemeClr>
                </a:solidFill>
                <a:latin typeface="Calibri" pitchFamily="34" charset="0"/>
                <a:sym typeface="Symbol"/>
              </a:rPr>
              <a:t>	Precise (theory) lemma learning</a:t>
            </a:r>
            <a:endParaRPr lang="en-US" sz="32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
        <p:nvSpPr>
          <p:cNvPr id="12" name="Rectangle 11"/>
          <p:cNvSpPr/>
          <p:nvPr/>
        </p:nvSpPr>
        <p:spPr>
          <a:xfrm>
            <a:off x="1554104" y="3687116"/>
            <a:ext cx="6826210" cy="3108543"/>
          </a:xfrm>
          <a:prstGeom prst="rect">
            <a:avLst/>
          </a:prstGeom>
        </p:spPr>
        <p:txBody>
          <a:bodyPr wrap="square">
            <a:spAutoFit/>
          </a:bodyPr>
          <a:lstStyle/>
          <a:p>
            <a:pPr lvl="1"/>
            <a:r>
              <a:rPr lang="en-US" sz="2800" dirty="0" smtClean="0">
                <a:solidFill>
                  <a:schemeClr val="bg2">
                    <a:lumMod val="75000"/>
                  </a:schemeClr>
                </a:solidFill>
                <a:latin typeface="Calibri" pitchFamily="34" charset="0"/>
                <a:sym typeface="Symbol"/>
              </a:rPr>
              <a:t>a=b, a &gt; 0, c &gt; 0, a + c &lt; 0 | F </a:t>
            </a:r>
          </a:p>
          <a:p>
            <a:pPr lvl="1"/>
            <a:r>
              <a:rPr lang="en-US" sz="2800" dirty="0" smtClean="0">
                <a:solidFill>
                  <a:schemeClr val="bg2">
                    <a:lumMod val="75000"/>
                  </a:schemeClr>
                </a:solidFill>
                <a:latin typeface="Calibri" pitchFamily="34" charset="0"/>
                <a:sym typeface="Symbol"/>
              </a:rPr>
              <a:t>Learn clause:</a:t>
            </a:r>
          </a:p>
          <a:p>
            <a:pPr lvl="1"/>
            <a:r>
              <a:rPr lang="en-US" sz="2800" dirty="0" smtClean="0">
                <a:solidFill>
                  <a:schemeClr val="bg2">
                    <a:lumMod val="75000"/>
                  </a:schemeClr>
                </a:solidFill>
                <a:latin typeface="Calibri" pitchFamily="34" charset="0"/>
                <a:sym typeface="Symbol"/>
              </a:rPr>
              <a:t>(a=b)  (a &gt; 0)  (c &gt; 0)  (a + c &lt; 0)</a:t>
            </a:r>
          </a:p>
          <a:p>
            <a:pPr lvl="1"/>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Imprecise!</a:t>
            </a:r>
          </a:p>
          <a:p>
            <a:pPr lvl="1"/>
            <a:r>
              <a:rPr lang="en-US" sz="2800" dirty="0" smtClean="0">
                <a:solidFill>
                  <a:schemeClr val="bg2">
                    <a:lumMod val="75000"/>
                  </a:schemeClr>
                </a:solidFill>
                <a:latin typeface="Calibri" pitchFamily="34" charset="0"/>
                <a:sym typeface="Symbol"/>
              </a:rPr>
              <a:t>Precise clause:</a:t>
            </a:r>
          </a:p>
          <a:p>
            <a:pPr lvl="1"/>
            <a:r>
              <a:rPr lang="en-US" sz="2800" dirty="0" smtClean="0">
                <a:solidFill>
                  <a:schemeClr val="bg2">
                    <a:lumMod val="75000"/>
                  </a:schemeClr>
                </a:solidFill>
                <a:latin typeface="Calibri" pitchFamily="34" charset="0"/>
                <a:sym typeface="Symbol"/>
              </a:rPr>
              <a:t>a &gt; 0  c &gt; 0  a + c &lt; 0</a:t>
            </a:r>
          </a:p>
          <a:p>
            <a:pPr lvl="1"/>
            <a:endParaRPr lang="en-US" sz="28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 x SAT</a:t>
            </a:r>
            <a:endParaRPr lang="en-US" dirty="0"/>
          </a:p>
        </p:txBody>
      </p:sp>
      <p:sp>
        <p:nvSpPr>
          <p:cNvPr id="6" name="Rectangle 5"/>
          <p:cNvSpPr/>
          <p:nvPr/>
        </p:nvSpPr>
        <p:spPr>
          <a:xfrm>
            <a:off x="705758" y="1891608"/>
            <a:ext cx="7149713" cy="480131"/>
          </a:xfrm>
          <a:prstGeom prst="rect">
            <a:avLst/>
          </a:prstGeom>
        </p:spPr>
        <p:txBody>
          <a:bodyPr wrap="none">
            <a:spAutoFit/>
          </a:bodyPr>
          <a:lstStyle/>
          <a:p>
            <a:pPr marL="384954" lvl="0" indent="-384954" algn="ctr">
              <a:lnSpc>
                <a:spcPct val="90000"/>
              </a:lnSpc>
              <a:spcBef>
                <a:spcPct val="20000"/>
              </a:spcBef>
              <a:buSzPct val="90000"/>
              <a:defRPr/>
            </a:pPr>
            <a:r>
              <a:rPr lang="en-US" sz="2800" b="1" dirty="0" smtClean="0">
                <a:solidFill>
                  <a:schemeClr val="bg1"/>
                </a:solidFill>
                <a:latin typeface="Calibri" pitchFamily="34" charset="0"/>
                <a:sym typeface="Symbol"/>
              </a:rPr>
              <a:t>For some theories, SMT can be reduced to SAT</a:t>
            </a:r>
          </a:p>
        </p:txBody>
      </p:sp>
      <p:sp>
        <p:nvSpPr>
          <p:cNvPr id="8" name="Rectangle 7"/>
          <p:cNvSpPr/>
          <p:nvPr/>
        </p:nvSpPr>
        <p:spPr>
          <a:xfrm>
            <a:off x="2125345" y="4355116"/>
            <a:ext cx="4310539" cy="480131"/>
          </a:xfrm>
          <a:prstGeom prst="rect">
            <a:avLst/>
          </a:prstGeom>
        </p:spPr>
        <p:txBody>
          <a:bodyPr wrap="none">
            <a:spAutoFit/>
          </a:bodyPr>
          <a:lstStyle/>
          <a:p>
            <a:pPr marL="384954" lvl="0" indent="-384954" algn="ctr">
              <a:lnSpc>
                <a:spcPct val="90000"/>
              </a:lnSpc>
              <a:spcBef>
                <a:spcPct val="20000"/>
              </a:spcBef>
              <a:buSzPct val="90000"/>
              <a:defRPr/>
            </a:pPr>
            <a:r>
              <a:rPr lang="en-US" sz="2800" b="1" dirty="0" smtClean="0">
                <a:solidFill>
                  <a:schemeClr val="bg1"/>
                </a:solidFill>
                <a:latin typeface="Calibri" pitchFamily="34" charset="0"/>
                <a:sym typeface="Symbol"/>
              </a:rPr>
              <a:t>bvmul</a:t>
            </a:r>
            <a:r>
              <a:rPr lang="en-US" sz="2800" b="1" baseline="-25000" dirty="0" smtClean="0">
                <a:solidFill>
                  <a:schemeClr val="bg1"/>
                </a:solidFill>
                <a:latin typeface="Calibri" pitchFamily="34" charset="0"/>
                <a:sym typeface="Symbol"/>
              </a:rPr>
              <a:t>32</a:t>
            </a:r>
            <a:r>
              <a:rPr lang="en-US" sz="2800" b="1" dirty="0" smtClean="0">
                <a:solidFill>
                  <a:schemeClr val="bg1"/>
                </a:solidFill>
                <a:latin typeface="Calibri" pitchFamily="34" charset="0"/>
                <a:sym typeface="Symbol"/>
              </a:rPr>
              <a:t>(</a:t>
            </a:r>
            <a:r>
              <a:rPr lang="en-US" sz="2800" b="1" dirty="0" err="1" smtClean="0">
                <a:solidFill>
                  <a:schemeClr val="bg1"/>
                </a:solidFill>
                <a:latin typeface="Calibri" pitchFamily="34" charset="0"/>
                <a:sym typeface="Symbol"/>
              </a:rPr>
              <a:t>a,b</a:t>
            </a:r>
            <a:r>
              <a:rPr lang="en-US" sz="2800" b="1" dirty="0" smtClean="0">
                <a:solidFill>
                  <a:schemeClr val="bg1"/>
                </a:solidFill>
                <a:latin typeface="Calibri" pitchFamily="34" charset="0"/>
                <a:sym typeface="Symbol"/>
              </a:rPr>
              <a:t>) = bvmul</a:t>
            </a:r>
            <a:r>
              <a:rPr lang="en-US" sz="2800" b="1" baseline="-25000" dirty="0" smtClean="0">
                <a:solidFill>
                  <a:schemeClr val="bg1"/>
                </a:solidFill>
                <a:latin typeface="Calibri" pitchFamily="34" charset="0"/>
                <a:sym typeface="Symbol"/>
              </a:rPr>
              <a:t>32 </a:t>
            </a:r>
            <a:r>
              <a:rPr lang="en-US" sz="2800" b="1" dirty="0" smtClean="0">
                <a:solidFill>
                  <a:schemeClr val="bg1"/>
                </a:solidFill>
                <a:latin typeface="Calibri" pitchFamily="34" charset="0"/>
                <a:sym typeface="Symbol"/>
              </a:rPr>
              <a:t>(</a:t>
            </a:r>
            <a:r>
              <a:rPr lang="en-US" sz="2800" b="1" dirty="0" err="1" smtClean="0">
                <a:solidFill>
                  <a:schemeClr val="bg1"/>
                </a:solidFill>
                <a:latin typeface="Calibri" pitchFamily="34" charset="0"/>
                <a:sym typeface="Symbol"/>
              </a:rPr>
              <a:t>b,a</a:t>
            </a:r>
            <a:r>
              <a:rPr lang="en-US" sz="2800" b="1" dirty="0" smtClean="0">
                <a:solidFill>
                  <a:schemeClr val="bg1"/>
                </a:solidFill>
                <a:latin typeface="Calibri" pitchFamily="34" charset="0"/>
                <a:sym typeface="Symbol"/>
              </a:rPr>
              <a:t>)</a:t>
            </a:r>
          </a:p>
        </p:txBody>
      </p:sp>
      <p:sp>
        <p:nvSpPr>
          <p:cNvPr id="9" name="Rectangle 8"/>
          <p:cNvSpPr/>
          <p:nvPr/>
        </p:nvSpPr>
        <p:spPr>
          <a:xfrm>
            <a:off x="1112439" y="2988546"/>
            <a:ext cx="6336351" cy="701731"/>
          </a:xfrm>
          <a:prstGeom prst="rect">
            <a:avLst/>
          </a:prstGeom>
        </p:spPr>
        <p:txBody>
          <a:bodyPr wrap="none">
            <a:spAutoFit/>
          </a:bodyPr>
          <a:lstStyle/>
          <a:p>
            <a:pPr marL="384954" lvl="0" indent="-384954" algn="ctr">
              <a:lnSpc>
                <a:spcPct val="90000"/>
              </a:lnSpc>
              <a:spcBef>
                <a:spcPct val="20000"/>
              </a:spcBef>
              <a:buSzPct val="90000"/>
              <a:defRPr/>
            </a:pP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Higher level of abstraction</a:t>
            </a:r>
          </a:p>
        </p:txBody>
      </p:sp>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SMT x First-order </a:t>
            </a:r>
            <a:r>
              <a:rPr lang="en-US" dirty="0" err="1" smtClean="0"/>
              <a:t>provers</a:t>
            </a:r>
            <a:endParaRPr lang="en-US" dirty="0"/>
          </a:p>
        </p:txBody>
      </p:sp>
      <p:graphicFrame>
        <p:nvGraphicFramePr>
          <p:cNvPr id="5" name="Diagram 4"/>
          <p:cNvGraphicFramePr/>
          <p:nvPr/>
        </p:nvGraphicFramePr>
        <p:xfrm>
          <a:off x="1393372" y="1306565"/>
          <a:ext cx="6096000" cy="40640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Rectangular Callout 6"/>
          <p:cNvSpPr/>
          <p:nvPr/>
        </p:nvSpPr>
        <p:spPr bwMode="auto">
          <a:xfrm>
            <a:off x="2743200" y="4893547"/>
            <a:ext cx="3888712" cy="1034980"/>
          </a:xfrm>
          <a:prstGeom prst="wedgeRectCallout">
            <a:avLst>
              <a:gd name="adj1" fmla="val -50536"/>
              <a:gd name="adj2" fmla="val -186044"/>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800" i="1" dirty="0" smtClean="0">
                <a:solidFill>
                  <a:schemeClr val="bg1"/>
                </a:solidFill>
                <a:latin typeface="Segoe" pitchFamily="34" charset="0"/>
              </a:rPr>
              <a:t>T</a:t>
            </a:r>
            <a:r>
              <a:rPr lang="en-US" sz="2800" dirty="0" smtClean="0">
                <a:solidFill>
                  <a:schemeClr val="bg1"/>
                </a:solidFill>
                <a:latin typeface="Segoe" pitchFamily="34" charset="0"/>
              </a:rPr>
              <a:t> may not have a finite </a:t>
            </a:r>
            <a:r>
              <a:rPr lang="en-US" sz="2800" dirty="0" err="1" smtClean="0">
                <a:solidFill>
                  <a:schemeClr val="bg1"/>
                </a:solidFill>
                <a:latin typeface="Segoe" pitchFamily="34" charset="0"/>
              </a:rPr>
              <a:t>axiomatization</a:t>
            </a:r>
            <a:endParaRPr kumimoji="0" lang="en-US" sz="2800" b="0" u="none" strike="noStrike" cap="none" normalizeH="0" baseline="0" dirty="0" smtClean="0">
              <a:solidFill>
                <a:schemeClr val="bg1"/>
              </a:solidFill>
              <a:latin typeface="Segoe" pitchFamily="34" charset="0"/>
            </a:endParaRPr>
          </a:p>
        </p:txBody>
      </p:sp>
      <p:sp>
        <p:nvSpPr>
          <p:cNvPr id="6"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SMT: Some Applications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graphicFrame>
        <p:nvGraphicFramePr>
          <p:cNvPr id="6" name="Diagram 5"/>
          <p:cNvGraphicFramePr/>
          <p:nvPr/>
        </p:nvGraphicFramePr>
        <p:xfrm>
          <a:off x="912316" y="1611248"/>
          <a:ext cx="7256323" cy="429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SMT: Some Applications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graphicFrame>
        <p:nvGraphicFramePr>
          <p:cNvPr id="6" name="Diagram 5"/>
          <p:cNvGraphicFramePr/>
          <p:nvPr/>
        </p:nvGraphicFramePr>
        <p:xfrm>
          <a:off x="912316" y="1611248"/>
          <a:ext cx="7256323" cy="429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Test-case generation</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22" name="Text Placeholder 2"/>
          <p:cNvSpPr txBox="1">
            <a:spLocks/>
          </p:cNvSpPr>
          <p:nvPr/>
        </p:nvSpPr>
        <p:spPr>
          <a:xfrm>
            <a:off x="416560" y="1613801"/>
            <a:ext cx="8382000" cy="3705630"/>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Test (correctness + usability) is 95% of the deal:</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Dev/Test is 1-1 in products.</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Developers are responsible for unit tests.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Tools:</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Annotations and static analysis (SAL + ESP)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File </a:t>
            </a:r>
            <a:r>
              <a:rPr lang="en-US" sz="2800" dirty="0" err="1" smtClean="0">
                <a:solidFill>
                  <a:schemeClr val="bg1"/>
                </a:solidFill>
                <a:latin typeface="Calibri" pitchFamily="34" charset="0"/>
                <a:sym typeface="Symbol"/>
              </a:rPr>
              <a:t>Fuzzing</a:t>
            </a:r>
            <a:endParaRPr lang="en-US" sz="2800" dirty="0" smtClean="0">
              <a:solidFill>
                <a:schemeClr val="bg1"/>
              </a:solidFill>
              <a:latin typeface="Calibri" pitchFamily="34" charset="0"/>
              <a:sym typeface="Symbol"/>
            </a:endParaRPr>
          </a:p>
          <a:p>
            <a:pPr marL="842136" lvl="1" indent="-384954">
              <a:lnSpc>
                <a:spcPct val="90000"/>
              </a:lnSpc>
              <a:spcBef>
                <a:spcPct val="20000"/>
              </a:spcBef>
              <a:buSzPct val="90000"/>
              <a:buFontTx/>
              <a:buBlip>
                <a:blip r:embed="rId3"/>
              </a:buBlip>
            </a:pP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Unit test case generation</a:t>
            </a:r>
          </a:p>
          <a:p>
            <a:pPr marL="1299317" lvl="2" indent="-384954">
              <a:lnSpc>
                <a:spcPct val="90000"/>
              </a:lnSpc>
              <a:spcBef>
                <a:spcPct val="20000"/>
              </a:spcBef>
              <a:buSzPct val="90000"/>
            </a:pPr>
            <a:endParaRPr lang="en-US" sz="2800" dirty="0" smtClean="0">
              <a:solidFill>
                <a:schemeClr val="bg1"/>
              </a:solidFill>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solidFill>
                  <a:srgbClr xmlns:mc="http://schemas.openxmlformats.org/markup-compatibility/2006" xmlns:a14="http://schemas.microsoft.com/office/drawing/2007/7/7/main" val="FF0000" mc:Ignorable=""/>
                </a:solidFill>
                <a:latin typeface="Calibri" pitchFamily="34" charset="0"/>
              </a:rPr>
              <a:t>Security is critical</a:t>
            </a:r>
            <a:endParaRPr sz="4800" spc="-167">
              <a:solidFill>
                <a:srgbClr xmlns:mc="http://schemas.openxmlformats.org/markup-compatibility/2006" xmlns:a14="http://schemas.microsoft.com/office/drawing/2007/7/7/main" val="FF0000" mc:Ignorable=""/>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22" name="Text Placeholder 2"/>
          <p:cNvSpPr txBox="1">
            <a:spLocks/>
          </p:cNvSpPr>
          <p:nvPr/>
        </p:nvSpPr>
        <p:spPr>
          <a:xfrm>
            <a:off x="416560" y="1613801"/>
            <a:ext cx="8382000" cy="4395049"/>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Security bugs can be very expensive:</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Cost of each MS Security Bulletin: $600k to $Millions.</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Cost due to worms: $Billions.</a:t>
            </a:r>
          </a:p>
          <a:p>
            <a:pPr marL="842136" lvl="1" indent="-384954">
              <a:lnSpc>
                <a:spcPct val="90000"/>
              </a:lnSpc>
              <a:spcBef>
                <a:spcPct val="20000"/>
              </a:spcBef>
              <a:buSzPct val="90000"/>
              <a:buFontTx/>
              <a:buBlip>
                <a:blip r:embed="rId3"/>
              </a:buBlip>
            </a:pP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The real victim is the customer.</a:t>
            </a:r>
            <a:endParaRPr lang="en-US" sz="2400" dirty="0" smtClean="0">
              <a:solidFill>
                <a:schemeClr val="bg1"/>
              </a:solidFill>
              <a:latin typeface="Calibri" pitchFamily="34" charset="0"/>
              <a:sym typeface="Symbol"/>
            </a:endParaRPr>
          </a:p>
          <a:p>
            <a:pPr marL="384954"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Most security exploits are initiated via files or packets.</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Ex: Internet Explorer parses dozens of file formats.</a:t>
            </a:r>
          </a:p>
          <a:p>
            <a:pPr marL="384954"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Security testing: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hunting for million dollar bugs</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Write A/V</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Read A/V</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Null pointer dereference</a:t>
            </a:r>
          </a:p>
          <a:p>
            <a:pPr marL="842136" lvl="1" indent="-384954">
              <a:lnSpc>
                <a:spcPct val="90000"/>
              </a:lnSpc>
              <a:spcBef>
                <a:spcPct val="20000"/>
              </a:spcBef>
              <a:buSzPct val="90000"/>
              <a:buFontTx/>
              <a:buBlip>
                <a:blip r:embed="rId3"/>
              </a:buBlip>
            </a:pPr>
            <a:r>
              <a:rPr lang="en-US" sz="2400" dirty="0" smtClean="0">
                <a:solidFill>
                  <a:schemeClr val="bg1"/>
                </a:solidFill>
                <a:latin typeface="Calibri" pitchFamily="34" charset="0"/>
                <a:sym typeface="Symbol"/>
              </a:rPr>
              <a:t>Division by zero</a:t>
            </a:r>
          </a:p>
        </p:txBody>
      </p:sp>
      <p:pic>
        <p:nvPicPr>
          <p:cNvPr id="5" name="Picture 4" descr="cartoon_bug.jpg"/>
          <p:cNvPicPr>
            <a:picLocks noChangeAspect="1"/>
          </p:cNvPicPr>
          <p:nvPr/>
        </p:nvPicPr>
        <p:blipFill>
          <a:blip r:embed="rId4" cstate="print"/>
          <a:stretch>
            <a:fillRect/>
          </a:stretch>
        </p:blipFill>
        <p:spPr>
          <a:xfrm>
            <a:off x="6736173" y="3966601"/>
            <a:ext cx="2062006" cy="2159472"/>
          </a:xfrm>
          <a:prstGeom prst="rect">
            <a:avLst/>
          </a:prstGeom>
        </p:spPr>
      </p:pic>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xmlns:mc="http://schemas.openxmlformats.org/markup-compatibility/2006" xmlns:a14="http://schemas.microsoft.com/office/drawing/2007/7/7/main" val="FF0000" mc:Ignorable=""/>
                </a:solidFill>
                <a:sym typeface="Symbol"/>
              </a:rPr>
              <a:t></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r</a:t>
            </a:r>
            <a:r>
              <a:rPr lang="en-US" dirty="0" smtClean="0">
                <a:solidFill>
                  <a:srgbClr xmlns:mc="http://schemas.openxmlformats.org/markup-compatibility/2006" xmlns:a14="http://schemas.microsoft.com/office/drawing/2007/7/7/main" val="FF0000" mc:Ignorable=""/>
                </a:solidFill>
                <a:sym typeface="Symbol"/>
              </a:rPr>
              <a:t>  </a:t>
            </a:r>
            <a:r>
              <a:rPr lang="en-US" i="1" dirty="0" smtClean="0">
                <a:solidFill>
                  <a:srgbClr xmlns:mc="http://schemas.openxmlformats.org/markup-compatibility/2006" xmlns:a14="http://schemas.microsoft.com/office/drawing/2007/7/7/main" val="FF0000" mc:Ignorable=""/>
                </a:solidFill>
                <a:sym typeface="Symbol"/>
              </a:rPr>
              <a:t>p</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a:t>
            </a:r>
            <a:endParaRPr lang="en-US" dirty="0"/>
          </a:p>
        </p:txBody>
      </p:sp>
    </p:spTree>
    <p:extLst>
      <p:ext uri="{BB962C8B-B14F-4D97-AF65-F5344CB8AC3E}">
        <p14:creationId xmlns:p14="http://schemas.microsoft.com/office/powerpoint/2007/7/12/main" val="3433470077"/>
      </p:ext>
    </p:extLst>
  </p:cSld>
  <p:clrMapOvr>
    <a:masterClrMapping/>
  </p:clrMapOvr>
  <p:transition xmlns:p14="http://schemas.microsoft.com/office/powerpoint/2007/7/12/main">
    <p:fade/>
  </p:transition>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Hunting for Security Bugs.</a:t>
            </a:r>
            <a:endParaRPr lang="en-US" sz="4800" dirty="0">
              <a:latin typeface="Calibri" pitchFamily="34" charset="0"/>
            </a:endParaRPr>
          </a:p>
        </p:txBody>
      </p:sp>
      <p:sp>
        <p:nvSpPr>
          <p:cNvPr id="3" name="Content Placeholder 2"/>
          <p:cNvSpPr>
            <a:spLocks noGrp="1"/>
          </p:cNvSpPr>
          <p:nvPr>
            <p:ph idx="1"/>
          </p:nvPr>
        </p:nvSpPr>
        <p:spPr>
          <a:xfrm>
            <a:off x="362526" y="1782329"/>
            <a:ext cx="8382000" cy="3988784"/>
          </a:xfrm>
        </p:spPr>
        <p:txBody>
          <a:bodyPr/>
          <a:lstStyle/>
          <a:p>
            <a:r>
              <a:rPr lang="en-US" sz="2400" dirty="0" smtClean="0">
                <a:latin typeface="Calibri" pitchFamily="34" charset="0"/>
              </a:rPr>
              <a:t>Two main techniques used by </a:t>
            </a:r>
            <a:r>
              <a:rPr lang="en-US" sz="2400" i="1" dirty="0" smtClean="0">
                <a:solidFill>
                  <a:srgbClr xmlns:mc="http://schemas.openxmlformats.org/markup-compatibility/2006" xmlns:a14="http://schemas.microsoft.com/office/drawing/2007/7/7/main" val="FF0000" mc:Ignorable=""/>
                </a:solidFill>
                <a:latin typeface="Calibri" pitchFamily="34" charset="0"/>
              </a:rPr>
              <a:t>“black hats”</a:t>
            </a:r>
            <a:r>
              <a:rPr lang="en-US" sz="2400" dirty="0" smtClean="0">
                <a:latin typeface="Calibri" pitchFamily="34" charset="0"/>
              </a:rPr>
              <a:t>:</a:t>
            </a:r>
          </a:p>
          <a:p>
            <a:pPr lvl="1"/>
            <a:r>
              <a:rPr lang="en-US" sz="2400" dirty="0" smtClean="0">
                <a:latin typeface="Calibri" pitchFamily="34" charset="0"/>
              </a:rPr>
              <a:t>Code inspection (of binaries).</a:t>
            </a:r>
          </a:p>
          <a:p>
            <a:pPr lvl="1"/>
            <a:r>
              <a:rPr lang="en-US" sz="2400" i="1" dirty="0" smtClean="0">
                <a:solidFill>
                  <a:srgbClr xmlns:mc="http://schemas.openxmlformats.org/markup-compatibility/2006" xmlns:a14="http://schemas.microsoft.com/office/drawing/2007/7/7/main" val="FF0000" mc:Ignorable=""/>
                </a:solidFill>
                <a:latin typeface="Calibri" pitchFamily="34" charset="0"/>
              </a:rPr>
              <a:t>Black box fuzz testing.</a:t>
            </a:r>
          </a:p>
          <a:p>
            <a:r>
              <a:rPr lang="en-US" sz="2400" b="1" dirty="0" smtClean="0">
                <a:latin typeface="Calibri" pitchFamily="34" charset="0"/>
              </a:rPr>
              <a:t>Black box </a:t>
            </a:r>
            <a:r>
              <a:rPr lang="en-US" sz="2400" dirty="0" smtClean="0">
                <a:latin typeface="Calibri" pitchFamily="34" charset="0"/>
              </a:rPr>
              <a:t>fuzz testing:</a:t>
            </a:r>
          </a:p>
          <a:p>
            <a:pPr lvl="1"/>
            <a:r>
              <a:rPr lang="en-US" sz="2400" dirty="0" smtClean="0">
                <a:latin typeface="Calibri" pitchFamily="34" charset="0"/>
              </a:rPr>
              <a:t>A form of black box random testing.</a:t>
            </a:r>
          </a:p>
          <a:p>
            <a:pPr lvl="1"/>
            <a:r>
              <a:rPr lang="en-US" sz="2400" dirty="0" smtClean="0">
                <a:latin typeface="Calibri" pitchFamily="34" charset="0"/>
              </a:rPr>
              <a:t>Randomly </a:t>
            </a:r>
            <a:r>
              <a:rPr lang="en-US" sz="2400" i="1" dirty="0" smtClean="0">
                <a:solidFill>
                  <a:srgbClr xmlns:mc="http://schemas.openxmlformats.org/markup-compatibility/2006" xmlns:a14="http://schemas.microsoft.com/office/drawing/2007/7/7/main" val="FF0000" mc:Ignorable=""/>
                </a:solidFill>
                <a:latin typeface="Calibri" pitchFamily="34" charset="0"/>
              </a:rPr>
              <a:t>fuzz</a:t>
            </a:r>
            <a:r>
              <a:rPr lang="en-US" sz="2400" dirty="0" smtClean="0">
                <a:latin typeface="Calibri" pitchFamily="34" charset="0"/>
              </a:rPr>
              <a:t> (=modify) a well formed input.</a:t>
            </a:r>
          </a:p>
          <a:p>
            <a:pPr lvl="1"/>
            <a:r>
              <a:rPr lang="en-US" sz="2400" dirty="0" smtClean="0">
                <a:latin typeface="Calibri" pitchFamily="34" charset="0"/>
              </a:rPr>
              <a:t>Grammar-based </a:t>
            </a:r>
            <a:r>
              <a:rPr lang="en-US" sz="2400" dirty="0" err="1" smtClean="0">
                <a:latin typeface="Calibri" pitchFamily="34" charset="0"/>
              </a:rPr>
              <a:t>fuzzing</a:t>
            </a:r>
            <a:r>
              <a:rPr lang="en-US" sz="2400" dirty="0" smtClean="0">
                <a:latin typeface="Calibri" pitchFamily="34" charset="0"/>
              </a:rPr>
              <a:t>: rules to encode how to fuzz.</a:t>
            </a:r>
          </a:p>
          <a:p>
            <a:r>
              <a:rPr lang="en-US" sz="2400" b="1" dirty="0" smtClean="0">
                <a:latin typeface="Calibri" pitchFamily="34" charset="0"/>
              </a:rPr>
              <a:t>Heavily</a:t>
            </a:r>
            <a:r>
              <a:rPr lang="en-US" sz="2400" dirty="0" smtClean="0">
                <a:latin typeface="Calibri" pitchFamily="34" charset="0"/>
              </a:rPr>
              <a:t> used in security testing</a:t>
            </a:r>
          </a:p>
          <a:p>
            <a:pPr lvl="1"/>
            <a:r>
              <a:rPr lang="en-US" sz="2400" dirty="0" smtClean="0">
                <a:latin typeface="Calibri" pitchFamily="34" charset="0"/>
              </a:rPr>
              <a:t>At MS: several internal tools.</a:t>
            </a:r>
          </a:p>
          <a:p>
            <a:pPr lvl="1"/>
            <a:r>
              <a:rPr lang="en-US" sz="2400" dirty="0" smtClean="0">
                <a:latin typeface="Calibri" pitchFamily="34" charset="0"/>
              </a:rPr>
              <a:t>Conceptually simple yet effective in practice</a:t>
            </a:r>
            <a:endParaRPr lang="en-US" sz="2400" dirty="0">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pic>
        <p:nvPicPr>
          <p:cNvPr id="5" name="Picture 4" descr="blackhat.jpg"/>
          <p:cNvPicPr>
            <a:picLocks noChangeAspect="1"/>
          </p:cNvPicPr>
          <p:nvPr/>
        </p:nvPicPr>
        <p:blipFill>
          <a:blip r:embed="rId3" cstate="print"/>
          <a:stretch>
            <a:fillRect/>
          </a:stretch>
        </p:blipFill>
        <p:spPr>
          <a:xfrm>
            <a:off x="6128623" y="1786394"/>
            <a:ext cx="883920" cy="962090"/>
          </a:xfrm>
          <a:prstGeom prst="rect">
            <a:avLst/>
          </a:prstGeom>
        </p:spPr>
      </p:pic>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latin typeface="Calibri" pitchFamily="34" charset="0"/>
              </a:rPr>
              <a:t>Directed Automated Random Testing ( DART)</a:t>
            </a:r>
            <a:endParaRPr sz="40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5" name="Rounded Rectangle 8"/>
          <p:cNvSpPr>
            <a:spLocks noChangeArrowheads="1"/>
          </p:cNvSpPr>
          <p:nvPr/>
        </p:nvSpPr>
        <p:spPr bwMode="auto">
          <a:xfrm>
            <a:off x="3798295" y="2310430"/>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Execution Path</a:t>
            </a:r>
          </a:p>
        </p:txBody>
      </p:sp>
      <p:sp>
        <p:nvSpPr>
          <p:cNvPr id="6" name="Bent Arrow 5"/>
          <p:cNvSpPr/>
          <p:nvPr/>
        </p:nvSpPr>
        <p:spPr bwMode="auto">
          <a:xfrm>
            <a:off x="1925565" y="2701664"/>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xmlns:mc="http://schemas.openxmlformats.org/markup-compatibility/2006" xmlns:a14="http://schemas.microsoft.com/office/drawing/2007/7/7/main" val="7030A0" mc:Ignorable=""/>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Bent Arrow 6"/>
          <p:cNvSpPr/>
          <p:nvPr/>
        </p:nvSpPr>
        <p:spPr bwMode="auto">
          <a:xfrm rot="5400000">
            <a:off x="6187870" y="2413078"/>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xmlns:mc="http://schemas.openxmlformats.org/markup-compatibility/2006" xmlns:a14="http://schemas.microsoft.com/office/drawing/2007/7/7/main" val="7030A0" mc:Ignorable=""/>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Bent Arrow 7"/>
          <p:cNvSpPr/>
          <p:nvPr/>
        </p:nvSpPr>
        <p:spPr bwMode="auto">
          <a:xfrm rot="10800000">
            <a:off x="5680566" y="4264602"/>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xmlns:mc="http://schemas.openxmlformats.org/markup-compatibility/2006" xmlns:a14="http://schemas.microsoft.com/office/drawing/2007/7/7/main" val="7030A0" mc:Ignorable=""/>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TextBox 15"/>
          <p:cNvSpPr txBox="1">
            <a:spLocks noChangeArrowheads="1"/>
          </p:cNvSpPr>
          <p:nvPr/>
        </p:nvSpPr>
        <p:spPr bwMode="auto">
          <a:xfrm>
            <a:off x="590565" y="2223861"/>
            <a:ext cx="2987136" cy="461665"/>
          </a:xfrm>
          <a:prstGeom prst="rect">
            <a:avLst/>
          </a:prstGeom>
          <a:noFill/>
          <a:ln w="9525">
            <a:noFill/>
            <a:miter lim="800000"/>
            <a:headEnd/>
            <a:tailEnd/>
          </a:ln>
        </p:spPr>
        <p:txBody>
          <a:bodyPr wrap="square">
            <a:spAutoFit/>
          </a:bodyPr>
          <a:lstStyle/>
          <a:p>
            <a:r>
              <a:rPr lang="en-US" sz="2400" dirty="0">
                <a:solidFill>
                  <a:schemeClr val="accent2">
                    <a:lumMod val="75000"/>
                  </a:schemeClr>
                </a:solidFill>
                <a:latin typeface="Calibri" pitchFamily="34" charset="0"/>
              </a:rPr>
              <a:t>Run Test </a:t>
            </a:r>
            <a:r>
              <a:rPr lang="en-US" sz="2400" dirty="0" smtClean="0">
                <a:solidFill>
                  <a:schemeClr val="accent2">
                    <a:lumMod val="75000"/>
                  </a:schemeClr>
                </a:solidFill>
                <a:latin typeface="Calibri" pitchFamily="34" charset="0"/>
              </a:rPr>
              <a:t>and Monitor</a:t>
            </a:r>
            <a:endParaRPr lang="en-US" sz="2400" dirty="0">
              <a:solidFill>
                <a:schemeClr val="accent2">
                  <a:lumMod val="75000"/>
                </a:schemeClr>
              </a:solidFill>
              <a:latin typeface="Calibri" pitchFamily="34" charset="0"/>
            </a:endParaRPr>
          </a:p>
        </p:txBody>
      </p:sp>
      <p:sp>
        <p:nvSpPr>
          <p:cNvPr id="10" name="TextBox 16"/>
          <p:cNvSpPr txBox="1">
            <a:spLocks noChangeArrowheads="1"/>
          </p:cNvSpPr>
          <p:nvPr/>
        </p:nvSpPr>
        <p:spPr bwMode="auto">
          <a:xfrm>
            <a:off x="6280890" y="2264043"/>
            <a:ext cx="2126263" cy="461665"/>
          </a:xfrm>
          <a:prstGeom prst="rect">
            <a:avLst/>
          </a:prstGeom>
          <a:noFill/>
          <a:ln w="9525">
            <a:noFill/>
            <a:miter lim="800000"/>
            <a:headEnd/>
            <a:tailEnd/>
          </a:ln>
        </p:spPr>
        <p:txBody>
          <a:bodyPr wrap="square">
            <a:spAutoFit/>
          </a:bodyPr>
          <a:lstStyle/>
          <a:p>
            <a:r>
              <a:rPr lang="en-US" sz="2400" dirty="0">
                <a:solidFill>
                  <a:schemeClr val="accent2">
                    <a:lumMod val="75000"/>
                  </a:schemeClr>
                </a:solidFill>
                <a:latin typeface="Calibri" pitchFamily="34" charset="0"/>
              </a:rPr>
              <a:t>Path </a:t>
            </a:r>
            <a:r>
              <a:rPr lang="en-US" sz="2400" dirty="0" smtClean="0">
                <a:solidFill>
                  <a:schemeClr val="accent2">
                    <a:lumMod val="75000"/>
                  </a:schemeClr>
                </a:solidFill>
                <a:latin typeface="Calibri" pitchFamily="34" charset="0"/>
              </a:rPr>
              <a:t>Condition</a:t>
            </a:r>
            <a:endParaRPr lang="en-US" sz="2400" dirty="0">
              <a:solidFill>
                <a:schemeClr val="accent2">
                  <a:lumMod val="75000"/>
                </a:schemeClr>
              </a:solidFill>
              <a:latin typeface="Calibri" pitchFamily="34" charset="0"/>
            </a:endParaRPr>
          </a:p>
        </p:txBody>
      </p:sp>
      <p:sp>
        <p:nvSpPr>
          <p:cNvPr id="11" name="TextBox 18"/>
          <p:cNvSpPr txBox="1">
            <a:spLocks noChangeArrowheads="1"/>
          </p:cNvSpPr>
          <p:nvPr/>
        </p:nvSpPr>
        <p:spPr bwMode="auto">
          <a:xfrm>
            <a:off x="2797600" y="4944374"/>
            <a:ext cx="1466254" cy="461665"/>
          </a:xfrm>
          <a:prstGeom prst="rect">
            <a:avLst/>
          </a:prstGeom>
          <a:noFill/>
          <a:ln w="9525">
            <a:noFill/>
            <a:miter lim="800000"/>
            <a:headEnd/>
            <a:tailEnd/>
          </a:ln>
        </p:spPr>
        <p:txBody>
          <a:bodyPr wrap="square">
            <a:spAutoFit/>
          </a:bodyPr>
          <a:lstStyle/>
          <a:p>
            <a:r>
              <a:rPr lang="en-US" sz="2400" dirty="0" smtClean="0">
                <a:solidFill>
                  <a:schemeClr val="accent2">
                    <a:lumMod val="75000"/>
                  </a:schemeClr>
                </a:solidFill>
                <a:latin typeface="Calibri" pitchFamily="34" charset="0"/>
              </a:rPr>
              <a:t>Solve</a:t>
            </a:r>
            <a:endParaRPr lang="en-US" sz="2400" dirty="0">
              <a:solidFill>
                <a:schemeClr val="accent2">
                  <a:lumMod val="75000"/>
                </a:schemeClr>
              </a:solidFill>
              <a:latin typeface="Calibri" pitchFamily="34" charset="0"/>
            </a:endParaRPr>
          </a:p>
        </p:txBody>
      </p:sp>
      <p:sp>
        <p:nvSpPr>
          <p:cNvPr id="12" name="Right Arrow 11"/>
          <p:cNvSpPr/>
          <p:nvPr/>
        </p:nvSpPr>
        <p:spPr>
          <a:xfrm>
            <a:off x="179157" y="3336913"/>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13" name="TextBox 18"/>
          <p:cNvSpPr txBox="1">
            <a:spLocks noChangeArrowheads="1"/>
          </p:cNvSpPr>
          <p:nvPr/>
        </p:nvSpPr>
        <p:spPr bwMode="auto">
          <a:xfrm>
            <a:off x="333962" y="4079283"/>
            <a:ext cx="1592492" cy="461665"/>
          </a:xfrm>
          <a:prstGeom prst="rect">
            <a:avLst/>
          </a:prstGeom>
          <a:noFill/>
          <a:ln w="9525">
            <a:noFill/>
            <a:miter lim="800000"/>
            <a:headEnd/>
            <a:tailEnd/>
          </a:ln>
        </p:spPr>
        <p:txBody>
          <a:bodyPr wrap="square">
            <a:spAutoFit/>
          </a:bodyPr>
          <a:lstStyle/>
          <a:p>
            <a:r>
              <a:rPr lang="en-US" sz="2400" dirty="0" smtClean="0">
                <a:solidFill>
                  <a:schemeClr val="accent2">
                    <a:lumMod val="75000"/>
                  </a:schemeClr>
                </a:solidFill>
                <a:latin typeface="Calibri" pitchFamily="34" charset="0"/>
              </a:rPr>
              <a:t>New input</a:t>
            </a:r>
            <a:endParaRPr lang="en-US" sz="2400" dirty="0">
              <a:solidFill>
                <a:schemeClr val="accent2">
                  <a:lumMod val="75000"/>
                </a:schemeClr>
              </a:solidFill>
              <a:latin typeface="Calibri" pitchFamily="34" charset="0"/>
            </a:endParaRPr>
          </a:p>
        </p:txBody>
      </p:sp>
      <p:sp>
        <p:nvSpPr>
          <p:cNvPr id="14" name="Rounded Rectangle 6"/>
          <p:cNvSpPr>
            <a:spLocks noChangeArrowheads="1"/>
          </p:cNvSpPr>
          <p:nvPr/>
        </p:nvSpPr>
        <p:spPr bwMode="auto">
          <a:xfrm>
            <a:off x="1383846" y="3216600"/>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Test</a:t>
            </a:r>
            <a:b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b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Inputs</a:t>
            </a:r>
          </a:p>
        </p:txBody>
      </p:sp>
      <p:sp>
        <p:nvSpPr>
          <p:cNvPr id="15" name="Bent Arrow 14"/>
          <p:cNvSpPr/>
          <p:nvPr/>
        </p:nvSpPr>
        <p:spPr bwMode="auto">
          <a:xfrm rot="10800000">
            <a:off x="2761292" y="4274960"/>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xmlns:mc="http://schemas.openxmlformats.org/markup-compatibility/2006" xmlns:a14="http://schemas.microsoft.com/office/drawing/2007/7/7/main" val="7030A0" mc:Ignorable=""/>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6" name="Rounded Rectangle 7"/>
          <p:cNvSpPr>
            <a:spLocks noChangeArrowheads="1"/>
          </p:cNvSpPr>
          <p:nvPr/>
        </p:nvSpPr>
        <p:spPr bwMode="auto">
          <a:xfrm>
            <a:off x="3866026" y="4267817"/>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Constraint System</a:t>
            </a:r>
          </a:p>
        </p:txBody>
      </p:sp>
      <p:sp>
        <p:nvSpPr>
          <p:cNvPr id="17" name="Up Arrow 16"/>
          <p:cNvSpPr/>
          <p:nvPr/>
        </p:nvSpPr>
        <p:spPr bwMode="auto">
          <a:xfrm>
            <a:off x="1837677" y="4065973"/>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pic>
        <p:nvPicPr>
          <p:cNvPr id="18" name="Picture 17" descr="z3.png"/>
          <p:cNvPicPr>
            <a:picLocks noChangeAspect="1"/>
          </p:cNvPicPr>
          <p:nvPr/>
        </p:nvPicPr>
        <p:blipFill>
          <a:blip r:embed="rId3" cstate="print"/>
          <a:stretch>
            <a:fillRect/>
          </a:stretch>
        </p:blipFill>
        <p:spPr>
          <a:xfrm>
            <a:off x="1521370" y="4558918"/>
            <a:ext cx="1213872" cy="701903"/>
          </a:xfrm>
          <a:prstGeom prst="rect">
            <a:avLst/>
          </a:prstGeom>
        </p:spPr>
      </p:pic>
      <p:sp>
        <p:nvSpPr>
          <p:cNvPr id="19" name="Can 9"/>
          <p:cNvSpPr>
            <a:spLocks noChangeArrowheads="1"/>
          </p:cNvSpPr>
          <p:nvPr/>
        </p:nvSpPr>
        <p:spPr bwMode="auto">
          <a:xfrm>
            <a:off x="6397006" y="3286208"/>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Known</a:t>
            </a:r>
            <a:b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br>
            <a:r>
              <a:rPr lang="en-US" sz="2400" b="1" dirty="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Paths</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DARTish projects at Microsoft</a:t>
            </a:r>
            <a:endParaRPr lang="en-US" dirty="0"/>
          </a:p>
        </p:txBody>
      </p:sp>
      <p:graphicFrame>
        <p:nvGraphicFramePr>
          <p:cNvPr id="5" name="Content Placeholder 4"/>
          <p:cNvGraphicFramePr>
            <a:graphicFrameLocks noGrp="1"/>
          </p:cNvGraphicFramePr>
          <p:nvPr>
            <p:ph idx="1"/>
          </p:nvPr>
        </p:nvGraphicFramePr>
        <p:xfrm>
          <a:off x="292223" y="1767987"/>
          <a:ext cx="8382000" cy="40995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77621"/>
          </a:xfrm>
        </p:spPr>
        <p:txBody>
          <a:bodyPr/>
          <a:lstStyle/>
          <a:p>
            <a:r>
              <a:rPr smtClean="0"/>
              <a:t>What is </a:t>
            </a:r>
            <a:r>
              <a:rPr smtClean="0">
                <a:latin typeface="Magneto" pitchFamily="82" charset="0"/>
              </a:rPr>
              <a:t>Pex</a:t>
            </a:r>
            <a:r>
              <a:rPr smtClean="0"/>
              <a:t>?</a:t>
            </a:r>
            <a:endParaRPr lang="en-US" dirty="0"/>
          </a:p>
        </p:txBody>
      </p:sp>
      <p:sp>
        <p:nvSpPr>
          <p:cNvPr id="3" name="Content Placeholder 2"/>
          <p:cNvSpPr>
            <a:spLocks noGrp="1"/>
          </p:cNvSpPr>
          <p:nvPr>
            <p:ph idx="1"/>
          </p:nvPr>
        </p:nvSpPr>
        <p:spPr>
          <a:xfrm>
            <a:off x="354367" y="1696960"/>
            <a:ext cx="8382000" cy="1674305"/>
          </a:xfrm>
        </p:spPr>
        <p:txBody>
          <a:bodyPr/>
          <a:lstStyle/>
          <a:p>
            <a:r>
              <a:rPr lang="en-US" dirty="0" smtClean="0"/>
              <a:t>Test input generator</a:t>
            </a:r>
          </a:p>
          <a:p>
            <a:pPr lvl="1"/>
            <a:r>
              <a:rPr lang="en-US" dirty="0" err="1" smtClean="0"/>
              <a:t>Pex</a:t>
            </a:r>
            <a:r>
              <a:rPr lang="en-US" dirty="0" smtClean="0"/>
              <a:t> starts from parameterized unit tests</a:t>
            </a:r>
          </a:p>
          <a:p>
            <a:pPr lvl="1"/>
            <a:r>
              <a:rPr lang="en-US" dirty="0" smtClean="0"/>
              <a:t>Generated tests are emitted as traditional unit tests</a:t>
            </a:r>
          </a:p>
          <a:p>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The Spec</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5" name="Picture 3"/>
          <p:cNvPicPr>
            <a:picLocks noChangeAspect="1" noChangeArrowheads="1"/>
          </p:cNvPicPr>
          <p:nvPr/>
        </p:nvPicPr>
        <p:blipFill>
          <a:blip r:embed="rId3" cstate="print"/>
          <a:srcRect/>
          <a:stretch>
            <a:fillRect/>
          </a:stretch>
        </p:blipFill>
        <p:spPr bwMode="auto">
          <a:xfrm>
            <a:off x="381000" y="3267075"/>
            <a:ext cx="6715125" cy="2981325"/>
          </a:xfrm>
          <a:prstGeom prst="rect">
            <a:avLst/>
          </a:prstGeom>
          <a:noFill/>
          <a:ln w="9525">
            <a:noFill/>
            <a:miter lim="800000"/>
            <a:headEnd/>
            <a:tailEnd/>
          </a:ln>
          <a:effectLst/>
        </p:spPr>
      </p:pic>
      <p:pic>
        <p:nvPicPr>
          <p:cNvPr id="6" name="Picture 2"/>
          <p:cNvPicPr>
            <a:picLocks noChangeAspect="1" noChangeArrowheads="1"/>
          </p:cNvPicPr>
          <p:nvPr/>
        </p:nvPicPr>
        <p:blipFill>
          <a:blip r:embed="rId4" cstate="print"/>
          <a:srcRect/>
          <a:stretch>
            <a:fillRect/>
          </a:stretch>
        </p:blipFill>
        <p:spPr bwMode="auto">
          <a:xfrm>
            <a:off x="4438650" y="1371600"/>
            <a:ext cx="4400550" cy="2657475"/>
          </a:xfrm>
          <a:prstGeom prst="rect">
            <a:avLst/>
          </a:prstGeom>
          <a:noFill/>
          <a:ln w="9525">
            <a:noFill/>
            <a:miter lim="800000"/>
            <a:headEnd/>
            <a:tailEnd/>
          </a:ln>
          <a:effectLst/>
        </p:spPr>
      </p:pic>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AddItem Test</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pic>
        <p:nvPicPr>
          <p:cNvPr id="5" name="Picture 2"/>
          <p:cNvPicPr>
            <a:picLocks noChangeAspect="1" noChangeArrowheads="1"/>
          </p:cNvPicPr>
          <p:nvPr/>
        </p:nvPicPr>
        <p:blipFill>
          <a:blip r:embed="rId3" cstate="print"/>
          <a:srcRect/>
          <a:stretch>
            <a:fillRect/>
          </a:stretch>
        </p:blipFill>
        <p:spPr bwMode="auto">
          <a:xfrm>
            <a:off x="4438650" y="1371600"/>
            <a:ext cx="4400550" cy="2657475"/>
          </a:xfrm>
          <a:prstGeom prst="rect">
            <a:avLst/>
          </a:prstGeom>
          <a:noFill/>
          <a:ln w="9525">
            <a:noFill/>
            <a:miter lim="800000"/>
            <a:headEnd/>
            <a:tailEnd/>
          </a:ln>
          <a:effectLst/>
        </p:spPr>
      </p:pic>
      <p:grpSp>
        <p:nvGrpSpPr>
          <p:cNvPr id="6" name="Group 10"/>
          <p:cNvGrpSpPr/>
          <p:nvPr/>
        </p:nvGrpSpPr>
        <p:grpSpPr>
          <a:xfrm>
            <a:off x="76200" y="2895600"/>
            <a:ext cx="3886200" cy="3581400"/>
            <a:chOff x="76200" y="2895600"/>
            <a:chExt cx="3886200" cy="3581400"/>
          </a:xfrm>
        </p:grpSpPr>
        <p:sp>
          <p:nvSpPr>
            <p:cNvPr id="7" name="Rounded Rectangle 6"/>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8" name="TextBox 7"/>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9" name="Group 11"/>
          <p:cNvGrpSpPr/>
          <p:nvPr/>
        </p:nvGrpSpPr>
        <p:grpSpPr>
          <a:xfrm>
            <a:off x="76200" y="1143000"/>
            <a:ext cx="3886200" cy="1892082"/>
            <a:chOff x="76200" y="1143000"/>
            <a:chExt cx="3886200" cy="1892082"/>
          </a:xfrm>
        </p:grpSpPr>
        <p:sp>
          <p:nvSpPr>
            <p:cNvPr id="10" name="Rounded Rectangle 9"/>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1" name="TextBox 10"/>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Starting Pex</a:t>
            </a:r>
            <a:r>
              <a:rPr lang="en-US" dirty="0" smtClean="0"/>
              <a:t>…</a:t>
            </a:r>
            <a:endParaRPr lang="en-US" dirty="0"/>
          </a:p>
        </p:txBody>
      </p:sp>
      <p:sp>
        <p:nvSpPr>
          <p:cNvPr id="13" name="Content Placeholder 12"/>
          <p:cNvSpPr>
            <a:spLocks noGrp="1"/>
          </p:cNvSpPr>
          <p:nvPr>
            <p:ph idx="1"/>
          </p:nvPr>
        </p:nvSpPr>
        <p:spPr/>
        <p:txBody>
          <a:bodyPr/>
          <a:lstStyle/>
          <a:p>
            <a:endParaRPr lang="en-US"/>
          </a:p>
        </p:txBody>
      </p:sp>
      <p:grpSp>
        <p:nvGrpSpPr>
          <p:cNvPr id="3" name="Group 10"/>
          <p:cNvGrpSpPr/>
          <p:nvPr/>
        </p:nvGrpSpPr>
        <p:grpSpPr>
          <a:xfrm>
            <a:off x="76200" y="2895600"/>
            <a:ext cx="3886200" cy="3581400"/>
            <a:chOff x="76200" y="2895600"/>
            <a:chExt cx="3886200" cy="3581400"/>
          </a:xfrm>
        </p:grpSpPr>
        <p:sp>
          <p:nvSpPr>
            <p:cNvPr id="6" name="Rounded Rectangle 5"/>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4" name="TextBox 3"/>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7" name="Group 11"/>
          <p:cNvGrpSpPr/>
          <p:nvPr/>
        </p:nvGrpSpPr>
        <p:grpSpPr>
          <a:xfrm>
            <a:off x="76200" y="1143000"/>
            <a:ext cx="3886200" cy="1892082"/>
            <a:chOff x="76200" y="1143000"/>
            <a:chExt cx="3886200" cy="1892082"/>
          </a:xfrm>
        </p:grpSpPr>
        <p:sp>
          <p:nvSpPr>
            <p:cNvPr id="5" name="Rounded Rectangle 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0" name="TextBox 9"/>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625600"/>
                <a:gridCol w="1625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dirty="0"/>
                    </a:p>
                  </a:txBody>
                  <a:tcPr/>
                </a:tc>
                <a:tc>
                  <a:txBody>
                    <a:bodyPr/>
                    <a:lstStyle/>
                    <a:p>
                      <a:endParaRPr lang="en-US" dirty="0"/>
                    </a:p>
                  </a:txBody>
                  <a:tcPr/>
                </a:tc>
                <a:tc>
                  <a:txBody>
                    <a:bodyPr/>
                    <a:lstStyle/>
                    <a:p>
                      <a:endParaRPr lang="en-US" sz="1600" dirty="0">
                        <a:latin typeface="Consolas" pitchFamily="49" charset="0"/>
                      </a:endParaRPr>
                    </a:p>
                  </a:txBody>
                  <a:tcPr/>
                </a:tc>
              </a:tr>
            </a:tbl>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sp>
        <p:nvSpPr>
          <p:cNvPr id="10" name="Content Placeholder 9"/>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117600"/>
                <a:gridCol w="2133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sz="1600" dirty="0">
                        <a:latin typeface="Consolas" pitchFamily="49" charset="0"/>
                      </a:endParaRPr>
                    </a:p>
                  </a:txBody>
                  <a:tcPr/>
                </a:tc>
                <a:tc>
                  <a:txBody>
                    <a:bodyPr/>
                    <a:lstStyle/>
                    <a:p>
                      <a:r>
                        <a:rPr lang="en-US" sz="1600" b="1" dirty="0" smtClean="0">
                          <a:solidFill>
                            <a:srgbClr xmlns:mc="http://schemas.openxmlformats.org/markup-compatibility/2006" xmlns:a14="http://schemas.microsoft.com/office/drawing/2007/7/7/main" val="FF0000" mc:Ignorable=""/>
                          </a:solidFill>
                          <a:latin typeface="Consolas" pitchFamily="49" charset="0"/>
                        </a:rPr>
                        <a:t>(0,null)</a:t>
                      </a:r>
                      <a:endParaRPr lang="en-US" sz="1600" b="1" dirty="0">
                        <a:solidFill>
                          <a:srgbClr xmlns:mc="http://schemas.openxmlformats.org/markup-compatibility/2006" xmlns:a14="http://schemas.microsoft.com/office/drawing/2007/7/7/main" val="FF0000" mc:Ignorable=""/>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34" name="Rounded Rectangle 33"/>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35" name="TextBox 34"/>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37" name="Rounded Rectangle 36"/>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38" name="TextBox 37"/>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rgbClr xmlns:mc="http://schemas.openxmlformats.org/markup-compatibility/2006" xmlns:a14="http://schemas.microsoft.com/office/drawing/2007/7/7/main" val="FF0000" mc:Ignorable=""/>
                  </a:solidFill>
                  <a:latin typeface="Consolas" pitchFamily="49" charset="0"/>
                </a:rPr>
                <a:t>int</a:t>
              </a:r>
              <a:r>
                <a:rPr lang="en-US" sz="1400" b="1" dirty="0" smtClean="0">
                  <a:solidFill>
                    <a:srgbClr xmlns:mc="http://schemas.openxmlformats.org/markup-compatibility/2006" xmlns:a14="http://schemas.microsoft.com/office/drawing/2007/7/7/main" val="FF0000" mc:Ignorable=""/>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sp>
        <p:nvSpPr>
          <p:cNvPr id="14" name="Content Placeholder 13"/>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1" y="1198880"/>
          <a:ext cx="4876800" cy="949960"/>
        </p:xfrm>
        <a:graphic>
          <a:graphicData uri="http://schemas.openxmlformats.org/drawingml/2006/table">
            <a:tbl>
              <a:tblPr firstRow="1" bandRow="1">
                <a:tableStyleId>{9DCAF9ED-07DC-4A11-8D7F-57B35C25682E}</a:tableStyleId>
              </a:tblPr>
              <a:tblGrid>
                <a:gridCol w="1676399"/>
                <a:gridCol w="1143000"/>
                <a:gridCol w="2057401"/>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a:t>
              </a:r>
              <a:r>
                <a:rPr lang="en-US" sz="1400" b="1" dirty="0" smtClean="0">
                  <a:solidFill>
                    <a:srgbClr xmlns:mc="http://schemas.openxmlformats.org/markup-compatibility/2006" xmlns:a14="http://schemas.microsoft.com/office/drawing/2007/7/7/main" val="FF0000" mc:Ignorable=""/>
                  </a:solidFill>
                  <a:latin typeface="Consolas" pitchFamily="49" charset="0"/>
                </a:rPr>
                <a:t>capacity &lt; 0</a:t>
              </a:r>
              <a:r>
                <a:rPr lang="en-US" sz="1400" dirty="0" smtClean="0">
                  <a:solidFill>
                    <a:schemeClr val="bg1"/>
                  </a:solidFill>
                  <a:latin typeface="Consolas" pitchFamily="49" charset="0"/>
                </a:rPr>
                <a:t>)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a:t>
              </a:r>
              <a:r>
                <a:rPr lang="en-US" sz="1400" b="1" dirty="0" smtClean="0">
                  <a:solidFill>
                    <a:schemeClr val="bg1"/>
                  </a:solidFill>
                  <a:latin typeface="Consolas" pitchFamily="49" charset="0"/>
                </a:rPr>
                <a:t>new </a:t>
              </a:r>
              <a:r>
                <a:rPr lang="en-US" sz="1400" b="1" dirty="0" err="1" smtClean="0">
                  <a:solidFill>
                    <a:schemeClr val="bg1"/>
                  </a:solidFill>
                  <a:latin typeface="Consolas" pitchFamily="49" charset="0"/>
                </a:rPr>
                <a:t>ArrayList</a:t>
              </a:r>
              <a:r>
                <a:rPr lang="en-US" sz="1400" b="1" dirty="0" smtClean="0">
                  <a:solidFill>
                    <a:schemeClr val="bg1"/>
                  </a:solidFill>
                  <a:latin typeface="Consolas" pitchFamily="49" charset="0"/>
                </a:rPr>
                <a:t>(c);</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9"/>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sp>
        <p:nvSpPr>
          <p:cNvPr id="19" name="Content Placeholder 18"/>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a:t>
              </a:r>
              <a:r>
                <a:rPr lang="en-US" sz="1400" b="1" dirty="0" smtClean="0">
                  <a:solidFill>
                    <a:srgbClr xmlns:mc="http://schemas.openxmlformats.org/markup-compatibility/2006" xmlns:a14="http://schemas.microsoft.com/office/drawing/2007/7/7/main" val="FF0000" mc:Ignorable=""/>
                  </a:solidFill>
                  <a:latin typeface="Consolas" pitchFamily="49" charset="0"/>
                </a:rPr>
                <a:t>count == </a:t>
              </a:r>
              <a:r>
                <a:rPr lang="en-US" sz="1400" b="1" dirty="0" err="1" smtClean="0">
                  <a:solidFill>
                    <a:srgbClr xmlns:mc="http://schemas.openxmlformats.org/markup-compatibility/2006" xmlns:a14="http://schemas.microsoft.com/office/drawing/2007/7/7/main" val="FF0000" mc:Ignorable=""/>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124200" y="5029200"/>
            <a:ext cx="2057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smtClean="0"/>
              <a:t>NNF?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xmlns:mc="http://schemas.openxmlformats.org/markup-compatibility/2006" xmlns:a14="http://schemas.microsoft.com/office/drawing/2007/7/7/main" val="FF0000" mc:Ignorable=""/>
                </a:solidFill>
                <a:sym typeface="Symbol"/>
              </a:rPr>
              <a:t></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r</a:t>
            </a:r>
            <a:r>
              <a:rPr lang="en-US" dirty="0" smtClean="0">
                <a:solidFill>
                  <a:srgbClr xmlns:mc="http://schemas.openxmlformats.org/markup-compatibility/2006" xmlns:a14="http://schemas.microsoft.com/office/drawing/2007/7/7/main" val="FF0000" mc:Ignorable=""/>
                </a:solidFill>
                <a:sym typeface="Symbol"/>
              </a:rPr>
              <a:t>  </a:t>
            </a:r>
            <a:r>
              <a:rPr lang="en-US" i="1" dirty="0" smtClean="0">
                <a:solidFill>
                  <a:srgbClr xmlns:mc="http://schemas.openxmlformats.org/markup-compatibility/2006" xmlns:a14="http://schemas.microsoft.com/office/drawing/2007/7/7/main" val="FF0000" mc:Ignorable=""/>
                </a:solidFill>
                <a:sym typeface="Symbol"/>
              </a:rPr>
              <a:t>p</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4968720" y="2879741"/>
            <a:ext cx="4000500" cy="2447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399881934"/>
      </p:ext>
    </p:extLst>
  </p:cSld>
  <p:clrMapOvr>
    <a:masterClrMapping/>
  </p:clrMapOvr>
  <p:transition xmlns:p14="http://schemas.microsoft.com/office/powerpoint/2007/7/12/main">
    <p:fade/>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sp>
        <p:nvSpPr>
          <p:cNvPr id="19" name="Content Placeholder 18"/>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a:t>
              </a:r>
              <a:r>
                <a:rPr lang="en-US" sz="1400" b="1" dirty="0" smtClean="0">
                  <a:solidFill>
                    <a:srgbClr xmlns:mc="http://schemas.openxmlformats.org/markup-compatibility/2006" xmlns:a14="http://schemas.microsoft.com/office/drawing/2007/7/7/main" val="FF0000" mc:Ignorable=""/>
                  </a:solidFill>
                  <a:latin typeface="Consolas" pitchFamily="49" charset="0"/>
                </a:rPr>
                <a:t>list[0] == item</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581400" y="2209800"/>
            <a:ext cx="2438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item == item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TextBox 13"/>
          <p:cNvSpPr txBox="1"/>
          <p:nvPr/>
        </p:nvSpPr>
        <p:spPr>
          <a:xfrm>
            <a:off x="4191000" y="3200400"/>
            <a:ext cx="3724096" cy="1477328"/>
          </a:xfrm>
          <a:prstGeom prst="rect">
            <a:avLst/>
          </a:prstGeom>
          <a:noFill/>
        </p:spPr>
        <p:txBody>
          <a:bodyPr wrap="none" rtlCol="0">
            <a:spAutoFit/>
          </a:bodyPr>
          <a:lstStyle/>
          <a:p>
            <a:r>
              <a:rPr lang="en-US" dirty="0" smtClean="0"/>
              <a:t>This is a </a:t>
            </a:r>
            <a:r>
              <a:rPr lang="en-US" i="1" dirty="0" smtClean="0"/>
              <a:t>tautology</a:t>
            </a:r>
            <a:r>
              <a:rPr lang="en-US" dirty="0" smtClean="0"/>
              <a:t>, </a:t>
            </a:r>
          </a:p>
          <a:p>
            <a:r>
              <a:rPr lang="en-US" dirty="0" smtClean="0"/>
              <a:t>i.e. a constraint that is always true,</a:t>
            </a:r>
          </a:p>
          <a:p>
            <a:r>
              <a:rPr lang="en-US" dirty="0" smtClean="0"/>
              <a:t>regardless of the chosen values.</a:t>
            </a:r>
          </a:p>
          <a:p>
            <a:endParaRPr lang="en-US" dirty="0" smtClean="0"/>
          </a:p>
          <a:p>
            <a:r>
              <a:rPr lang="en-US" dirty="0" smtClean="0"/>
              <a:t>We can ignore </a:t>
            </a:r>
            <a:r>
              <a:rPr lang="en-US" smtClean="0"/>
              <a:t>such constraints.</a:t>
            </a:r>
            <a:endParaRPr lang="en-US" dirty="0" smtClean="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Picking the next branch to cover</a:t>
            </a:r>
            <a:endParaRPr lang="en-US" sz="4000" dirty="0"/>
          </a:p>
        </p:txBody>
      </p:sp>
      <p:sp>
        <p:nvSpPr>
          <p:cNvPr id="10" name="Content Placeholder 9"/>
          <p:cNvSpPr>
            <a:spLocks noGrp="1"/>
          </p:cNvSpPr>
          <p:nvPr>
            <p:ph idx="1"/>
          </p:nvPr>
        </p:nvSpPr>
        <p:spPr/>
        <p:txBody>
          <a:bodyPr/>
          <a:lstStyle/>
          <a:p>
            <a:endParaRPr lang="en-US"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1" dirty="0" smtClean="0">
                          <a:solidFill>
                            <a:srgbClr xmlns:mc="http://schemas.openxmlformats.org/markup-compatibility/2006" xmlns:a14="http://schemas.microsoft.com/office/drawing/2007/7/7/main" val="FF0000" mc:Ignorable=""/>
                          </a:solidFill>
                          <a:latin typeface="Consolas" pitchFamily="49" charset="0"/>
                        </a:rPr>
                        <a:t>0!=c</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pic>
        <p:nvPicPr>
          <p:cNvPr id="14" name="Picture 13" descr="z3.png"/>
          <p:cNvPicPr>
            <a:picLocks noChangeAspect="1"/>
          </p:cNvPicPr>
          <p:nvPr/>
        </p:nvPicPr>
        <p:blipFill>
          <a:blip r:embed="rId3" cstate="print"/>
          <a:stretch>
            <a:fillRect/>
          </a:stretch>
        </p:blipFill>
        <p:spPr>
          <a:xfrm>
            <a:off x="5758090" y="3238118"/>
            <a:ext cx="1213872" cy="701903"/>
          </a:xfrm>
          <a:prstGeom prst="rect">
            <a:avLst/>
          </a:prstGeom>
        </p:spPr>
      </p:pic>
      <p:sp>
        <p:nvSpPr>
          <p:cNvPr id="18" name="Bent Arrow 17"/>
          <p:cNvSpPr/>
          <p:nvPr/>
        </p:nvSpPr>
        <p:spPr bwMode="auto">
          <a:xfrm flipV="1">
            <a:off x="4439920" y="2580640"/>
            <a:ext cx="1270000" cy="1137920"/>
          </a:xfrm>
          <a:prstGeom prst="bentArrow">
            <a:avLst>
              <a:gd name="adj1" fmla="val 20652"/>
              <a:gd name="adj2" fmla="val 17217"/>
              <a:gd name="adj3" fmla="val 25000"/>
              <a:gd name="adj4" fmla="val 2418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3600" smtClean="0"/>
              <a:t>ArrayList: Solve constraints using SMT solver</a:t>
            </a:r>
            <a:endParaRPr lang="en-US" sz="3600" dirty="0"/>
          </a:p>
        </p:txBody>
      </p:sp>
      <p:sp>
        <p:nvSpPr>
          <p:cNvPr id="17" name="Content Placeholder 16"/>
          <p:cNvSpPr>
            <a:spLocks noGrp="1"/>
          </p:cNvSpPr>
          <p:nvPr>
            <p:ph idx="1"/>
          </p:nvPr>
        </p:nvSpPr>
        <p:spPr/>
        <p:txBody>
          <a:bodyPr/>
          <a:lstStyle/>
          <a:p>
            <a:endParaRPr lang="en-US"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b="1" dirty="0" smtClean="0">
                          <a:solidFill>
                            <a:srgbClr xmlns:mc="http://schemas.openxmlformats.org/markup-compatibility/2006" xmlns:a14="http://schemas.microsoft.com/office/drawing/2007/7/7/main" val="FF0000" mc:Ignorable=""/>
                          </a:solidFill>
                          <a:latin typeface="Consolas" pitchFamily="49" charset="0"/>
                        </a:rPr>
                        <a:t>(1,null)</a:t>
                      </a:r>
                      <a:endParaRPr lang="en-US" sz="1600" b="1" dirty="0">
                        <a:solidFill>
                          <a:srgbClr xmlns:mc="http://schemas.openxmlformats.org/markup-compatibility/2006" xmlns:a14="http://schemas.microsoft.com/office/drawing/2007/7/7/main" val="FF0000" mc:Ignorable=""/>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pic>
        <p:nvPicPr>
          <p:cNvPr id="20" name="Picture 19" descr="z3.png"/>
          <p:cNvPicPr>
            <a:picLocks noChangeAspect="1"/>
          </p:cNvPicPr>
          <p:nvPr/>
        </p:nvPicPr>
        <p:blipFill>
          <a:blip r:embed="rId3" cstate="print"/>
          <a:stretch>
            <a:fillRect/>
          </a:stretch>
        </p:blipFill>
        <p:spPr>
          <a:xfrm>
            <a:off x="5758090" y="3238118"/>
            <a:ext cx="1213872" cy="701903"/>
          </a:xfrm>
          <a:prstGeom prst="rect">
            <a:avLst/>
          </a:prstGeom>
        </p:spPr>
      </p:pic>
      <p:sp>
        <p:nvSpPr>
          <p:cNvPr id="21" name="Bent Arrow 20"/>
          <p:cNvSpPr/>
          <p:nvPr/>
        </p:nvSpPr>
        <p:spPr bwMode="auto">
          <a:xfrm flipV="1">
            <a:off x="4439920" y="2580640"/>
            <a:ext cx="1270000" cy="1137920"/>
          </a:xfrm>
          <a:prstGeom prst="bentArrow">
            <a:avLst>
              <a:gd name="adj1" fmla="val 20652"/>
              <a:gd name="adj2" fmla="val 17217"/>
              <a:gd name="adj3" fmla="val 25000"/>
              <a:gd name="adj4" fmla="val 2418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2" name="Up Arrow 21"/>
          <p:cNvSpPr/>
          <p:nvPr/>
        </p:nvSpPr>
        <p:spPr bwMode="auto">
          <a:xfrm>
            <a:off x="6136640" y="2560320"/>
            <a:ext cx="375920" cy="609600"/>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R</a:t>
            </a:r>
            <a:r>
              <a:rPr lang="en-US" sz="4000" dirty="0" smtClean="0"/>
              <a:t>u</a:t>
            </a:r>
            <a:r>
              <a:rPr sz="4000" smtClean="0"/>
              <a:t>n 2, (1, null)</a:t>
            </a:r>
            <a:endParaRPr lang="en-US" sz="4000" dirty="0"/>
          </a:p>
        </p:txBody>
      </p:sp>
      <p:sp>
        <p:nvSpPr>
          <p:cNvPr id="14" name="Content Placeholder 13"/>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b="1" dirty="0" smtClean="0">
                  <a:solidFill>
                    <a:srgbClr xmlns:mc="http://schemas.openxmlformats.org/markup-compatibility/2006" xmlns:a14="http://schemas.microsoft.com/office/drawing/2007/7/7/main" val="FF0000" mc:Ignorable=""/>
                  </a:solidFill>
                  <a:latin typeface="Consolas" pitchFamily="49" charset="0"/>
                </a:rPr>
                <a:t>count == </a:t>
              </a:r>
              <a:r>
                <a:rPr lang="en-US" sz="1400" b="1" dirty="0" err="1" smtClean="0">
                  <a:solidFill>
                    <a:srgbClr xmlns:mc="http://schemas.openxmlformats.org/markup-compatibility/2006" xmlns:a14="http://schemas.microsoft.com/office/drawing/2007/7/7/main" val="FF0000" mc:Ignorable=""/>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Rounded Rectangle 9"/>
          <p:cNvSpPr/>
          <p:nvPr/>
        </p:nvSpPr>
        <p:spPr bwMode="auto">
          <a:xfrm>
            <a:off x="3124200" y="5163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grpSp>
        <p:nvGrpSpPr>
          <p:cNvPr id="5" name="Group 16"/>
          <p:cNvGrpSpPr/>
          <p:nvPr/>
        </p:nvGrpSpPr>
        <p:grpSpPr>
          <a:xfrm>
            <a:off x="3124200" y="5029200"/>
            <a:ext cx="2057400" cy="738664"/>
            <a:chOff x="4572000" y="2362200"/>
            <a:chExt cx="2057400" cy="738664"/>
          </a:xfrm>
        </p:grpSpPr>
        <p:sp>
          <p:nvSpPr>
            <p:cNvPr id="18" name="Rounded Rectangle 17"/>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9" name="TextBox 18"/>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Pick new branch</a:t>
            </a:r>
            <a:endParaRPr lang="en-US" sz="4000" dirty="0"/>
          </a:p>
        </p:txBody>
      </p:sp>
      <p:sp>
        <p:nvSpPr>
          <p:cNvPr id="17" name="Content Placeholder 16"/>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1" dirty="0" smtClean="0">
                          <a:solidFill>
                            <a:srgbClr xmlns:mc="http://schemas.openxmlformats.org/markup-compatibility/2006" xmlns:a14="http://schemas.microsoft.com/office/drawing/2007/7/7/main" val="FF0000" mc:Ignorable=""/>
                          </a:solidFill>
                          <a:latin typeface="Consolas" pitchFamily="49" charset="0"/>
                        </a:rPr>
                        <a:t>c&lt;0</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dirty="0" smtClean="0">
                  <a:solidFill>
                    <a:schemeClr val="bg1"/>
                  </a:solidFill>
                  <a:latin typeface="Consolas" pitchFamily="49" charset="0"/>
                </a:rPr>
                <a:t>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pic>
        <p:nvPicPr>
          <p:cNvPr id="10" name="Picture 9" descr="z3.png"/>
          <p:cNvPicPr>
            <a:picLocks noChangeAspect="1"/>
          </p:cNvPicPr>
          <p:nvPr/>
        </p:nvPicPr>
        <p:blipFill>
          <a:blip r:embed="rId3" cstate="print"/>
          <a:stretch>
            <a:fillRect/>
          </a:stretch>
        </p:blipFill>
        <p:spPr>
          <a:xfrm>
            <a:off x="5900330" y="3624198"/>
            <a:ext cx="1213872" cy="701903"/>
          </a:xfrm>
          <a:prstGeom prst="rect">
            <a:avLst/>
          </a:prstGeom>
        </p:spPr>
      </p:pic>
      <p:sp>
        <p:nvSpPr>
          <p:cNvPr id="14" name="Bent Arrow 13"/>
          <p:cNvSpPr/>
          <p:nvPr/>
        </p:nvSpPr>
        <p:spPr bwMode="auto">
          <a:xfrm flipV="1">
            <a:off x="4196080" y="2997200"/>
            <a:ext cx="1656080" cy="1137920"/>
          </a:xfrm>
          <a:prstGeom prst="bentArrow">
            <a:avLst>
              <a:gd name="adj1" fmla="val 20652"/>
              <a:gd name="adj2" fmla="val 17217"/>
              <a:gd name="adj3" fmla="val 25000"/>
              <a:gd name="adj4" fmla="val 2418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Run 3, (-1, null)</a:t>
            </a:r>
            <a:endParaRPr lang="en-US" sz="4000" dirty="0"/>
          </a:p>
        </p:txBody>
      </p:sp>
      <p:sp>
        <p:nvSpPr>
          <p:cNvPr id="18" name="Content Placeholder 17"/>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xmlns:mc="http://schemas.openxmlformats.org/markup-compatibility/2006" xmlns:a14="http://schemas.microsoft.com/office/drawing/2007/7/7/main" val="FF0000" mc:Ignorable=""/>
                          </a:solidFill>
                          <a:latin typeface="Consolas" pitchFamily="49" charset="0"/>
                        </a:rPr>
                        <a:t>(-1,null)</a:t>
                      </a:r>
                      <a:endParaRPr lang="en-US" sz="1600" b="1" dirty="0">
                        <a:solidFill>
                          <a:srgbClr xmlns:mc="http://schemas.openxmlformats.org/markup-compatibility/2006" xmlns:a14="http://schemas.microsoft.com/office/drawing/2007/7/7/main" val="FF0000" mc:Ignorable=""/>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Up Arrow 9"/>
          <p:cNvSpPr/>
          <p:nvPr/>
        </p:nvSpPr>
        <p:spPr bwMode="auto">
          <a:xfrm>
            <a:off x="6146800" y="2956560"/>
            <a:ext cx="375920" cy="609600"/>
          </a:xfrm>
          <a:prstGeom prst="up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pic>
        <p:nvPicPr>
          <p:cNvPr id="14" name="Picture 13" descr="z3.png"/>
          <p:cNvPicPr>
            <a:picLocks noChangeAspect="1"/>
          </p:cNvPicPr>
          <p:nvPr/>
        </p:nvPicPr>
        <p:blipFill>
          <a:blip r:embed="rId3" cstate="print"/>
          <a:stretch>
            <a:fillRect/>
          </a:stretch>
        </p:blipFill>
        <p:spPr>
          <a:xfrm>
            <a:off x="5900330" y="3654678"/>
            <a:ext cx="1213872" cy="701903"/>
          </a:xfrm>
          <a:prstGeom prst="rect">
            <a:avLst/>
          </a:prstGeom>
        </p:spPr>
      </p:pic>
      <p:sp>
        <p:nvSpPr>
          <p:cNvPr id="17" name="Bent Arrow 16"/>
          <p:cNvSpPr/>
          <p:nvPr/>
        </p:nvSpPr>
        <p:spPr bwMode="auto">
          <a:xfrm flipV="1">
            <a:off x="4196080" y="3027680"/>
            <a:ext cx="1656080" cy="1137920"/>
          </a:xfrm>
          <a:prstGeom prst="bentArrow">
            <a:avLst>
              <a:gd name="adj1" fmla="val 20652"/>
              <a:gd name="adj2" fmla="val 17217"/>
              <a:gd name="adj3" fmla="val 25000"/>
              <a:gd name="adj4" fmla="val 24186"/>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Run 3, (-1, null)</a:t>
            </a:r>
            <a:endParaRPr lang="en-US" sz="4000" dirty="0"/>
          </a:p>
        </p:txBody>
      </p:sp>
      <p:sp>
        <p:nvSpPr>
          <p:cNvPr id="20" name="Content Placeholder 19"/>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xmlns:mc="http://schemas.openxmlformats.org/markup-compatibility/2006" xmlns:a14="http://schemas.microsoft.com/office/drawing/2007/7/7/main" val="FF0000" mc:Ignorable=""/>
                          </a:solidFill>
                          <a:latin typeface="Consolas" pitchFamily="49" charset="0"/>
                        </a:rPr>
                        <a:t>(-1,null)</a:t>
                      </a:r>
                      <a:endParaRPr lang="en-US" sz="1600" b="1" dirty="0">
                        <a:solidFill>
                          <a:srgbClr xmlns:mc="http://schemas.openxmlformats.org/markup-compatibility/2006" xmlns:a14="http://schemas.microsoft.com/office/drawing/2007/7/7/main" val="FF0000" mc:Ignorable=""/>
                        </a:solidFill>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3"/>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000" smtClean="0"/>
              <a:t>ArrayList: Run 3, (-1, null)</a:t>
            </a:r>
            <a:endParaRPr lang="en-US" sz="4000" dirty="0"/>
          </a:p>
        </p:txBody>
      </p:sp>
      <p:sp>
        <p:nvSpPr>
          <p:cNvPr id="14" name="Content Placeholder 13"/>
          <p:cNvSpPr>
            <a:spLocks noGrp="1"/>
          </p:cNvSpPr>
          <p:nvPr>
            <p:ph idx="1"/>
          </p:nvPr>
        </p:nvSpPr>
        <p:spPr/>
        <p:txBody>
          <a:bodyPr/>
          <a:lstStyle/>
          <a:p>
            <a:endParaRPr lang="en-US"/>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xmlns:mc="http://schemas.openxmlformats.org/markup-compatibility/2006" xmlns:a14="http://schemas.microsoft.com/office/drawing/2007/7/7/main" val="002060" mc:Ignorable=""/>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a:t>
            </a:r>
            <a:r>
              <a:rPr lang="en-US" dirty="0" smtClean="0"/>
              <a:t>↔ Z3</a:t>
            </a:r>
            <a:endParaRPr lang="en-US" dirty="0"/>
          </a:p>
        </p:txBody>
      </p:sp>
      <p:graphicFrame>
        <p:nvGraphicFramePr>
          <p:cNvPr id="5" name="Content Placeholder 4"/>
          <p:cNvGraphicFramePr>
            <a:graphicFrameLocks noGrp="1"/>
          </p:cNvGraphicFramePr>
          <p:nvPr>
            <p:ph idx="1"/>
          </p:nvPr>
        </p:nvGraphicFramePr>
        <p:xfrm>
          <a:off x="152400" y="977439"/>
          <a:ext cx="8859520" cy="5880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 Z3: Incrementality</a:t>
            </a:r>
            <a:endParaRPr lang="en-US" dirty="0"/>
          </a:p>
        </p:txBody>
      </p:sp>
      <p:sp>
        <p:nvSpPr>
          <p:cNvPr id="3" name="Content Placeholder 2"/>
          <p:cNvSpPr>
            <a:spLocks noGrp="1"/>
          </p:cNvSpPr>
          <p:nvPr>
            <p:ph idx="1"/>
          </p:nvPr>
        </p:nvSpPr>
        <p:spPr>
          <a:xfrm>
            <a:off x="360680" y="1697355"/>
            <a:ext cx="8382000" cy="2148280"/>
          </a:xfrm>
        </p:spPr>
        <p:txBody>
          <a:bodyPr/>
          <a:lstStyle/>
          <a:p>
            <a:r>
              <a:rPr lang="en-US" dirty="0" err="1" smtClean="0"/>
              <a:t>Pex</a:t>
            </a:r>
            <a:r>
              <a:rPr lang="en-US" dirty="0" smtClean="0"/>
              <a:t> “sends” several similar formulas to Z3.</a:t>
            </a:r>
          </a:p>
          <a:p>
            <a:r>
              <a:rPr lang="en-US" dirty="0" smtClean="0"/>
              <a:t>Plus: backtracking primitives in the Z3 API.</a:t>
            </a:r>
          </a:p>
          <a:p>
            <a:pPr lvl="1"/>
            <a:r>
              <a:rPr lang="en-US" b="1" dirty="0" smtClean="0"/>
              <a:t>push</a:t>
            </a:r>
          </a:p>
          <a:p>
            <a:pPr lvl="1"/>
            <a:r>
              <a:rPr lang="en-US" b="1" dirty="0" smtClean="0"/>
              <a:t>pop</a:t>
            </a:r>
          </a:p>
          <a:p>
            <a:r>
              <a:rPr lang="en-US" dirty="0" smtClean="0"/>
              <a:t>Reuse (some) lemmas.</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2283702"/>
          </a:xfrm>
        </p:spPr>
        <p:txBody>
          <a:bodyPr/>
          <a:lstStyle/>
          <a:p>
            <a:pPr marL="0" indent="0">
              <a:buNone/>
            </a:pPr>
            <a:r>
              <a:rPr lang="en-US" dirty="0" smtClean="0"/>
              <a:t>NNF?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xmlns:mc="http://schemas.openxmlformats.org/markup-compatibility/2006" xmlns:a14="http://schemas.microsoft.com/office/drawing/2007/7/7/main" val="FF0000" mc:Ignorable=""/>
                </a:solidFill>
                <a:sym typeface="Symbol"/>
              </a:rPr>
              <a:t></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r</a:t>
            </a:r>
            <a:r>
              <a:rPr lang="en-US" dirty="0" smtClean="0">
                <a:solidFill>
                  <a:srgbClr xmlns:mc="http://schemas.openxmlformats.org/markup-compatibility/2006" xmlns:a14="http://schemas.microsoft.com/office/drawing/2007/7/7/main" val="FF0000" mc:Ignorable=""/>
                </a:solidFill>
                <a:sym typeface="Symbol"/>
              </a:rPr>
              <a:t>  </a:t>
            </a:r>
            <a:r>
              <a:rPr lang="en-US" i="1" dirty="0" smtClean="0">
                <a:solidFill>
                  <a:srgbClr xmlns:mc="http://schemas.openxmlformats.org/markup-compatibility/2006" xmlns:a14="http://schemas.microsoft.com/office/drawing/2007/7/7/main" val="FF0000" mc:Ignorable=""/>
                </a:solidFill>
                <a:sym typeface="Symbol"/>
              </a:rPr>
              <a:t>p</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p</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a:t>
            </a: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4968720" y="2879741"/>
            <a:ext cx="4000500" cy="2447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156326240"/>
      </p:ext>
    </p:extLst>
  </p:cSld>
  <p:clrMapOvr>
    <a:masterClrMapping/>
  </p:clrMapOvr>
  <p:transition xmlns:p14="http://schemas.microsoft.com/office/powerpoint/2007/7/12/main">
    <p:fade/>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 Z3: Small models</a:t>
            </a:r>
            <a:endParaRPr lang="en-US" dirty="0"/>
          </a:p>
        </p:txBody>
      </p:sp>
      <p:sp>
        <p:nvSpPr>
          <p:cNvPr id="3" name="Content Placeholder 2"/>
          <p:cNvSpPr>
            <a:spLocks noGrp="1"/>
          </p:cNvSpPr>
          <p:nvPr>
            <p:ph idx="1"/>
          </p:nvPr>
        </p:nvSpPr>
        <p:spPr>
          <a:xfrm>
            <a:off x="360680" y="1456203"/>
            <a:ext cx="8382000" cy="4899803"/>
          </a:xfrm>
        </p:spPr>
        <p:txBody>
          <a:bodyPr/>
          <a:lstStyle/>
          <a:p>
            <a:r>
              <a:rPr lang="en-US" b="1" dirty="0" smtClean="0"/>
              <a:t>Given</a:t>
            </a:r>
            <a:r>
              <a:rPr lang="en-US" dirty="0" smtClean="0"/>
              <a:t> a set of constraints </a:t>
            </a:r>
            <a:r>
              <a:rPr lang="en-US" i="1" dirty="0" smtClean="0"/>
              <a:t>C</a:t>
            </a:r>
            <a:r>
              <a:rPr lang="en-US" dirty="0" smtClean="0"/>
              <a:t>, find a model </a:t>
            </a:r>
            <a:r>
              <a:rPr lang="en-US" i="1" dirty="0" smtClean="0"/>
              <a:t>M</a:t>
            </a:r>
            <a:r>
              <a:rPr lang="en-US" dirty="0" smtClean="0"/>
              <a:t> that </a:t>
            </a:r>
            <a:r>
              <a:rPr lang="en-US" dirty="0" smtClean="0">
                <a:solidFill>
                  <a:srgbClr xmlns:mc="http://schemas.openxmlformats.org/markup-compatibility/2006" xmlns:a14="http://schemas.microsoft.com/office/drawing/2007/7/7/main" val="FF0000" mc:Ignorable=""/>
                </a:solidFill>
              </a:rPr>
              <a:t>minimizes</a:t>
            </a:r>
            <a:r>
              <a:rPr lang="en-US" dirty="0" smtClean="0"/>
              <a:t> the interpretation for x</a:t>
            </a:r>
            <a:r>
              <a:rPr lang="en-US" baseline="-25000" dirty="0" smtClean="0"/>
              <a:t>0</a:t>
            </a:r>
            <a:r>
              <a:rPr lang="en-US" dirty="0" smtClean="0"/>
              <a:t>, …, </a:t>
            </a:r>
            <a:r>
              <a:rPr lang="en-US" dirty="0" err="1" smtClean="0"/>
              <a:t>x</a:t>
            </a:r>
            <a:r>
              <a:rPr lang="en-US" baseline="-25000" dirty="0" err="1" smtClean="0"/>
              <a:t>n</a:t>
            </a:r>
            <a:r>
              <a:rPr lang="en-US" dirty="0" smtClean="0"/>
              <a:t>.</a:t>
            </a:r>
          </a:p>
          <a:p>
            <a:r>
              <a:rPr lang="en-US" dirty="0" smtClean="0"/>
              <a:t>In the </a:t>
            </a:r>
            <a:r>
              <a:rPr lang="en-US" dirty="0" err="1" smtClean="0"/>
              <a:t>ArrayList</a:t>
            </a:r>
            <a:r>
              <a:rPr lang="en-US" dirty="0" smtClean="0"/>
              <a:t> example:</a:t>
            </a:r>
          </a:p>
          <a:p>
            <a:pPr lvl="1"/>
            <a:r>
              <a:rPr lang="en-US" dirty="0" smtClean="0"/>
              <a:t>Why is the model where </a:t>
            </a:r>
            <a:r>
              <a:rPr lang="en-US" i="1" dirty="0" smtClean="0"/>
              <a:t>c</a:t>
            </a:r>
            <a:r>
              <a:rPr lang="en-US" dirty="0" smtClean="0"/>
              <a:t> =  2147483648 less desirable than the model with </a:t>
            </a:r>
            <a:r>
              <a:rPr lang="en-US" i="1" dirty="0" smtClean="0"/>
              <a:t>c</a:t>
            </a:r>
            <a:r>
              <a:rPr lang="en-US" dirty="0" smtClean="0"/>
              <a:t> = 1?</a:t>
            </a:r>
          </a:p>
          <a:p>
            <a:pPr lvl="1">
              <a:buNone/>
            </a:pPr>
            <a:r>
              <a:rPr lang="en-US" dirty="0" smtClean="0"/>
              <a:t>			</a:t>
            </a:r>
            <a:r>
              <a:rPr lang="en-US" dirty="0" smtClean="0">
                <a:latin typeface="Consolas" pitchFamily="49" charset="0"/>
              </a:rPr>
              <a:t> </a:t>
            </a:r>
            <a:r>
              <a:rPr lang="en-US" sz="2000" dirty="0" smtClean="0">
                <a:solidFill>
                  <a:srgbClr xmlns:mc="http://schemas.openxmlformats.org/markup-compatibility/2006" xmlns:a14="http://schemas.microsoft.com/office/drawing/2007/7/7/main" val="FF0000" mc:Ignorable=""/>
                </a:solidFill>
                <a:latin typeface="Consolas" pitchFamily="49" charset="0"/>
              </a:rPr>
              <a:t>!(c&lt;0) &amp;&amp; 0!=c</a:t>
            </a:r>
            <a:endParaRPr lang="en-US" sz="2000" dirty="0" smtClean="0">
              <a:solidFill>
                <a:srgbClr xmlns:mc="http://schemas.openxmlformats.org/markup-compatibility/2006" xmlns:a14="http://schemas.microsoft.com/office/drawing/2007/7/7/main" val="FF0000" mc:Ignorable=""/>
              </a:solidFill>
            </a:endParaRPr>
          </a:p>
          <a:p>
            <a:r>
              <a:rPr lang="en-US" dirty="0" smtClean="0"/>
              <a:t>Simple solution:</a:t>
            </a:r>
          </a:p>
          <a:p>
            <a:pPr lvl="1">
              <a:buNone/>
            </a:pPr>
            <a:r>
              <a:rPr lang="en-US" dirty="0" smtClean="0"/>
              <a:t>	Assert </a:t>
            </a:r>
            <a:r>
              <a:rPr lang="en-US" i="1" dirty="0" smtClean="0"/>
              <a:t>C</a:t>
            </a:r>
          </a:p>
          <a:p>
            <a:pPr lvl="1">
              <a:buNone/>
            </a:pPr>
            <a:r>
              <a:rPr lang="en-US" i="1" dirty="0" smtClean="0"/>
              <a:t>	</a:t>
            </a:r>
            <a:r>
              <a:rPr lang="en-US" dirty="0" smtClean="0"/>
              <a:t>while </a:t>
            </a:r>
            <a:r>
              <a:rPr lang="en-US" dirty="0" err="1" smtClean="0"/>
              <a:t>satisfiable</a:t>
            </a:r>
            <a:endParaRPr lang="en-US" dirty="0" smtClean="0"/>
          </a:p>
          <a:p>
            <a:pPr lvl="1">
              <a:buNone/>
            </a:pPr>
            <a:r>
              <a:rPr lang="en-US" dirty="0" smtClean="0"/>
              <a:t>		  Peek </a:t>
            </a:r>
            <a:r>
              <a:rPr lang="en-US" i="1" dirty="0" smtClean="0"/>
              <a:t>x</a:t>
            </a:r>
            <a:r>
              <a:rPr lang="en-US" i="1" baseline="-25000" dirty="0" smtClean="0"/>
              <a:t>i</a:t>
            </a:r>
            <a:r>
              <a:rPr lang="en-US" dirty="0" smtClean="0"/>
              <a:t> such that </a:t>
            </a:r>
            <a:r>
              <a:rPr lang="en-US" i="1" dirty="0" smtClean="0"/>
              <a:t>M</a:t>
            </a:r>
            <a:r>
              <a:rPr lang="en-US" dirty="0" smtClean="0"/>
              <a:t>[</a:t>
            </a:r>
            <a:r>
              <a:rPr lang="en-US" i="1" dirty="0" smtClean="0"/>
              <a:t>x</a:t>
            </a:r>
            <a:r>
              <a:rPr lang="en-US" i="1" baseline="-25000" dirty="0" smtClean="0"/>
              <a:t>i</a:t>
            </a:r>
            <a:r>
              <a:rPr lang="en-US" dirty="0" smtClean="0"/>
              <a:t>] is big</a:t>
            </a:r>
          </a:p>
          <a:p>
            <a:pPr lvl="1">
              <a:buNone/>
            </a:pPr>
            <a:r>
              <a:rPr lang="en-US" dirty="0" smtClean="0"/>
              <a:t>		  Assert </a:t>
            </a:r>
            <a:r>
              <a:rPr lang="en-US" i="1" dirty="0" smtClean="0"/>
              <a:t>x</a:t>
            </a:r>
            <a:r>
              <a:rPr lang="en-US" i="1" baseline="-25000" dirty="0" smtClean="0"/>
              <a:t>i</a:t>
            </a:r>
            <a:r>
              <a:rPr lang="en-US" dirty="0" smtClean="0"/>
              <a:t> &lt; </a:t>
            </a:r>
            <a:r>
              <a:rPr lang="en-US" i="1" dirty="0" smtClean="0"/>
              <a:t>n</a:t>
            </a:r>
            <a:r>
              <a:rPr lang="en-US" dirty="0" smtClean="0"/>
              <a:t>, where </a:t>
            </a:r>
            <a:r>
              <a:rPr lang="en-US" i="1" dirty="0" smtClean="0"/>
              <a:t>n</a:t>
            </a:r>
            <a:r>
              <a:rPr lang="en-US" dirty="0" smtClean="0"/>
              <a:t> is a small constant</a:t>
            </a:r>
          </a:p>
          <a:p>
            <a:pPr lvl="1">
              <a:buNone/>
            </a:pPr>
            <a:r>
              <a:rPr lang="en-US" dirty="0" smtClean="0"/>
              <a:t>	Return last found model </a:t>
            </a: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PEX ↔ Z3: Small models</a:t>
            </a:r>
            <a:endParaRPr lang="en-US" dirty="0"/>
          </a:p>
        </p:txBody>
      </p:sp>
      <p:sp>
        <p:nvSpPr>
          <p:cNvPr id="3" name="Content Placeholder 2"/>
          <p:cNvSpPr>
            <a:spLocks noGrp="1"/>
          </p:cNvSpPr>
          <p:nvPr>
            <p:ph idx="1"/>
          </p:nvPr>
        </p:nvSpPr>
        <p:spPr>
          <a:xfrm>
            <a:off x="360680" y="1466251"/>
            <a:ext cx="8382000" cy="4752070"/>
          </a:xfrm>
        </p:spPr>
        <p:txBody>
          <a:bodyPr/>
          <a:lstStyle/>
          <a:p>
            <a:r>
              <a:rPr lang="en-US" b="1" dirty="0" smtClean="0"/>
              <a:t>Given</a:t>
            </a:r>
            <a:r>
              <a:rPr lang="en-US" dirty="0" smtClean="0"/>
              <a:t> a set of constraints </a:t>
            </a:r>
            <a:r>
              <a:rPr lang="en-US" i="1" dirty="0" smtClean="0"/>
              <a:t>C</a:t>
            </a:r>
            <a:r>
              <a:rPr lang="en-US" dirty="0" smtClean="0"/>
              <a:t>, find a model </a:t>
            </a:r>
            <a:r>
              <a:rPr lang="en-US" i="1" dirty="0" smtClean="0"/>
              <a:t>M</a:t>
            </a:r>
            <a:r>
              <a:rPr lang="en-US" dirty="0" smtClean="0"/>
              <a:t> that </a:t>
            </a:r>
            <a:r>
              <a:rPr lang="en-US" dirty="0" smtClean="0">
                <a:solidFill>
                  <a:srgbClr xmlns:mc="http://schemas.openxmlformats.org/markup-compatibility/2006" xmlns:a14="http://schemas.microsoft.com/office/drawing/2007/7/7/main" val="FF0000" mc:Ignorable=""/>
                </a:solidFill>
              </a:rPr>
              <a:t>minimizes</a:t>
            </a:r>
            <a:r>
              <a:rPr lang="en-US" dirty="0" smtClean="0"/>
              <a:t> the interpretation for x</a:t>
            </a:r>
            <a:r>
              <a:rPr lang="en-US" baseline="-25000" dirty="0" smtClean="0"/>
              <a:t>0</a:t>
            </a:r>
            <a:r>
              <a:rPr lang="en-US" dirty="0" smtClean="0"/>
              <a:t>, …, </a:t>
            </a:r>
            <a:r>
              <a:rPr lang="en-US" dirty="0" err="1" smtClean="0"/>
              <a:t>x</a:t>
            </a:r>
            <a:r>
              <a:rPr lang="en-US" baseline="-25000" dirty="0" err="1" smtClean="0"/>
              <a:t>n</a:t>
            </a:r>
            <a:r>
              <a:rPr lang="en-US" dirty="0" smtClean="0"/>
              <a:t>.</a:t>
            </a:r>
          </a:p>
          <a:p>
            <a:r>
              <a:rPr lang="en-US" dirty="0" smtClean="0"/>
              <a:t>In the </a:t>
            </a:r>
            <a:r>
              <a:rPr lang="en-US" dirty="0" err="1" smtClean="0"/>
              <a:t>ArrayList</a:t>
            </a:r>
            <a:r>
              <a:rPr lang="en-US" dirty="0" smtClean="0"/>
              <a:t> example:</a:t>
            </a:r>
          </a:p>
          <a:p>
            <a:pPr lvl="1"/>
            <a:r>
              <a:rPr lang="en-US" dirty="0" smtClean="0"/>
              <a:t>Why is the model where </a:t>
            </a:r>
            <a:r>
              <a:rPr lang="en-US" i="1" dirty="0" smtClean="0"/>
              <a:t>c</a:t>
            </a:r>
            <a:r>
              <a:rPr lang="en-US" dirty="0" smtClean="0"/>
              <a:t> =  2147483648 less desirable than the model with </a:t>
            </a:r>
            <a:r>
              <a:rPr lang="en-US" i="1" dirty="0" smtClean="0"/>
              <a:t>c</a:t>
            </a:r>
            <a:r>
              <a:rPr lang="en-US" dirty="0" smtClean="0"/>
              <a:t> = 1? </a:t>
            </a:r>
          </a:p>
          <a:p>
            <a:pPr lvl="1">
              <a:buNone/>
            </a:pPr>
            <a:r>
              <a:rPr lang="en-US" dirty="0" smtClean="0"/>
              <a:t>			</a:t>
            </a:r>
            <a:r>
              <a:rPr lang="en-US" dirty="0" smtClean="0">
                <a:latin typeface="Consolas" pitchFamily="49" charset="0"/>
              </a:rPr>
              <a:t> </a:t>
            </a:r>
            <a:r>
              <a:rPr lang="en-US" sz="2000" dirty="0" smtClean="0">
                <a:solidFill>
                  <a:srgbClr xmlns:mc="http://schemas.openxmlformats.org/markup-compatibility/2006" xmlns:a14="http://schemas.microsoft.com/office/drawing/2007/7/7/main" val="FF0000" mc:Ignorable=""/>
                </a:solidFill>
                <a:latin typeface="Consolas" pitchFamily="49" charset="0"/>
              </a:rPr>
              <a:t>!(c&lt;0) &amp;&amp; 0!=c</a:t>
            </a:r>
            <a:endParaRPr lang="en-US" sz="2000" dirty="0" smtClean="0">
              <a:solidFill>
                <a:srgbClr xmlns:mc="http://schemas.openxmlformats.org/markup-compatibility/2006" xmlns:a14="http://schemas.microsoft.com/office/drawing/2007/7/7/main" val="FF0000" mc:Ignorable=""/>
              </a:solidFill>
            </a:endParaRPr>
          </a:p>
          <a:p>
            <a:r>
              <a:rPr lang="en-US" b="1" dirty="0" smtClean="0"/>
              <a:t>Refinement</a:t>
            </a:r>
            <a:r>
              <a:rPr lang="en-US" dirty="0" smtClean="0"/>
              <a:t>:</a:t>
            </a:r>
          </a:p>
          <a:p>
            <a:pPr lvl="1"/>
            <a:r>
              <a:rPr lang="en-US" dirty="0" smtClean="0"/>
              <a:t>Eager solution stops as soon as the system becomes </a:t>
            </a:r>
            <a:r>
              <a:rPr lang="en-US" dirty="0" err="1" smtClean="0"/>
              <a:t>unsatisfiable</a:t>
            </a:r>
            <a:r>
              <a:rPr lang="en-US" dirty="0" smtClean="0"/>
              <a:t>.</a:t>
            </a:r>
          </a:p>
          <a:p>
            <a:pPr lvl="1"/>
            <a:r>
              <a:rPr lang="en-US" dirty="0" smtClean="0"/>
              <a:t>A “bad” choice (peek </a:t>
            </a:r>
            <a:r>
              <a:rPr lang="en-US" i="1" dirty="0" smtClean="0"/>
              <a:t>x</a:t>
            </a:r>
            <a:r>
              <a:rPr lang="en-US" i="1" baseline="-25000" dirty="0" smtClean="0"/>
              <a:t>i</a:t>
            </a:r>
            <a:r>
              <a:rPr lang="en-US" dirty="0" smtClean="0"/>
              <a:t>) may prevent us from finding a good solution.</a:t>
            </a:r>
          </a:p>
          <a:p>
            <a:pPr lvl="1"/>
            <a:r>
              <a:rPr lang="en-US" dirty="0" smtClean="0"/>
              <a:t>Use </a:t>
            </a:r>
            <a:r>
              <a:rPr lang="en-US" b="1" dirty="0" smtClean="0"/>
              <a:t>push</a:t>
            </a:r>
            <a:r>
              <a:rPr lang="en-US" dirty="0" smtClean="0"/>
              <a:t> and </a:t>
            </a:r>
            <a:r>
              <a:rPr lang="en-US" b="1" dirty="0" smtClean="0"/>
              <a:t>pop</a:t>
            </a:r>
            <a:r>
              <a:rPr lang="en-US" dirty="0" smtClean="0"/>
              <a:t> to retract “bad” choices.</a:t>
            </a: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575435"/>
            <a:ext cx="8382000" cy="4450449"/>
          </a:xfrm>
        </p:spPr>
        <p:txBody>
          <a:bodyPr/>
          <a:lstStyle/>
          <a:p>
            <a:r>
              <a:rPr lang="en-US" dirty="0" smtClean="0">
                <a:solidFill>
                  <a:srgbClr xmlns:mc="http://schemas.openxmlformats.org/markup-compatibility/2006" xmlns:a14="http://schemas.microsoft.com/office/drawing/2007/7/7/main" val="FF0000" mc:Ignorable=""/>
                </a:solidFill>
              </a:rPr>
              <a:t>Apply DART to large applications (not units).</a:t>
            </a:r>
          </a:p>
          <a:p>
            <a:r>
              <a:rPr lang="en-US" dirty="0" smtClean="0"/>
              <a:t>Start with well-formed input (not random).</a:t>
            </a:r>
          </a:p>
          <a:p>
            <a:r>
              <a:rPr lang="en-US" dirty="0" smtClean="0"/>
              <a:t>Combine with generational search (not DFS).</a:t>
            </a:r>
          </a:p>
          <a:p>
            <a:pPr lvl="1"/>
            <a:r>
              <a:rPr lang="en-US" dirty="0" smtClean="0"/>
              <a:t>Negate 1-by-1 each constraint in a path constraint.</a:t>
            </a:r>
          </a:p>
          <a:p>
            <a:pPr lvl="1"/>
            <a:r>
              <a:rPr lang="en-US" dirty="0" smtClean="0"/>
              <a:t>Generate many children for each parent run.</a:t>
            </a:r>
          </a:p>
          <a:p>
            <a:pPr lvl="1"/>
            <a:endParaRPr lang="en-US" dirty="0" smtClean="0"/>
          </a:p>
          <a:p>
            <a:pPr>
              <a:buNone/>
            </a:pPr>
            <a:endParaRPr lang="en-US" dirty="0" smtClean="0"/>
          </a:p>
          <a:p>
            <a:pPr>
              <a:buNone/>
            </a:pPr>
            <a:endParaRPr lang="en-US" dirty="0" smtClean="0"/>
          </a:p>
          <a:p>
            <a:pPr>
              <a:buNone/>
            </a:pPr>
            <a:endParaRPr lang="en-US" dirty="0" smtClean="0"/>
          </a:p>
          <a:p>
            <a:pPr>
              <a:buNone/>
            </a:pPr>
            <a:endParaRPr lang="en-US" dirty="0"/>
          </a:p>
        </p:txBody>
      </p:sp>
      <p:sp>
        <p:nvSpPr>
          <p:cNvPr id="2" name="Title 1"/>
          <p:cNvSpPr>
            <a:spLocks noGrp="1"/>
          </p:cNvSpPr>
          <p:nvPr>
            <p:ph type="title"/>
          </p:nvPr>
        </p:nvSpPr>
        <p:spPr/>
        <p:txBody>
          <a:bodyPr/>
          <a:lstStyle/>
          <a:p>
            <a:r>
              <a:rPr smtClean="0"/>
              <a:t>SAGE</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23" name="Oval 22"/>
          <p:cNvSpPr/>
          <p:nvPr/>
        </p:nvSpPr>
        <p:spPr bwMode="auto">
          <a:xfrm>
            <a:off x="1808480" y="4348480"/>
            <a:ext cx="4876800" cy="741680"/>
          </a:xfrm>
          <a:prstGeom prst="ellipse">
            <a:avLst/>
          </a:prstGeom>
          <a:gradFill>
            <a:gsLst>
              <a:gs pos="0">
                <a:schemeClr val="accent3">
                  <a:tint val="62000"/>
                  <a:satMod val="180000"/>
                  <a:alpha val="35000"/>
                </a:schemeClr>
              </a:gs>
              <a:gs pos="65000">
                <a:schemeClr val="accent3">
                  <a:tint val="32000"/>
                  <a:satMod val="250000"/>
                </a:schemeClr>
              </a:gs>
              <a:gs pos="100000">
                <a:schemeClr val="accent3">
                  <a:tint val="23000"/>
                  <a:satMod val="300000"/>
                </a:schemeClr>
              </a:gs>
            </a:gsLst>
          </a:gra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5" name="Right Arrow 4"/>
          <p:cNvSpPr/>
          <p:nvPr/>
        </p:nvSpPr>
        <p:spPr bwMode="auto">
          <a:xfrm>
            <a:off x="1056640" y="5100320"/>
            <a:ext cx="650240" cy="2743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6" name="Oval 5"/>
          <p:cNvSpPr/>
          <p:nvPr/>
        </p:nvSpPr>
        <p:spPr bwMode="auto">
          <a:xfrm>
            <a:off x="1755422" y="5130800"/>
            <a:ext cx="213360" cy="2133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Right Arrow 6"/>
          <p:cNvSpPr/>
          <p:nvPr/>
        </p:nvSpPr>
        <p:spPr bwMode="auto">
          <a:xfrm>
            <a:off x="2017324" y="5100320"/>
            <a:ext cx="650240" cy="2743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8" name="Oval 7"/>
          <p:cNvSpPr/>
          <p:nvPr/>
        </p:nvSpPr>
        <p:spPr bwMode="auto">
          <a:xfrm>
            <a:off x="2716106" y="5130800"/>
            <a:ext cx="213360" cy="2133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Right Arrow 8"/>
          <p:cNvSpPr/>
          <p:nvPr/>
        </p:nvSpPr>
        <p:spPr bwMode="auto">
          <a:xfrm>
            <a:off x="2978008" y="5100320"/>
            <a:ext cx="650240" cy="2743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Oval 9"/>
          <p:cNvSpPr/>
          <p:nvPr/>
        </p:nvSpPr>
        <p:spPr bwMode="auto">
          <a:xfrm>
            <a:off x="3676790" y="5130800"/>
            <a:ext cx="213360" cy="2133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1" name="Right Arrow 10"/>
          <p:cNvSpPr/>
          <p:nvPr/>
        </p:nvSpPr>
        <p:spPr bwMode="auto">
          <a:xfrm>
            <a:off x="3938692" y="5100320"/>
            <a:ext cx="650240" cy="2743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Oval 11"/>
          <p:cNvSpPr/>
          <p:nvPr/>
        </p:nvSpPr>
        <p:spPr bwMode="auto">
          <a:xfrm>
            <a:off x="4637474" y="5130800"/>
            <a:ext cx="213360" cy="2133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3" name="Right Arrow 12"/>
          <p:cNvSpPr/>
          <p:nvPr/>
        </p:nvSpPr>
        <p:spPr bwMode="auto">
          <a:xfrm>
            <a:off x="4899376" y="5100320"/>
            <a:ext cx="650240" cy="274320"/>
          </a:xfrm>
          <a:prstGeom prst="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4" name="Oval 13"/>
          <p:cNvSpPr/>
          <p:nvPr/>
        </p:nvSpPr>
        <p:spPr bwMode="auto">
          <a:xfrm>
            <a:off x="5598160" y="5130800"/>
            <a:ext cx="213360" cy="213360"/>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7" name="Right Arrow 16"/>
          <p:cNvSpPr/>
          <p:nvPr/>
        </p:nvSpPr>
        <p:spPr bwMode="auto">
          <a:xfrm rot="19341167">
            <a:off x="1880728" y="4744720"/>
            <a:ext cx="650240" cy="27432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8" name="Right Arrow 17"/>
          <p:cNvSpPr/>
          <p:nvPr/>
        </p:nvSpPr>
        <p:spPr bwMode="auto">
          <a:xfrm rot="19341167">
            <a:off x="2845928" y="4744720"/>
            <a:ext cx="650240" cy="27432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9" name="Right Arrow 18"/>
          <p:cNvSpPr/>
          <p:nvPr/>
        </p:nvSpPr>
        <p:spPr bwMode="auto">
          <a:xfrm rot="19341167">
            <a:off x="3811128" y="4744720"/>
            <a:ext cx="650240" cy="27432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0" name="Right Arrow 19"/>
          <p:cNvSpPr/>
          <p:nvPr/>
        </p:nvSpPr>
        <p:spPr bwMode="auto">
          <a:xfrm rot="19341167">
            <a:off x="4776328" y="4744720"/>
            <a:ext cx="650240" cy="27432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1" name="Right Arrow 20"/>
          <p:cNvSpPr/>
          <p:nvPr/>
        </p:nvSpPr>
        <p:spPr bwMode="auto">
          <a:xfrm rot="19341167">
            <a:off x="5741528" y="4744720"/>
            <a:ext cx="650240" cy="274320"/>
          </a:xfrm>
          <a:prstGeom prst="rightArrow">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22" name="TextBox 21"/>
          <p:cNvSpPr txBox="1"/>
          <p:nvPr/>
        </p:nvSpPr>
        <p:spPr>
          <a:xfrm>
            <a:off x="5852160" y="5039360"/>
            <a:ext cx="806311" cy="369332"/>
          </a:xfrm>
          <a:prstGeom prst="rect">
            <a:avLst/>
          </a:prstGeom>
          <a:noFill/>
        </p:spPr>
        <p:txBody>
          <a:bodyPr wrap="none" rtlCol="0">
            <a:spAutoFit/>
          </a:bodyPr>
          <a:lstStyle/>
          <a:p>
            <a:r>
              <a:rPr lang="en-US" dirty="0" smtClean="0">
                <a:solidFill>
                  <a:schemeClr val="accent2">
                    <a:lumMod val="75000"/>
                  </a:schemeClr>
                </a:solidFill>
                <a:latin typeface="Calibri" pitchFamily="34" charset="0"/>
              </a:rPr>
              <a:t>parent</a:t>
            </a:r>
          </a:p>
        </p:txBody>
      </p:sp>
      <p:sp>
        <p:nvSpPr>
          <p:cNvPr id="29" name="TextBox 28"/>
          <p:cNvSpPr txBox="1"/>
          <p:nvPr/>
        </p:nvSpPr>
        <p:spPr>
          <a:xfrm>
            <a:off x="6725920" y="4551680"/>
            <a:ext cx="1371722" cy="369332"/>
          </a:xfrm>
          <a:prstGeom prst="rect">
            <a:avLst/>
          </a:prstGeom>
          <a:noFill/>
        </p:spPr>
        <p:txBody>
          <a:bodyPr wrap="none" rtlCol="0">
            <a:spAutoFit/>
          </a:bodyPr>
          <a:lstStyle/>
          <a:p>
            <a:r>
              <a:rPr lang="en-US" dirty="0" smtClean="0">
                <a:solidFill>
                  <a:schemeClr val="accent3">
                    <a:lumMod val="75000"/>
                  </a:schemeClr>
                </a:solidFill>
                <a:latin typeface="Calibri" pitchFamily="34" charset="0"/>
              </a:rPr>
              <a:t>generation 1</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7" grpId="0" animBg="1"/>
      <p:bldP spid="18" grpId="0" animBg="1"/>
      <p:bldP spid="19" grpId="0" animBg="1"/>
      <p:bldP spid="20" grpId="0" animBg="1"/>
      <p:bldP spid="21" grpId="0" animBg="1"/>
      <p:bldP spid="22" grpId="0"/>
      <p:bldP spid="29"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7" name="Rectangle 5"/>
          <p:cNvSpPr>
            <a:spLocks noChangeArrowheads="1"/>
          </p:cNvSpPr>
          <p:nvPr/>
        </p:nvSpPr>
        <p:spPr bwMode="auto">
          <a:xfrm>
            <a:off x="228600" y="2971800"/>
            <a:ext cx="8991600" cy="1600200"/>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00 00 00 00 00 00 00 00 00 00 00 00 00 00 00 00 ;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00 00 00 00 00 00 00 00 00 00 00 00 ; ................</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8" name="TextBox 4"/>
          <p:cNvSpPr txBox="1">
            <a:spLocks noChangeArrowheads="1"/>
          </p:cNvSpPr>
          <p:nvPr/>
        </p:nvSpPr>
        <p:spPr bwMode="auto">
          <a:xfrm>
            <a:off x="228600" y="4648200"/>
            <a:ext cx="30480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0 – seed file</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p:bldP spid="8"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10" name="Rectangle 9"/>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11" name="Rectangle 5"/>
          <p:cNvSpPr>
            <a:spLocks noChangeArrowheads="1"/>
          </p:cNvSpPr>
          <p:nvPr/>
        </p:nvSpPr>
        <p:spPr bwMode="auto">
          <a:xfrm>
            <a:off x="228600" y="2971800"/>
            <a:ext cx="8991600" cy="1600200"/>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00 00 00 00 00 00 00 00 00 00 00 00 ; RIFF............</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00 00 00 00 00 00 00 00 00 00 00 00 ; ................</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12"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1</a:t>
            </a:r>
          </a:p>
        </p:txBody>
      </p:sp>
      <p:sp>
        <p:nvSpPr>
          <p:cNvPr id="13" name="Rectangle 12"/>
          <p:cNvSpPr/>
          <p:nvPr/>
        </p:nvSpPr>
        <p:spPr>
          <a:xfrm>
            <a:off x="6781800" y="3048000"/>
            <a:ext cx="4572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r>
              <a:rPr lang="en-US" dirty="0" smtClean="0"/>
              <a:t>`	</a:t>
            </a:r>
            <a:endParaRPr lang="en-US" dirty="0"/>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9"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00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00 00 00 00 00 00 00 00 00 00 00 00 ; ................</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10"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2</a:t>
            </a:r>
          </a:p>
        </p:txBody>
      </p:sp>
      <p:sp>
        <p:nvSpPr>
          <p:cNvPr id="12" name="Rectangle 11"/>
          <p:cNvSpPr/>
          <p:nvPr/>
        </p:nvSpPr>
        <p:spPr>
          <a:xfrm>
            <a:off x="7660640" y="3048000"/>
            <a:ext cx="3810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00 00 00 00 00 00 00 00 00 00 00 00 ; ................</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3</a:t>
            </a:r>
          </a:p>
        </p:txBody>
      </p:sp>
      <p:sp>
        <p:nvSpPr>
          <p:cNvPr id="8" name="Rectangle 7"/>
          <p:cNvSpPr/>
          <p:nvPr/>
        </p:nvSpPr>
        <p:spPr>
          <a:xfrm>
            <a:off x="7239000" y="3048000"/>
            <a:ext cx="762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00 00 00 00 ; ....strh........</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4</a:t>
            </a:r>
          </a:p>
        </p:txBody>
      </p:sp>
      <p:sp>
        <p:nvSpPr>
          <p:cNvPr id="8" name="Rectangle 7"/>
          <p:cNvSpPr/>
          <p:nvPr/>
        </p:nvSpPr>
        <p:spPr>
          <a:xfrm>
            <a:off x="7289800" y="3657600"/>
            <a:ext cx="381000" cy="2286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00 00 00 00 00 00 00 00 00 00 00 00 ; ................</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5</a:t>
            </a:r>
          </a:p>
        </p:txBody>
      </p:sp>
      <p:sp>
        <p:nvSpPr>
          <p:cNvPr id="8" name="Rectangle 7"/>
          <p:cNvSpPr/>
          <p:nvPr/>
        </p:nvSpPr>
        <p:spPr>
          <a:xfrm>
            <a:off x="8051800" y="3657600"/>
            <a:ext cx="533400" cy="2286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73 74 72 66 00 00 00 00 00 00 00 00 ; ....strf........</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6</a:t>
            </a:r>
          </a:p>
        </p:txBody>
      </p:sp>
      <p:sp>
        <p:nvSpPr>
          <p:cNvPr id="8" name="Rectangle 7"/>
          <p:cNvSpPr/>
          <p:nvPr/>
        </p:nvSpPr>
        <p:spPr>
          <a:xfrm>
            <a:off x="7269480" y="3855720"/>
            <a:ext cx="381000" cy="2286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3705630"/>
          </a:xfrm>
        </p:spPr>
        <p:txBody>
          <a:bodyPr/>
          <a:lstStyle/>
          <a:p>
            <a:pPr marL="0" indent="0">
              <a:buNone/>
            </a:pPr>
            <a:r>
              <a:rPr lang="en-US" dirty="0" smtClean="0"/>
              <a:t>NNF?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q</a:t>
            </a:r>
            <a:r>
              <a:rPr lang="en-US" dirty="0" smtClean="0">
                <a:sym typeface="Symbol"/>
              </a:rPr>
              <a:t>)  (</a:t>
            </a:r>
            <a:r>
              <a:rPr lang="en-US" i="1" dirty="0" smtClean="0">
                <a:sym typeface="Symbol"/>
              </a:rPr>
              <a:t>q</a:t>
            </a:r>
            <a:r>
              <a:rPr lang="en-US" dirty="0" smtClean="0">
                <a:sym typeface="Symbol"/>
              </a:rPr>
              <a:t>  </a:t>
            </a:r>
            <a:r>
              <a:rPr lang="en-US" dirty="0">
                <a:solidFill>
                  <a:srgbClr xmlns:mc="http://schemas.openxmlformats.org/markup-compatibility/2006" xmlns:a14="http://schemas.microsoft.com/office/drawing/2007/7/7/main" val="FF0000" mc:Ignorable=""/>
                </a:solidFill>
                <a:sym typeface="Symbol"/>
              </a:rPr>
              <a:t></a:t>
            </a:r>
            <a:r>
              <a:rPr lang="en-US" dirty="0" smtClean="0">
                <a:solidFill>
                  <a:srgbClr xmlns:mc="http://schemas.openxmlformats.org/markup-compatibility/2006" xmlns:a14="http://schemas.microsoft.com/office/drawing/2007/7/7/main" val="FF0000" mc:Ignorable=""/>
                </a:solidFill>
                <a:sym typeface="Symbol"/>
              </a:rPr>
              <a:t>(</a:t>
            </a:r>
            <a:r>
              <a:rPr lang="en-US" i="1" dirty="0" smtClean="0">
                <a:solidFill>
                  <a:srgbClr xmlns:mc="http://schemas.openxmlformats.org/markup-compatibility/2006" xmlns:a14="http://schemas.microsoft.com/office/drawing/2007/7/7/main" val="FF0000" mc:Ignorable=""/>
                </a:solidFill>
                <a:sym typeface="Symbol"/>
              </a:rPr>
              <a:t>r</a:t>
            </a:r>
            <a:r>
              <a:rPr lang="en-US" dirty="0" smtClean="0">
                <a:solidFill>
                  <a:srgbClr xmlns:mc="http://schemas.openxmlformats.org/markup-compatibility/2006" xmlns:a14="http://schemas.microsoft.com/office/drawing/2007/7/7/main" val="FF0000" mc:Ignorable=""/>
                </a:solidFill>
                <a:sym typeface="Symbol"/>
              </a:rPr>
              <a:t>  </a:t>
            </a:r>
            <a:r>
              <a:rPr lang="en-US" i="1" dirty="0" smtClean="0">
                <a:solidFill>
                  <a:srgbClr xmlns:mc="http://schemas.openxmlformats.org/markup-compatibility/2006" xmlns:a14="http://schemas.microsoft.com/office/drawing/2007/7/7/main" val="FF0000" mc:Ignorable=""/>
                </a:solidFill>
                <a:sym typeface="Symbol"/>
              </a:rPr>
              <a:t>p</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p</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a:t>
            </a:r>
          </a:p>
          <a:p>
            <a:pPr marL="0" indent="0">
              <a:buNone/>
            </a:pPr>
            <a:r>
              <a:rPr lang="en-US" dirty="0">
                <a:sym typeface="Symbol"/>
              </a:rPr>
              <a:t></a:t>
            </a:r>
          </a:p>
          <a:p>
            <a:pPr marL="0" indent="0">
              <a:buNone/>
            </a:pPr>
            <a:r>
              <a:rPr lang="en-US" dirty="0"/>
              <a:t>(</a:t>
            </a:r>
            <a:r>
              <a:rPr lang="en-US" i="1" dirty="0"/>
              <a:t>p </a:t>
            </a:r>
            <a:r>
              <a:rPr lang="en-US" dirty="0">
                <a:sym typeface="Symbol"/>
              </a:rPr>
              <a:t> </a:t>
            </a:r>
            <a:r>
              <a:rPr lang="en-US" dirty="0" smtClean="0">
                <a:sym typeface="Symbol"/>
              </a:rPr>
              <a:t></a:t>
            </a:r>
            <a:r>
              <a:rPr lang="en-US" i="1" dirty="0" smtClean="0">
                <a:sym typeface="Symbol"/>
              </a:rPr>
              <a:t>q</a:t>
            </a:r>
            <a:r>
              <a:rPr lang="en-US" dirty="0">
                <a:sym typeface="Symbol"/>
              </a:rPr>
              <a:t>)  (</a:t>
            </a:r>
            <a:r>
              <a:rPr lang="en-US" i="1" dirty="0">
                <a:sym typeface="Symbol"/>
              </a:rPr>
              <a:t>q</a:t>
            </a:r>
            <a:r>
              <a:rPr lang="en-US" dirty="0">
                <a:sym typeface="Symbol"/>
              </a:rPr>
              <a:t>  (</a:t>
            </a:r>
            <a:r>
              <a:rPr lang="en-US" i="1" dirty="0">
                <a:sym typeface="Symbol"/>
              </a:rPr>
              <a:t>r</a:t>
            </a:r>
            <a:r>
              <a:rPr lang="en-US" dirty="0">
                <a:sym typeface="Symbol"/>
              </a:rPr>
              <a:t>  </a:t>
            </a:r>
            <a:r>
              <a:rPr lang="en-US" i="1" dirty="0" smtClean="0">
                <a:sym typeface="Symbol"/>
              </a:rPr>
              <a:t>p</a:t>
            </a:r>
            <a:r>
              <a:rPr lang="en-US" dirty="0">
                <a:sym typeface="Symbol"/>
              </a:rPr>
              <a:t>))</a:t>
            </a:r>
          </a:p>
          <a:p>
            <a:pPr marL="0" indent="0">
              <a:buNone/>
            </a:pPr>
            <a:endParaRPr lang="en-US" dirty="0">
              <a:sym typeface="Symbol"/>
            </a:endParaRPr>
          </a:p>
          <a:p>
            <a:pPr marL="0" indent="0">
              <a:buNone/>
            </a:pP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4968720" y="2879741"/>
            <a:ext cx="4000500" cy="2447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56465524"/>
      </p:ext>
    </p:extLst>
  </p:cSld>
  <p:clrMapOvr>
    <a:masterClrMapping/>
  </p:clrMapOvr>
  <p:transition xmlns:p14="http://schemas.microsoft.com/office/powerpoint/2007/7/12/main">
    <p:fade/>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73 74 72 66 00 00 00 00 28 00 00 00 ; ....strf....(...</a:t>
            </a:r>
          </a:p>
          <a:p>
            <a:pPr eaLnBrk="1" hangingPunct="1"/>
            <a:r>
              <a:rPr lang="pt-BR" sz="1400" dirty="0">
                <a:solidFill>
                  <a:schemeClr val="bg1"/>
                </a:solidFill>
                <a:latin typeface="Courier New" pitchFamily="49" charset="0"/>
              </a:rPr>
              <a:t>00000050h: 00 00 00 00 00 00 00 00 00 00 00 00 00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7</a:t>
            </a:r>
          </a:p>
        </p:txBody>
      </p:sp>
      <p:sp>
        <p:nvSpPr>
          <p:cNvPr id="8" name="Rectangle 7"/>
          <p:cNvSpPr/>
          <p:nvPr/>
        </p:nvSpPr>
        <p:spPr>
          <a:xfrm>
            <a:off x="8117840" y="3876040"/>
            <a:ext cx="152400" cy="2286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73 74 72 66 00 00 00 00 28 00 00 00 ; ....strf....(...</a:t>
            </a:r>
          </a:p>
          <a:p>
            <a:pPr eaLnBrk="1" hangingPunct="1"/>
            <a:r>
              <a:rPr lang="pt-BR" sz="1400" dirty="0">
                <a:solidFill>
                  <a:schemeClr val="bg1"/>
                </a:solidFill>
                <a:latin typeface="Courier New" pitchFamily="49" charset="0"/>
              </a:rPr>
              <a:t>00000050h: 00 00 00 00 00 00 00 00 00 00 00 00 C9 9D E4 4E ; ............ÉäN</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1981200" cy="366713"/>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8</a:t>
            </a:r>
          </a:p>
        </p:txBody>
      </p:sp>
      <p:sp>
        <p:nvSpPr>
          <p:cNvPr id="8" name="Rectangle 7"/>
          <p:cNvSpPr/>
          <p:nvPr/>
        </p:nvSpPr>
        <p:spPr>
          <a:xfrm>
            <a:off x="8077200" y="4114800"/>
            <a:ext cx="3810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9"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73 74 72 66 00 00 00 00 28 00 00 00 ; ....strf....(...</a:t>
            </a:r>
          </a:p>
          <a:p>
            <a:pPr eaLnBrk="1" hangingPunct="1"/>
            <a:r>
              <a:rPr lang="pt-BR" sz="1400" dirty="0">
                <a:solidFill>
                  <a:schemeClr val="bg1"/>
                </a:solidFill>
                <a:latin typeface="Courier New" pitchFamily="49" charset="0"/>
              </a:rPr>
              <a:t>00000050h: 00 00 00 00 00 00 00 00 00 00 00 00 01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10" name="TextBox 4"/>
          <p:cNvSpPr txBox="1">
            <a:spLocks noChangeArrowheads="1"/>
          </p:cNvSpPr>
          <p:nvPr/>
        </p:nvSpPr>
        <p:spPr bwMode="auto">
          <a:xfrm>
            <a:off x="228600" y="4648200"/>
            <a:ext cx="1981200" cy="369888"/>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9</a:t>
            </a:r>
          </a:p>
        </p:txBody>
      </p:sp>
      <p:sp>
        <p:nvSpPr>
          <p:cNvPr id="12" name="Rectangle 11"/>
          <p:cNvSpPr/>
          <p:nvPr/>
        </p:nvSpPr>
        <p:spPr>
          <a:xfrm>
            <a:off x="8077200" y="4114800"/>
            <a:ext cx="3810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13" name="Rectangle 12"/>
          <p:cNvSpPr/>
          <p:nvPr/>
        </p:nvSpPr>
        <p:spPr>
          <a:xfrm>
            <a:off x="5257800" y="4114800"/>
            <a:ext cx="3048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28600" y="2971800"/>
            <a:ext cx="8534400" cy="1600200"/>
          </a:xfrm>
          <a:prstGeom prst="rect">
            <a:avLst/>
          </a:prstGeom>
        </p:spPr>
        <p:style>
          <a:lnRef idx="2">
            <a:schemeClr val="accent2"/>
          </a:lnRef>
          <a:fillRef idx="1">
            <a:schemeClr val="lt1"/>
          </a:fillRef>
          <a:effectRef idx="0">
            <a:schemeClr val="accent2"/>
          </a:effectRef>
          <a:fontRef idx="minor">
            <a:schemeClr val="dk1"/>
          </a:fontRef>
        </p:style>
        <p:txBody>
          <a:bodyPr anchor="ctr"/>
          <a:lstStyle/>
          <a:p>
            <a:pPr algn="ctr" eaLnBrk="1" fontAlgn="auto" hangingPunct="1">
              <a:spcBef>
                <a:spcPts val="0"/>
              </a:spcBef>
              <a:spcAft>
                <a:spcPts val="0"/>
              </a:spcAft>
              <a:defRPr/>
            </a:pPr>
            <a:endParaRPr lang="en-US"/>
          </a:p>
        </p:txBody>
      </p:sp>
      <p:sp>
        <p:nvSpPr>
          <p:cNvPr id="2" name="Title 1"/>
          <p:cNvSpPr>
            <a:spLocks noGrp="1"/>
          </p:cNvSpPr>
          <p:nvPr>
            <p:ph type="title"/>
          </p:nvPr>
        </p:nvSpPr>
        <p:spPr/>
        <p:txBody>
          <a:bodyPr/>
          <a:lstStyle/>
          <a:p>
            <a:r>
              <a:rPr smtClean="0"/>
              <a:t>Zero to Crash in 10 Generations</a:t>
            </a:r>
            <a:endParaRPr lang="en-US" dirty="0"/>
          </a:p>
        </p:txBody>
      </p:sp>
      <p:sp>
        <p:nvSpPr>
          <p:cNvPr id="3" name="Content Placeholder 2"/>
          <p:cNvSpPr>
            <a:spLocks noGrp="1"/>
          </p:cNvSpPr>
          <p:nvPr>
            <p:ph idx="1"/>
          </p:nvPr>
        </p:nvSpPr>
        <p:spPr>
          <a:xfrm>
            <a:off x="381000" y="1595755"/>
            <a:ext cx="8382000" cy="861774"/>
          </a:xfrm>
        </p:spPr>
        <p:txBody>
          <a:bodyPr/>
          <a:lstStyle/>
          <a:p>
            <a:r>
              <a:rPr lang="en-US" dirty="0" smtClean="0"/>
              <a:t>Starting with 100 zero bytes …</a:t>
            </a:r>
          </a:p>
          <a:p>
            <a:r>
              <a:rPr lang="en-US" dirty="0" smtClean="0"/>
              <a:t>SAGE generates a crashing test for Media1 parser</a:t>
            </a:r>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
        <p:nvSpPr>
          <p:cNvPr id="5" name="Rectangle 5"/>
          <p:cNvSpPr>
            <a:spLocks noChangeArrowheads="1"/>
          </p:cNvSpPr>
          <p:nvPr/>
        </p:nvSpPr>
        <p:spPr bwMode="auto">
          <a:xfrm>
            <a:off x="228600" y="2971800"/>
            <a:ext cx="8991600" cy="1600438"/>
          </a:xfrm>
          <a:prstGeom prst="rect">
            <a:avLst/>
          </a:prstGeom>
          <a:noFill/>
          <a:ln w="9525">
            <a:noFill/>
            <a:miter lim="800000"/>
            <a:headEnd/>
            <a:tailEnd/>
          </a:ln>
        </p:spPr>
        <p:txBody>
          <a:bodyPr>
            <a:spAutoFit/>
          </a:bodyPr>
          <a:lstStyle/>
          <a:p>
            <a:pPr eaLnBrk="1" hangingPunct="1"/>
            <a:r>
              <a:rPr lang="pt-BR" sz="1400" dirty="0">
                <a:solidFill>
                  <a:schemeClr val="bg1"/>
                </a:solidFill>
                <a:latin typeface="Courier New" pitchFamily="49" charset="0"/>
              </a:rPr>
              <a:t>00000000h: 52 49 46 46 3D 00 00 00 ** ** ** 20 00 00 00 00 ; RIFF=...*** ....</a:t>
            </a:r>
          </a:p>
          <a:p>
            <a:pPr eaLnBrk="1" hangingPunct="1"/>
            <a:r>
              <a:rPr lang="pt-BR" sz="1400" dirty="0">
                <a:solidFill>
                  <a:schemeClr val="bg1"/>
                </a:solidFill>
                <a:latin typeface="Courier New" pitchFamily="49" charset="0"/>
              </a:rPr>
              <a:t>00000010h: 00 00 00 00 00 00 00 00 00 00 00 00 00 00 00 00 ; ................</a:t>
            </a:r>
          </a:p>
          <a:p>
            <a:pPr eaLnBrk="1" hangingPunct="1"/>
            <a:r>
              <a:rPr lang="pt-BR" sz="1400" dirty="0">
                <a:solidFill>
                  <a:schemeClr val="bg1"/>
                </a:solidFill>
                <a:latin typeface="Courier New" pitchFamily="49" charset="0"/>
              </a:rPr>
              <a:t>00000020h: 00 00 00 00 00 00 00 00 00 00 00 00 00 00 00 00 ; ................</a:t>
            </a:r>
          </a:p>
          <a:p>
            <a:pPr eaLnBrk="1" hangingPunct="1"/>
            <a:r>
              <a:rPr lang="pt-BR" sz="1400" dirty="0">
                <a:solidFill>
                  <a:schemeClr val="bg1"/>
                </a:solidFill>
                <a:latin typeface="Courier New" pitchFamily="49" charset="0"/>
              </a:rPr>
              <a:t>00000030h: 00 00 00 00 73 74 72 68 00 00 00 00 76 69 64 73 ; ....strh....vids</a:t>
            </a:r>
          </a:p>
          <a:p>
            <a:pPr eaLnBrk="1" hangingPunct="1"/>
            <a:r>
              <a:rPr lang="pt-BR" sz="1400" dirty="0">
                <a:solidFill>
                  <a:schemeClr val="bg1"/>
                </a:solidFill>
                <a:latin typeface="Courier New" pitchFamily="49" charset="0"/>
              </a:rPr>
              <a:t>00000040h: 00 00 00 00 73 74 72 66 B2 75 76 3A 28 00 00 00 ; ....strf²uv:(...</a:t>
            </a:r>
          </a:p>
          <a:p>
            <a:pPr eaLnBrk="1" hangingPunct="1"/>
            <a:r>
              <a:rPr lang="pt-BR" sz="1400" dirty="0">
                <a:solidFill>
                  <a:schemeClr val="bg1"/>
                </a:solidFill>
                <a:latin typeface="Courier New" pitchFamily="49" charset="0"/>
              </a:rPr>
              <a:t>00000050h: 00 00 00 00 00 00 00 00 00 00 00 00 01 00 00 00 ; ................</a:t>
            </a:r>
          </a:p>
          <a:p>
            <a:pPr eaLnBrk="1" hangingPunct="1"/>
            <a:r>
              <a:rPr lang="pt-BR" sz="1400" dirty="0">
                <a:solidFill>
                  <a:schemeClr val="bg1"/>
                </a:solidFill>
                <a:latin typeface="Courier New" pitchFamily="49" charset="0"/>
              </a:rPr>
              <a:t>00000060h: 00 00 00 00                                     ; ....</a:t>
            </a:r>
            <a:endParaRPr lang="en-US" sz="1400" dirty="0">
              <a:solidFill>
                <a:schemeClr val="bg1"/>
              </a:solidFill>
              <a:latin typeface="Courier New" pitchFamily="49" charset="0"/>
            </a:endParaRPr>
          </a:p>
        </p:txBody>
      </p:sp>
      <p:sp>
        <p:nvSpPr>
          <p:cNvPr id="6" name="TextBox 4"/>
          <p:cNvSpPr txBox="1">
            <a:spLocks noChangeArrowheads="1"/>
          </p:cNvSpPr>
          <p:nvPr/>
        </p:nvSpPr>
        <p:spPr bwMode="auto">
          <a:xfrm>
            <a:off x="228600" y="4648200"/>
            <a:ext cx="7721600" cy="369332"/>
          </a:xfrm>
          <a:prstGeom prst="rect">
            <a:avLst/>
          </a:prstGeom>
          <a:noFill/>
          <a:ln w="9525">
            <a:noFill/>
            <a:miter lim="800000"/>
            <a:headEnd/>
            <a:tailEnd/>
          </a:ln>
        </p:spPr>
        <p:txBody>
          <a:bodyPr>
            <a:spAutoFit/>
          </a:bodyPr>
          <a:lstStyle/>
          <a:p>
            <a:pPr eaLnBrk="1" hangingPunct="1"/>
            <a:r>
              <a:rPr lang="en-US" dirty="0">
                <a:solidFill>
                  <a:schemeClr val="bg1"/>
                </a:solidFill>
                <a:latin typeface="Calibri" pitchFamily="34" charset="0"/>
              </a:rPr>
              <a:t>Generation 10 – </a:t>
            </a:r>
            <a:r>
              <a:rPr lang="en-US" dirty="0" smtClean="0">
                <a:solidFill>
                  <a:srgbClr xmlns:mc="http://schemas.openxmlformats.org/markup-compatibility/2006" xmlns:a14="http://schemas.microsoft.com/office/drawing/2007/7/7/main" val="FF0000" mc:Ignorable=""/>
                </a:solidFill>
                <a:latin typeface="Calibri" pitchFamily="34" charset="0"/>
              </a:rPr>
              <a:t>CRASH</a:t>
            </a:r>
            <a:endParaRPr lang="en-US" dirty="0">
              <a:solidFill>
                <a:srgbClr xmlns:mc="http://schemas.openxmlformats.org/markup-compatibility/2006" xmlns:a14="http://schemas.microsoft.com/office/drawing/2007/7/7/main" val="FF0000" mc:Ignorable=""/>
              </a:solidFill>
              <a:latin typeface="Calibri" pitchFamily="34" charset="0"/>
            </a:endParaRPr>
          </a:p>
        </p:txBody>
      </p:sp>
      <p:sp>
        <p:nvSpPr>
          <p:cNvPr id="8" name="Rectangle 7"/>
          <p:cNvSpPr/>
          <p:nvPr/>
        </p:nvSpPr>
        <p:spPr>
          <a:xfrm>
            <a:off x="7620000" y="3886200"/>
            <a:ext cx="457200" cy="2286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9" name="Rectangle 8"/>
          <p:cNvSpPr/>
          <p:nvPr/>
        </p:nvSpPr>
        <p:spPr>
          <a:xfrm>
            <a:off x="4343400" y="3886200"/>
            <a:ext cx="914400" cy="152400"/>
          </a:xfrm>
          <a:prstGeom prst="rect">
            <a:avLst/>
          </a:prstGeom>
          <a:noFill/>
          <a:ln>
            <a:solidFill>
              <a:srgbClr xmlns:mc="http://schemas.openxmlformats.org/markup-compatibility/2006" xmlns:a14="http://schemas.microsoft.com/office/drawing/2007/7/7/main" val="FF0000" mc:Ignorable=""/>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SAGE (cont.)</a:t>
            </a:r>
            <a:endParaRPr lang="en-US" dirty="0"/>
          </a:p>
        </p:txBody>
      </p:sp>
      <p:sp>
        <p:nvSpPr>
          <p:cNvPr id="3" name="Content Placeholder 2"/>
          <p:cNvSpPr>
            <a:spLocks noGrp="1"/>
          </p:cNvSpPr>
          <p:nvPr>
            <p:ph idx="1"/>
          </p:nvPr>
        </p:nvSpPr>
        <p:spPr>
          <a:xfrm>
            <a:off x="360680" y="1626235"/>
            <a:ext cx="8382000" cy="3231654"/>
          </a:xfrm>
        </p:spPr>
        <p:txBody>
          <a:bodyPr/>
          <a:lstStyle/>
          <a:p>
            <a:r>
              <a:rPr lang="en-US" dirty="0" smtClean="0">
                <a:solidFill>
                  <a:srgbClr xmlns:mc="http://schemas.openxmlformats.org/markup-compatibility/2006" xmlns:a14="http://schemas.microsoft.com/office/drawing/2007/7/7/main" val="FF0000" mc:Ignorable=""/>
                </a:solidFill>
              </a:rPr>
              <a:t>SAGE is very effective at finding bugs.</a:t>
            </a:r>
          </a:p>
          <a:p>
            <a:r>
              <a:rPr lang="en-US" dirty="0" smtClean="0"/>
              <a:t>Works on large applications.</a:t>
            </a:r>
          </a:p>
          <a:p>
            <a:r>
              <a:rPr lang="en-US" dirty="0" smtClean="0"/>
              <a:t>Fully automated</a:t>
            </a:r>
          </a:p>
          <a:p>
            <a:r>
              <a:rPr lang="en-US" dirty="0" smtClean="0"/>
              <a:t>Easy to deploy (x86 analysis – any language)</a:t>
            </a:r>
          </a:p>
          <a:p>
            <a:r>
              <a:rPr lang="en-US" dirty="0" smtClean="0"/>
              <a:t>Used in various groups inside Microsoft</a:t>
            </a:r>
          </a:p>
          <a:p>
            <a:r>
              <a:rPr lang="en-US" dirty="0" smtClean="0"/>
              <a:t>Powered by Z3.</a:t>
            </a:r>
          </a:p>
          <a:p>
            <a:endParaRPr lang="en-US" dirty="0"/>
          </a:p>
        </p:txBody>
      </p:sp>
      <p:sp>
        <p:nvSpPr>
          <p:cNvPr id="4" name="Footer Placeholder 3"/>
          <p:cNvSpPr>
            <a:spLocks noGrp="1"/>
          </p:cNvSpPr>
          <p:nvPr>
            <p:ph type="ftr" sz="quarter" idx="10"/>
          </p:nvPr>
        </p:nvSpPr>
        <p:spPr/>
        <p:txBody>
          <a:bodyPr/>
          <a:lstStyle/>
          <a:p>
            <a:r>
              <a:rPr lang="en-US"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SAGE↔ Z3</a:t>
            </a:r>
            <a:endParaRPr lang="en-US" dirty="0"/>
          </a:p>
        </p:txBody>
      </p:sp>
      <p:sp>
        <p:nvSpPr>
          <p:cNvPr id="3" name="Content Placeholder 2"/>
          <p:cNvSpPr>
            <a:spLocks noGrp="1"/>
          </p:cNvSpPr>
          <p:nvPr>
            <p:ph idx="1"/>
          </p:nvPr>
        </p:nvSpPr>
        <p:spPr>
          <a:xfrm>
            <a:off x="360680" y="1697355"/>
            <a:ext cx="8382000" cy="2622256"/>
          </a:xfrm>
        </p:spPr>
        <p:txBody>
          <a:bodyPr/>
          <a:lstStyle/>
          <a:p>
            <a:r>
              <a:rPr lang="en-US" dirty="0" smtClean="0"/>
              <a:t>Formulas are usually big conjunctions.</a:t>
            </a:r>
          </a:p>
          <a:p>
            <a:r>
              <a:rPr lang="en-US" dirty="0" smtClean="0"/>
              <a:t>SAGE uses only the </a:t>
            </a:r>
            <a:r>
              <a:rPr lang="en-US" dirty="0" err="1" smtClean="0"/>
              <a:t>bitvector</a:t>
            </a:r>
            <a:r>
              <a:rPr lang="en-US" dirty="0" smtClean="0"/>
              <a:t> and array theories.</a:t>
            </a:r>
          </a:p>
          <a:p>
            <a:r>
              <a:rPr lang="en-US" dirty="0" smtClean="0"/>
              <a:t>Pre-processing step has a huge performance impact.</a:t>
            </a:r>
          </a:p>
          <a:p>
            <a:pPr lvl="1"/>
            <a:r>
              <a:rPr lang="en-US" dirty="0" smtClean="0"/>
              <a:t>Eliminate variables.</a:t>
            </a:r>
          </a:p>
          <a:p>
            <a:pPr lvl="1"/>
            <a:r>
              <a:rPr lang="en-US" dirty="0" smtClean="0"/>
              <a:t>Simplify formulas.</a:t>
            </a:r>
          </a:p>
          <a:p>
            <a:r>
              <a:rPr lang="en-US" dirty="0" smtClean="0"/>
              <a:t>Early </a:t>
            </a:r>
            <a:r>
              <a:rPr lang="en-US" dirty="0" err="1" smtClean="0"/>
              <a:t>unsat</a:t>
            </a:r>
            <a:r>
              <a:rPr lang="en-US" dirty="0" smtClean="0"/>
              <a:t> detection.</a:t>
            </a: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SMT: Some Applications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graphicFrame>
        <p:nvGraphicFramePr>
          <p:cNvPr id="6" name="Diagram 5"/>
          <p:cNvGraphicFramePr/>
          <p:nvPr/>
        </p:nvGraphicFramePr>
        <p:xfrm>
          <a:off x="912316" y="1611248"/>
          <a:ext cx="7256323" cy="429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xmlns:mc="http://schemas.openxmlformats.org/markup-compatibility/2006" xmlns:a14="http://schemas.microsoft.com/office/drawing/2007/7/7/main" val="FF0000" mc:Ignorable=""/>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xmlns:mc="http://schemas.openxmlformats.org/markup-compatibility/2006" xmlns:a14="http://schemas.microsoft.com/office/drawing/2007/7/7/main" val="FF0000" mc:Ignorable=""/>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xmlns:mc="http://schemas.openxmlformats.org/markup-compatibility/2006" xmlns:a14="http://schemas.microsoft.com/office/drawing/2007/7/7/main" val="FF0000" mc:Ignorable=""/>
                </a:solidFill>
                <a:latin typeface="Calibri" pitchFamily="34" charset="0"/>
              </a:rPr>
              <a:t>Program</a:t>
            </a:r>
            <a:r>
              <a:rPr lang="en-US" sz="2400" i="1" dirty="0" smtClean="0">
                <a:latin typeface="Calibri" pitchFamily="34" charset="0"/>
              </a:rPr>
              <a:t> </a:t>
            </a:r>
            <a:r>
              <a:rPr lang="en-US" sz="2400" i="1" dirty="0" smtClean="0">
                <a:solidFill>
                  <a:srgbClr xmlns:mc="http://schemas.openxmlformats.org/markup-compatibility/2006" xmlns:a14="http://schemas.microsoft.com/office/drawing/2007/7/7/main" val="FF0000" mc:Ignorable=""/>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xmlns:mc="http://schemas.openxmlformats.org/markup-compatibility/2006" xmlns:a14="http://schemas.microsoft.com/office/drawing/2007/7/7/main" val="FF0000" mc:Ignorable=""/>
                </a:solidFill>
                <a:latin typeface="Calibri" pitchFamily="34" charset="0"/>
              </a:rPr>
              <a:t>Automatic</a:t>
            </a:r>
            <a:r>
              <a:rPr lang="en-US" sz="2400" i="1" dirty="0" smtClean="0">
                <a:latin typeface="Calibri" pitchFamily="34" charset="0"/>
              </a:rPr>
              <a:t> </a:t>
            </a:r>
            <a:r>
              <a:rPr lang="en-US" sz="2400" i="1" dirty="0" smtClean="0">
                <a:solidFill>
                  <a:srgbClr xmlns:mc="http://schemas.openxmlformats.org/markup-compatibility/2006" xmlns:a14="http://schemas.microsoft.com/office/drawing/2007/7/7/main" val="FF0000" mc:Ignorable=""/>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Z3</a:t>
            </a:r>
            <a:endParaRPr lang="en-US" sz="2400" dirty="0">
              <a:latin typeface="Calibri" pitchFamily="34" charset="0"/>
            </a:endParaRPr>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4790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smtClean="0"/>
              <a:t>Z3</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rot="16200000" flipH="1">
            <a:off x="6855995" y="4520030"/>
            <a:ext cx="989013" cy="1345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xmlns:mc="http://schemas.openxmlformats.org/markup-compatibility/2006" xmlns:a14="http://schemas.microsoft.com/office/drawing/2007/7/7/main" val="000000" mc:Ignorable="">
              <a:alpha val="12157"/>
            </a:srgbClr>
          </a:solidFill>
          <a:ln cap="rnd">
            <a:solidFill>
              <a:srgbClr xmlns:mc="http://schemas.openxmlformats.org/markup-compatibility/2006" xmlns:a14="http://schemas.microsoft.com/office/drawing/2007/7/7/main" val="FFFFFF" mc:Ignorable="">
                <a:alpha val="25000"/>
              </a:srgbClr>
            </a:solidFill>
            <a:headEnd type="none" w="sm" len="sm"/>
            <a:tailEnd type="none" w="sm" len="sm"/>
          </a:ln>
          <a:effectLst>
            <a:outerShdw blurRad="44450" dir="5400000" algn="ctr">
              <a:srgbClr xmlns:mc="http://schemas.openxmlformats.org/markup-compatibility/2006" xmlns:a14="http://schemas.microsoft.com/office/drawing/2007/7/7/main" val="000000" mc:Ignorable="">
                <a:alpha val="0"/>
              </a:srgbClr>
            </a:outerShdw>
            <a:softEdge rad="317500"/>
          </a:effectLst>
          <a:scene3d>
            <a:camera prst="orthographicFront">
              <a:rot lat="0" lon="0" rev="0"/>
            </a:camera>
            <a:lightRig rig="threePt" dir="t"/>
          </a:scene3d>
          <a:sp3d>
            <a:bevelT w="635000" h="254000"/>
            <a:bevelB w="635000" h="0"/>
            <a:contourClr>
              <a:srgbClr xmlns:mc="http://schemas.openxmlformats.org/markup-compatibility/2006" xmlns:a14="http://schemas.microsoft.com/office/drawing/2007/7/7/main" val="777777" mc:Ignorable=""/>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r>
              <a:rPr lang="en-US" dirty="0" smtClean="0"/>
              <a:t>V</a:t>
            </a:r>
            <a:endParaRPr lang="en-US" dirty="0"/>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MSIL</a:t>
            </a:r>
          </a:p>
        </p:txBody>
      </p:sp>
      <p:sp>
        <p:nvSpPr>
          <p:cNvPr id="18" name="Rounded Rectangle 17"/>
          <p:cNvSpPr/>
          <p:nvPr/>
        </p:nvSpPr>
        <p:spPr bwMode="auto">
          <a:xfrm>
            <a:off x="3999594" y="5529460"/>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rPr>
              <a:t>V</a:t>
            </a:r>
            <a:r>
              <a:rPr lang="en-US" sz="2400" dirty="0" smtClean="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rPr>
              <a:t>erification </a:t>
            </a:r>
            <a:r>
              <a:rPr lang="en-US" sz="2400" dirty="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rPr>
              <a:t>Spec#</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rPr>
              <a:t>C</a:t>
            </a:r>
            <a:endParaRPr lang="en-US" sz="2400" dirty="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endParaRPr>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rPr>
              <a:t>C</a:t>
            </a:r>
            <a:endParaRPr lang="en-US" sz="2400" dirty="0">
              <a:solidFill>
                <a:schemeClr val="bg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mn-lt"/>
            </a:endParaRPr>
          </a:p>
        </p:txBody>
      </p:sp>
      <p:sp>
        <p:nvSpPr>
          <p:cNvPr id="32" name="Rounded Rectangle 31"/>
          <p:cNvSpPr/>
          <p:nvPr/>
        </p:nvSpPr>
        <p:spPr bwMode="auto">
          <a:xfrm>
            <a:off x="2159564" y="3622053"/>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7" name="Rounded Rectangle 26"/>
          <p:cNvSpPr/>
          <p:nvPr/>
        </p:nvSpPr>
        <p:spPr bwMode="auto">
          <a:xfrm>
            <a:off x="3739096" y="172972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VCC</a:t>
            </a:r>
          </a:p>
        </p:txBody>
      </p:sp>
      <p:sp>
        <p:nvSpPr>
          <p:cNvPr id="28" name="Rounded Rectangle 27"/>
          <p:cNvSpPr/>
          <p:nvPr/>
        </p:nvSpPr>
        <p:spPr bwMode="auto">
          <a:xfrm>
            <a:off x="566498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9" grpId="0"/>
      <p:bldP spid="24" grpId="0" animBg="1"/>
      <p:bldP spid="26" grpId="0" animBg="1"/>
      <p:bldP spid="27" grpId="0" animBg="1"/>
      <p:bldP spid="28"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HAVOC</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5" name="Content Placeholder 2"/>
          <p:cNvSpPr>
            <a:spLocks noGrp="1"/>
          </p:cNvSpPr>
          <p:nvPr>
            <p:ph idx="1"/>
          </p:nvPr>
        </p:nvSpPr>
        <p:spPr>
          <a:xfrm>
            <a:off x="381000" y="1567122"/>
            <a:ext cx="8382000" cy="4524315"/>
          </a:xfrm>
        </p:spPr>
        <p:txBody>
          <a:bodyPr/>
          <a:lstStyle/>
          <a:p>
            <a:r>
              <a:rPr lang="en-US" dirty="0" smtClean="0"/>
              <a:t>A tool for specifying and checking properties of systems software written in C.</a:t>
            </a:r>
          </a:p>
          <a:p>
            <a:r>
              <a:rPr lang="en-US" dirty="0" smtClean="0"/>
              <a:t>It also translates annotated C into Boogie PL.</a:t>
            </a:r>
          </a:p>
          <a:p>
            <a:r>
              <a:rPr lang="en-US" dirty="0" smtClean="0"/>
              <a:t>It allows the expression of </a:t>
            </a:r>
            <a:r>
              <a:rPr lang="en-US" i="1" dirty="0" smtClean="0">
                <a:solidFill>
                  <a:srgbClr xmlns:mc="http://schemas.openxmlformats.org/markup-compatibility/2006" xmlns:a14="http://schemas.microsoft.com/office/drawing/2007/7/7/main" val="FF0000" mc:Ignorable=""/>
                </a:solidFill>
              </a:rPr>
              <a:t>richer properties about the program heap and data structures</a:t>
            </a:r>
            <a:r>
              <a:rPr lang="en-US" i="1" dirty="0" smtClean="0"/>
              <a:t> </a:t>
            </a:r>
            <a:r>
              <a:rPr lang="en-US" dirty="0" smtClean="0"/>
              <a:t>such as linked lists and arrays.</a:t>
            </a:r>
          </a:p>
          <a:p>
            <a:r>
              <a:rPr lang="en-US" dirty="0" smtClean="0"/>
              <a:t>HAVOC is being used to specify and check:</a:t>
            </a:r>
          </a:p>
          <a:p>
            <a:pPr lvl="1"/>
            <a:r>
              <a:rPr lang="en-US" dirty="0" smtClean="0"/>
              <a:t>Complex locking protocols over heap-allocated data structures </a:t>
            </a:r>
            <a:r>
              <a:rPr lang="en-US" sz="2400" dirty="0" smtClean="0"/>
              <a:t>in Windows.</a:t>
            </a:r>
          </a:p>
          <a:p>
            <a:pPr lvl="1"/>
            <a:r>
              <a:rPr lang="en-US" dirty="0" smtClean="0"/>
              <a:t>Properties of collections such as IRP queues in device drivers.</a:t>
            </a:r>
          </a:p>
          <a:p>
            <a:pPr lvl="1"/>
            <a:r>
              <a:rPr lang="en-US" dirty="0" smtClean="0"/>
              <a:t>Correctness properties of custom storage allocators.</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a:t>
            </a:r>
          </a:p>
          <a:p>
            <a:pPr marL="0" indent="0">
              <a:buNone/>
            </a:pPr>
            <a:r>
              <a:rPr lang="en-US" dirty="0" smtClean="0"/>
              <a:t>((</a:t>
            </a:r>
            <a:r>
              <a:rPr lang="en-US" i="1" dirty="0" smtClean="0"/>
              <a:t>p</a:t>
            </a:r>
            <a:r>
              <a:rPr lang="en-US" dirty="0" smtClean="0">
                <a:sym typeface="Symbol"/>
              </a:rPr>
              <a:t>  </a:t>
            </a:r>
            <a:r>
              <a:rPr lang="en-US" i="1" dirty="0" smtClean="0">
                <a:sym typeface="Symbol"/>
              </a:rPr>
              <a:t>s</a:t>
            </a:r>
            <a:r>
              <a:rPr lang="en-US" dirty="0" smtClean="0">
                <a:sym typeface="Symbol"/>
              </a:rPr>
              <a:t>)</a:t>
            </a:r>
            <a:r>
              <a:rPr lang="en-US" i="1" dirty="0" smtClean="0"/>
              <a:t> </a:t>
            </a:r>
            <a:r>
              <a:rPr lang="en-US" dirty="0">
                <a:sym typeface="Symbol"/>
              </a:rPr>
              <a:t> </a:t>
            </a:r>
            <a:r>
              <a:rPr lang="en-US" dirty="0" smtClean="0">
                <a:sym typeface="Symbol"/>
              </a:rPr>
              <a:t>(</a:t>
            </a:r>
            <a:r>
              <a:rPr lang="en-US" i="1" dirty="0" smtClean="0">
                <a:sym typeface="Symbol"/>
              </a:rPr>
              <a:t>q</a:t>
            </a:r>
            <a:r>
              <a:rPr lang="en-US" dirty="0">
                <a:sym typeface="Symbol"/>
              </a:rPr>
              <a:t> </a:t>
            </a:r>
            <a:r>
              <a:rPr lang="en-US" dirty="0" smtClean="0">
                <a:sym typeface="Symbol"/>
              </a:rPr>
              <a:t> </a:t>
            </a:r>
            <a:r>
              <a:rPr lang="en-US" i="1" dirty="0" smtClean="0">
                <a:sym typeface="Symbol"/>
              </a:rPr>
              <a:t>r</a:t>
            </a:r>
            <a:r>
              <a:rPr lang="en-US" dirty="0" smtClean="0">
                <a:sym typeface="Symbol"/>
              </a:rPr>
              <a:t>))  (</a:t>
            </a:r>
            <a:r>
              <a:rPr lang="en-US" i="1" dirty="0" smtClean="0">
                <a:sym typeface="Symbol"/>
              </a:rPr>
              <a:t>q</a:t>
            </a:r>
            <a:r>
              <a:rPr lang="en-US" dirty="0" smtClean="0">
                <a:sym typeface="Symbol"/>
              </a:rPr>
              <a:t>  </a:t>
            </a:r>
            <a:r>
              <a:rPr lang="en-US" i="1" dirty="0" smtClean="0">
                <a:sym typeface="Symbol"/>
              </a:rPr>
              <a:t>p</a:t>
            </a:r>
            <a:r>
              <a:rPr lang="en-US" dirty="0" smtClean="0">
                <a:sym typeface="Symbol"/>
              </a:rPr>
              <a:t> </a:t>
            </a:r>
            <a:r>
              <a:rPr lang="en-US" dirty="0">
                <a:sym typeface="Symbol"/>
              </a:rPr>
              <a:t> </a:t>
            </a:r>
            <a:r>
              <a:rPr lang="en-US" i="1" dirty="0">
                <a:sym typeface="Symbol"/>
              </a:rPr>
              <a:t>s</a:t>
            </a:r>
            <a:r>
              <a:rPr lang="en-US" dirty="0" smtClean="0">
                <a:sym typeface="Symbol"/>
              </a:rPr>
              <a:t>) </a:t>
            </a:r>
            <a:r>
              <a:rPr lang="en-US" dirty="0">
                <a:sym typeface="Symbol"/>
              </a:rPr>
              <a:t> </a:t>
            </a:r>
            <a:r>
              <a:rPr lang="en-US" dirty="0" smtClean="0">
                <a:sym typeface="Symbol"/>
              </a:rPr>
              <a:t>(</a:t>
            </a:r>
            <a:r>
              <a:rPr lang="en-US" i="1" dirty="0" smtClean="0">
                <a:sym typeface="Symbol"/>
              </a:rPr>
              <a:t>r</a:t>
            </a:r>
            <a:r>
              <a:rPr lang="en-US" dirty="0" smtClean="0">
                <a:sym typeface="Symbol"/>
              </a:rPr>
              <a:t> </a:t>
            </a:r>
            <a:r>
              <a:rPr lang="en-US" dirty="0">
                <a:sym typeface="Symbol"/>
              </a:rPr>
              <a:t> </a:t>
            </a:r>
            <a:r>
              <a:rPr lang="en-US" i="1" dirty="0">
                <a:sym typeface="Symbol"/>
              </a:rPr>
              <a:t>s</a:t>
            </a:r>
            <a:r>
              <a:rPr lang="en-US" dirty="0">
                <a:sym typeface="Symbol"/>
              </a:rPr>
              <a:t>)</a:t>
            </a:r>
            <a:endParaRPr lang="en-US" dirty="0"/>
          </a:p>
        </p:txBody>
      </p:sp>
    </p:spTree>
    <p:extLst>
      <p:ext uri="{BB962C8B-B14F-4D97-AF65-F5344CB8AC3E}">
        <p14:creationId xmlns:p14="http://schemas.microsoft.com/office/powerpoint/2007/7/12/main" val="3996329569"/>
      </p:ext>
    </p:extLst>
  </p:cSld>
  <p:clrMapOvr>
    <a:masterClrMapping/>
  </p:clrMapOvr>
  <p:transition xmlns:p14="http://schemas.microsoft.com/office/powerpoint/2007/7/12/main">
    <p:fade/>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 </a:t>
            </a:r>
            <a:r>
              <a:rPr smtClean="0">
                <a:solidFill>
                  <a:srgbClr xmlns:mc="http://schemas.openxmlformats.org/markup-compatibility/2006" xmlns:a14="http://schemas.microsoft.com/office/drawing/2007/7/7/main" val="FF0000" mc:Ignorable=""/>
                </a:solidFill>
              </a:rPr>
              <a:t>V</a:t>
            </a:r>
            <a:r>
              <a:rPr smtClean="0"/>
              <a:t>erifying </a:t>
            </a:r>
            <a:r>
              <a:rPr smtClean="0">
                <a:solidFill>
                  <a:srgbClr xmlns:mc="http://schemas.openxmlformats.org/markup-compatibility/2006" xmlns:a14="http://schemas.microsoft.com/office/drawing/2007/7/7/main" val="FF0000" mc:Ignorable=""/>
                </a:solidFill>
              </a:rPr>
              <a:t>C C</a:t>
            </a:r>
            <a:r>
              <a:rPr smtClean="0"/>
              <a:t>ompiler</a:t>
            </a:r>
            <a:endParaRPr lang="en-US" dirty="0"/>
          </a:p>
        </p:txBody>
      </p:sp>
      <p:sp>
        <p:nvSpPr>
          <p:cNvPr id="3" name="Content Placeholder 2"/>
          <p:cNvSpPr>
            <a:spLocks noGrp="1"/>
          </p:cNvSpPr>
          <p:nvPr>
            <p:ph idx="1"/>
          </p:nvPr>
        </p:nvSpPr>
        <p:spPr>
          <a:xfrm>
            <a:off x="371764" y="1634548"/>
            <a:ext cx="8382000" cy="2536079"/>
          </a:xfrm>
        </p:spPr>
        <p:txBody>
          <a:bodyPr/>
          <a:lstStyle/>
          <a:p>
            <a:r>
              <a:rPr lang="en-US" dirty="0" smtClean="0"/>
              <a:t>VCC translates an </a:t>
            </a:r>
            <a:r>
              <a:rPr lang="en-US" i="1" dirty="0" smtClean="0">
                <a:solidFill>
                  <a:srgbClr xmlns:mc="http://schemas.openxmlformats.org/markup-compatibility/2006" xmlns:a14="http://schemas.microsoft.com/office/drawing/2007/7/7/main" val="FF0000" mc:Ignorable=""/>
                </a:solidFill>
              </a:rPr>
              <a:t>annotated C program </a:t>
            </a:r>
            <a:r>
              <a:rPr lang="en-US" dirty="0" smtClean="0"/>
              <a:t>into a </a:t>
            </a:r>
            <a:r>
              <a:rPr lang="en-US" i="1" dirty="0" smtClean="0">
                <a:solidFill>
                  <a:srgbClr xmlns:mc="http://schemas.openxmlformats.org/markup-compatibility/2006" xmlns:a14="http://schemas.microsoft.com/office/drawing/2007/7/7/main" val="FF0000" mc:Ignorable=""/>
                </a:solidFill>
              </a:rPr>
              <a:t>Boogie PL</a:t>
            </a:r>
            <a:r>
              <a:rPr lang="en-US" i="1" dirty="0" smtClean="0"/>
              <a:t> </a:t>
            </a:r>
            <a:r>
              <a:rPr lang="en-US" dirty="0" smtClean="0"/>
              <a:t>program.</a:t>
            </a:r>
          </a:p>
          <a:p>
            <a:r>
              <a:rPr lang="en-US" dirty="0" smtClean="0"/>
              <a:t>A C-</a:t>
            </a:r>
            <a:r>
              <a:rPr lang="en-US" dirty="0" err="1" smtClean="0"/>
              <a:t>ish</a:t>
            </a:r>
            <a:r>
              <a:rPr lang="en-US" dirty="0" smtClean="0"/>
              <a:t> memory model</a:t>
            </a:r>
          </a:p>
          <a:p>
            <a:pPr lvl="1"/>
            <a:r>
              <a:rPr lang="en-US" dirty="0" smtClean="0"/>
              <a:t>Abstract heaps</a:t>
            </a:r>
          </a:p>
          <a:p>
            <a:pPr lvl="1"/>
            <a:r>
              <a:rPr lang="en-US" dirty="0" smtClean="0"/>
              <a:t>Bit-level precision</a:t>
            </a:r>
          </a:p>
          <a:p>
            <a:r>
              <a:rPr lang="en-US" dirty="0" smtClean="0"/>
              <a:t>Microsoft Hypervisor: verification grand challenge.</a:t>
            </a: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latin typeface="Calibri" pitchFamily="34" charset="0"/>
              </a:rPr>
              <a:t>Hypervisor: A Manhattan Project </a:t>
            </a:r>
            <a:endParaRPr lang="en-US" dirty="0"/>
          </a:p>
        </p:txBody>
      </p:sp>
      <p:sp>
        <p:nvSpPr>
          <p:cNvPr id="3" name="Content Placeholder 2"/>
          <p:cNvSpPr>
            <a:spLocks noGrp="1"/>
          </p:cNvSpPr>
          <p:nvPr>
            <p:ph idx="1"/>
          </p:nvPr>
        </p:nvSpPr>
        <p:spPr>
          <a:xfrm>
            <a:off x="953768" y="1477944"/>
            <a:ext cx="8009374" cy="5029200"/>
          </a:xfrm>
        </p:spPr>
        <p:txBody>
          <a:bodyPr>
            <a:normAutofit/>
          </a:bodyPr>
          <a:lstStyle/>
          <a:p>
            <a:pPr>
              <a:buNone/>
            </a:pPr>
            <a:r>
              <a:rPr lang="en-US" sz="1200" dirty="0"/>
              <a:t> </a:t>
            </a:r>
            <a:r>
              <a:rPr lang="en-US" sz="1200" dirty="0" smtClean="0"/>
              <a:t>   </a:t>
            </a:r>
          </a:p>
          <a:p>
            <a:pPr>
              <a:buNone/>
            </a:pPr>
            <a:r>
              <a:rPr lang="en-US" sz="1200" dirty="0"/>
              <a:t> </a:t>
            </a:r>
            <a:r>
              <a:rPr lang="en-US" sz="1200" dirty="0" smtClean="0"/>
              <a:t>    </a:t>
            </a:r>
          </a:p>
          <a:p>
            <a:pPr>
              <a:buNone/>
            </a:pPr>
            <a:r>
              <a:rPr lang="en-US" sz="1200" dirty="0"/>
              <a:t> </a:t>
            </a:r>
            <a:r>
              <a:rPr lang="en-US" sz="1200" dirty="0" smtClean="0"/>
              <a:t>    </a:t>
            </a:r>
            <a:endParaRPr lang="en-US" sz="4000" dirty="0">
              <a:solidFill>
                <a:srgbClr xmlns:mc="http://schemas.openxmlformats.org/markup-compatibility/2006" xmlns:a14="http://schemas.microsoft.com/office/drawing/2007/7/7/main" val="00B050" mc:Ignorable=""/>
              </a:solidFill>
            </a:endParaRPr>
          </a:p>
          <a:p>
            <a:pPr>
              <a:buNone/>
            </a:pPr>
            <a:endParaRPr lang="en-US" dirty="0" smtClean="0"/>
          </a:p>
          <a:p>
            <a:pPr>
              <a:buNone/>
            </a:pPr>
            <a:endParaRPr lang="en-US" dirty="0"/>
          </a:p>
          <a:p>
            <a:pPr>
              <a:buNone/>
            </a:pPr>
            <a:endParaRPr lang="en-US" dirty="0" smtClean="0"/>
          </a:p>
          <a:p>
            <a:pPr lvl="1"/>
            <a:r>
              <a:rPr lang="en-US" sz="2400" b="1" dirty="0" smtClean="0"/>
              <a:t>Meta</a:t>
            </a:r>
            <a:r>
              <a:rPr lang="en-US" sz="2400" dirty="0" smtClean="0"/>
              <a:t> </a:t>
            </a:r>
            <a:r>
              <a:rPr lang="en-US" sz="2400" b="1" dirty="0" smtClean="0"/>
              <a:t>OS</a:t>
            </a:r>
            <a:r>
              <a:rPr lang="en-US" sz="2400" dirty="0" smtClean="0"/>
              <a:t>: small layer of software </a:t>
            </a:r>
            <a:br>
              <a:rPr lang="en-US" sz="2400" dirty="0" smtClean="0"/>
            </a:br>
            <a:r>
              <a:rPr lang="en-US" sz="2400" dirty="0" smtClean="0"/>
              <a:t>between hardware and OS</a:t>
            </a:r>
          </a:p>
          <a:p>
            <a:pPr lvl="1"/>
            <a:r>
              <a:rPr lang="en-US" sz="2400" b="1" dirty="0" smtClean="0"/>
              <a:t>Mini</a:t>
            </a:r>
            <a:r>
              <a:rPr lang="en-US" sz="2400" dirty="0" smtClean="0"/>
              <a:t>: 60K lines of non-trivial </a:t>
            </a:r>
            <a:br>
              <a:rPr lang="en-US" sz="2400" dirty="0" smtClean="0"/>
            </a:br>
            <a:r>
              <a:rPr lang="en-US" sz="2400" dirty="0" smtClean="0"/>
              <a:t>concurrent systems C code</a:t>
            </a:r>
          </a:p>
          <a:p>
            <a:pPr lvl="1"/>
            <a:r>
              <a:rPr lang="en-US" sz="2400" b="1" dirty="0" smtClean="0"/>
              <a:t>Critical: </a:t>
            </a:r>
            <a:r>
              <a:rPr lang="en-US" sz="2400" dirty="0" smtClean="0"/>
              <a:t>must </a:t>
            </a:r>
            <a:r>
              <a:rPr lang="en-US" sz="2400" dirty="0" smtClean="0">
                <a:solidFill>
                  <a:srgbClr xmlns:mc="http://schemas.openxmlformats.org/markup-compatibility/2006" xmlns:a14="http://schemas.microsoft.com/office/drawing/2007/7/7/main" val="FF0000" mc:Ignorable=""/>
                </a:solidFill>
              </a:rPr>
              <a:t>provide functional resource abstraction</a:t>
            </a:r>
          </a:p>
          <a:p>
            <a:pPr lvl="1"/>
            <a:r>
              <a:rPr lang="en-US" sz="2400" b="1" dirty="0" smtClean="0"/>
              <a:t>Trusted</a:t>
            </a:r>
            <a:r>
              <a:rPr lang="en-US" sz="2400" dirty="0" smtClean="0"/>
              <a:t>: a verification grand challenge</a:t>
            </a:r>
          </a:p>
          <a:p>
            <a:pPr lvl="1"/>
            <a:endParaRPr lang="en-US" dirty="0" smtClean="0"/>
          </a:p>
          <a:p>
            <a:pPr lvl="1">
              <a:buNone/>
            </a:pPr>
            <a:endParaRPr lang="en-US" dirty="0" smtClean="0"/>
          </a:p>
          <a:p>
            <a:pPr algn="just">
              <a:buNone/>
            </a:pPr>
            <a:endParaRPr lang="en-US" dirty="0"/>
          </a:p>
          <a:p>
            <a:pPr algn="just">
              <a:buNone/>
            </a:pPr>
            <a:endParaRPr lang="en-US" dirty="0" smtClean="0"/>
          </a:p>
          <a:p>
            <a:pPr algn="just">
              <a:buNone/>
            </a:pPr>
            <a:endParaRPr lang="en-US" dirty="0"/>
          </a:p>
          <a:p>
            <a:pPr algn="just">
              <a:buNone/>
            </a:pPr>
            <a:endParaRPr lang="en-US" dirty="0" smtClean="0"/>
          </a:p>
          <a:p>
            <a:pPr algn="just">
              <a:buNone/>
            </a:pPr>
            <a:endParaRPr lang="en-US" dirty="0" smtClean="0"/>
          </a:p>
          <a:p>
            <a:pPr algn="just">
              <a:buNone/>
            </a:pPr>
            <a:endParaRPr lang="en-US" dirty="0" smtClean="0"/>
          </a:p>
          <a:p>
            <a:pPr lvl="1">
              <a:buNone/>
            </a:pPr>
            <a:endParaRPr lang="en-US" dirty="0" smtClean="0"/>
          </a:p>
        </p:txBody>
      </p:sp>
      <p:grpSp>
        <p:nvGrpSpPr>
          <p:cNvPr id="7" name="Group 13"/>
          <p:cNvGrpSpPr/>
          <p:nvPr/>
        </p:nvGrpSpPr>
        <p:grpSpPr>
          <a:xfrm>
            <a:off x="3048000" y="1407160"/>
            <a:ext cx="2514600" cy="1828800"/>
            <a:chOff x="6172200" y="3124200"/>
            <a:chExt cx="2514600" cy="1828800"/>
          </a:xfrm>
        </p:grpSpPr>
        <p:sp>
          <p:nvSpPr>
            <p:cNvPr id="4" name="Rounded Rectangle 3"/>
            <p:cNvSpPr/>
            <p:nvPr/>
          </p:nvSpPr>
          <p:spPr>
            <a:xfrm>
              <a:off x="6172200" y="4191000"/>
              <a:ext cx="2514600" cy="762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Hardware</a:t>
              </a:r>
              <a:endParaRPr lang="en-US" dirty="0"/>
            </a:p>
          </p:txBody>
        </p:sp>
        <p:sp>
          <p:nvSpPr>
            <p:cNvPr id="5" name="Rounded Rectangle 4"/>
            <p:cNvSpPr/>
            <p:nvPr/>
          </p:nvSpPr>
          <p:spPr>
            <a:xfrm>
              <a:off x="6172200" y="3962400"/>
              <a:ext cx="2514600" cy="228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Hypervisor</a:t>
              </a:r>
              <a:endParaRPr lang="en-US" dirty="0"/>
            </a:p>
          </p:txBody>
        </p:sp>
        <p:sp>
          <p:nvSpPr>
            <p:cNvPr id="6" name="Rounded Rectangle 5"/>
            <p:cNvSpPr/>
            <p:nvPr/>
          </p:nvSpPr>
          <p:spPr>
            <a:xfrm>
              <a:off x="6172200" y="3124200"/>
              <a:ext cx="838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p:cNvSpPr/>
            <p:nvPr/>
          </p:nvSpPr>
          <p:spPr>
            <a:xfrm>
              <a:off x="7010400" y="3124200"/>
              <a:ext cx="838200" cy="838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388" name="Picture 4" descr="http://www.wacom-asia.com/vista/img/Vista.gif"/>
            <p:cNvPicPr>
              <a:picLocks noChangeAspect="1" noChangeArrowheads="1"/>
            </p:cNvPicPr>
            <p:nvPr/>
          </p:nvPicPr>
          <p:blipFill>
            <a:blip r:embed="rId3" cstate="print"/>
            <a:srcRect/>
            <a:stretch>
              <a:fillRect/>
            </a:stretch>
          </p:blipFill>
          <p:spPr bwMode="auto">
            <a:xfrm>
              <a:off x="6400800" y="3352800"/>
              <a:ext cx="381000" cy="381000"/>
            </a:xfrm>
            <a:prstGeom prst="rect">
              <a:avLst/>
            </a:prstGeom>
            <a:noFill/>
          </p:spPr>
        </p:pic>
        <p:pic>
          <p:nvPicPr>
            <p:cNvPr id="16390" name="Picture 6" descr="http://www.novosoft-online.com/images/Logo_XP.gif"/>
            <p:cNvPicPr>
              <a:picLocks noChangeAspect="1" noChangeArrowheads="1"/>
            </p:cNvPicPr>
            <p:nvPr/>
          </p:nvPicPr>
          <p:blipFill>
            <a:blip r:embed="rId4" cstate="print"/>
            <a:srcRect/>
            <a:stretch>
              <a:fillRect/>
            </a:stretch>
          </p:blipFill>
          <p:spPr bwMode="auto">
            <a:xfrm>
              <a:off x="7162800" y="3398380"/>
              <a:ext cx="533400" cy="319058"/>
            </a:xfrm>
            <a:prstGeom prst="rect">
              <a:avLst/>
            </a:prstGeom>
            <a:noFill/>
          </p:spPr>
        </p:pic>
        <p:sp>
          <p:nvSpPr>
            <p:cNvPr id="12" name="Rounded Rectangle 11"/>
            <p:cNvSpPr/>
            <p:nvPr/>
          </p:nvSpPr>
          <p:spPr>
            <a:xfrm>
              <a:off x="7848600" y="3124200"/>
              <a:ext cx="838200"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392" name="Picture 8" descr="http://content.answers.com/main/content/wp/en/d/de/Windows_Server_System_logo.jpg"/>
            <p:cNvPicPr>
              <a:picLocks noChangeAspect="1" noChangeArrowheads="1"/>
            </p:cNvPicPr>
            <p:nvPr/>
          </p:nvPicPr>
          <p:blipFill>
            <a:blip r:embed="rId5" cstate="print"/>
            <a:srcRect/>
            <a:stretch>
              <a:fillRect/>
            </a:stretch>
          </p:blipFill>
          <p:spPr bwMode="auto">
            <a:xfrm>
              <a:off x="8001000" y="3352800"/>
              <a:ext cx="546100" cy="360426"/>
            </a:xfrm>
            <a:prstGeom prst="rect">
              <a:avLst/>
            </a:prstGeom>
            <a:noFill/>
          </p:spPr>
        </p:pic>
      </p:gr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latin typeface="Calibri" pitchFamily="34" charset="0"/>
                <a:sym typeface="Symbol"/>
              </a:rPr>
              <a:t>Hypervisor: Some </a:t>
            </a:r>
            <a:r>
              <a:rPr smtClean="0">
                <a:sym typeface="Symbol"/>
              </a:rPr>
              <a:t>S</a:t>
            </a:r>
            <a:r>
              <a:rPr smtClean="0">
                <a:latin typeface="Calibri" pitchFamily="34" charset="0"/>
                <a:sym typeface="Symbol"/>
              </a:rPr>
              <a:t>tatistics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1809726"/>
          </a:xfrm>
        </p:spPr>
        <p:txBody>
          <a:bodyPr/>
          <a:lstStyle/>
          <a:p>
            <a:r>
              <a:rPr lang="en-US" dirty="0" smtClean="0">
                <a:latin typeface="Calibri" pitchFamily="34" charset="0"/>
                <a:sym typeface="Symbol"/>
              </a:rPr>
              <a:t>VCs have several Mb</a:t>
            </a:r>
          </a:p>
          <a:p>
            <a:r>
              <a:rPr lang="en-US" dirty="0" smtClean="0">
                <a:sym typeface="Symbol"/>
              </a:rPr>
              <a:t>Thousands of non ground clauses</a:t>
            </a:r>
            <a:endParaRPr lang="en-US" dirty="0" smtClean="0">
              <a:latin typeface="Calibri" pitchFamily="34" charset="0"/>
              <a:sym typeface="Symbol"/>
            </a:endParaRPr>
          </a:p>
          <a:p>
            <a:r>
              <a:rPr lang="en-US" dirty="0" smtClean="0">
                <a:sym typeface="Symbol"/>
              </a:rPr>
              <a:t>Developers are willing to wait at most 5 min per VC</a:t>
            </a:r>
          </a:p>
          <a:p>
            <a:endParaRPr lang="en-US" dirty="0" smtClean="0">
              <a:sym typeface="Symbol"/>
            </a:endParaRPr>
          </a:p>
        </p:txBody>
      </p:sp>
      <p:sp>
        <p:nvSpPr>
          <p:cNvPr id="6"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Main Challenge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2649956"/>
          </a:xfrm>
        </p:spPr>
        <p:txBody>
          <a:bodyPr/>
          <a:lstStyle/>
          <a:p>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Quantifiers, quantifiers, quantifiers, …</a:t>
            </a:r>
          </a:p>
          <a:p>
            <a:r>
              <a:rPr lang="en-US" sz="3100" dirty="0" smtClean="0">
                <a:latin typeface="Calibri" pitchFamily="34" charset="0"/>
                <a:sym typeface="Symbol"/>
              </a:rPr>
              <a:t>Modeling the runtime</a:t>
            </a:r>
          </a:p>
          <a:p>
            <a:pPr lvl="1">
              <a:buNone/>
            </a:pPr>
            <a:r>
              <a:rPr lang="en-US" sz="2900" dirty="0" smtClean="0">
                <a:latin typeface="Calibri" pitchFamily="34" charset="0"/>
                <a:sym typeface="Symbol"/>
              </a:rPr>
              <a:t> </a:t>
            </a:r>
            <a:r>
              <a:rPr lang="en-US" sz="2900" dirty="0" smtClean="0">
                <a:latin typeface="Calibri" pitchFamily="34" charset="0"/>
              </a:rPr>
              <a:t>h,o,f:</a:t>
            </a:r>
            <a:r>
              <a:rPr lang="en-US" sz="2900" dirty="0" smtClean="0">
                <a:latin typeface="Calibri" pitchFamily="34" charset="0"/>
                <a:sym typeface="Symbol"/>
              </a:rPr>
              <a:t/>
            </a:r>
            <a:br>
              <a:rPr lang="en-US" sz="2900" dirty="0" smtClean="0">
                <a:latin typeface="Calibri" pitchFamily="34" charset="0"/>
                <a:sym typeface="Symbol"/>
              </a:rPr>
            </a:br>
            <a:r>
              <a:rPr lang="en-US" sz="2900" dirty="0" smtClean="0">
                <a:latin typeface="Calibri" pitchFamily="34" charset="0"/>
                <a:sym typeface="Symbol"/>
              </a:rPr>
              <a:t>	IsHeap(h) </a:t>
            </a:r>
            <a:r>
              <a:rPr lang="en-US" sz="2900" dirty="0" smtClean="0">
                <a:solidFill>
                  <a:schemeClr val="tx1"/>
                </a:solidFill>
                <a:latin typeface="Calibri" pitchFamily="34" charset="0"/>
              </a:rPr>
              <a:t> </a:t>
            </a:r>
            <a:r>
              <a:rPr lang="en-US" sz="2900" dirty="0" smtClean="0">
                <a:latin typeface="Calibri" pitchFamily="34" charset="0"/>
              </a:rPr>
              <a:t>o ≠ null </a:t>
            </a:r>
            <a:r>
              <a:rPr lang="en-US" sz="2900" dirty="0" smtClean="0">
                <a:latin typeface="Calibri" pitchFamily="34" charset="0"/>
                <a:sym typeface="Symbol"/>
              </a:rPr>
              <a:t> read(h, o, alloc) = t</a:t>
            </a:r>
            <a:br>
              <a:rPr lang="en-US" sz="2900" dirty="0" smtClean="0">
                <a:latin typeface="Calibri" pitchFamily="34" charset="0"/>
                <a:sym typeface="Symbol"/>
              </a:rPr>
            </a:br>
            <a:r>
              <a:rPr lang="en-US" sz="2900" dirty="0" smtClean="0">
                <a:latin typeface="Calibri" pitchFamily="34" charset="0"/>
                <a:sym typeface="Symbol"/>
              </a:rPr>
              <a:t>	</a:t>
            </a:r>
            <a:br>
              <a:rPr lang="en-US" sz="2900" dirty="0" smtClean="0">
                <a:latin typeface="Calibri" pitchFamily="34" charset="0"/>
                <a:sym typeface="Symbol"/>
              </a:rPr>
            </a:br>
            <a:r>
              <a:rPr lang="en-US" sz="2900" dirty="0" smtClean="0">
                <a:latin typeface="Calibri" pitchFamily="34" charset="0"/>
                <a:sym typeface="Symbol"/>
              </a:rPr>
              <a:t>	read(h,o, f) = null  read(h, read(h,o,f),alloc) = t</a:t>
            </a:r>
            <a:endParaRPr lang="en-US" sz="2800" dirty="0" smtClean="0">
              <a:latin typeface="Calibri" pitchFamily="34" charset="0"/>
              <a:sym typeface="Symbol"/>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Main Challenge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3331681"/>
          </a:xfrm>
        </p:spPr>
        <p:txBody>
          <a:bodyPr/>
          <a:lstStyle/>
          <a:p>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Quantifiers, quantifiers, quantifiers, …</a:t>
            </a:r>
          </a:p>
          <a:p>
            <a:r>
              <a:rPr lang="en-US" sz="3100" dirty="0" smtClean="0">
                <a:latin typeface="Calibri" pitchFamily="34" charset="0"/>
                <a:sym typeface="Symbol"/>
              </a:rPr>
              <a:t>Modeling the runtime</a:t>
            </a:r>
          </a:p>
          <a:p>
            <a:r>
              <a:rPr lang="en-US" sz="3100" dirty="0" smtClean="0">
                <a:latin typeface="Calibri" pitchFamily="34" charset="0"/>
                <a:sym typeface="Symbol"/>
              </a:rPr>
              <a:t>Frame axioms</a:t>
            </a:r>
          </a:p>
          <a:p>
            <a:pPr lvl="1">
              <a:buNone/>
            </a:pPr>
            <a:r>
              <a:rPr lang="en-US" sz="2900" dirty="0" smtClean="0">
                <a:latin typeface="Calibri" pitchFamily="34" charset="0"/>
                <a:sym typeface="Symbol"/>
              </a:rPr>
              <a:t> o, f:</a:t>
            </a:r>
            <a:br>
              <a:rPr lang="en-US" sz="2900" dirty="0" smtClean="0">
                <a:latin typeface="Calibri" pitchFamily="34" charset="0"/>
                <a:sym typeface="Symbol"/>
              </a:rPr>
            </a:br>
            <a:r>
              <a:rPr lang="en-US" sz="2900" dirty="0" smtClean="0">
                <a:latin typeface="Calibri" pitchFamily="34" charset="0"/>
                <a:sym typeface="Symbol"/>
              </a:rPr>
              <a:t>	o ≠ null  read(h</a:t>
            </a:r>
            <a:r>
              <a:rPr lang="en-US" sz="2900" baseline="-25000" dirty="0" smtClean="0">
                <a:latin typeface="Calibri" pitchFamily="34" charset="0"/>
                <a:sym typeface="Symbol"/>
              </a:rPr>
              <a:t>0</a:t>
            </a:r>
            <a:r>
              <a:rPr lang="en-US" sz="2900" dirty="0" smtClean="0">
                <a:latin typeface="Calibri" pitchFamily="34" charset="0"/>
                <a:sym typeface="Symbol"/>
              </a:rPr>
              <a:t>, o, alloc) = t </a:t>
            </a:r>
            <a:br>
              <a:rPr lang="en-US" sz="2900" dirty="0" smtClean="0">
                <a:latin typeface="Calibri" pitchFamily="34" charset="0"/>
                <a:sym typeface="Symbol"/>
              </a:rPr>
            </a:br>
            <a:r>
              <a:rPr lang="en-US" sz="2900" dirty="0" smtClean="0">
                <a:latin typeface="Calibri" pitchFamily="34" charset="0"/>
                <a:sym typeface="Symbol"/>
              </a:rPr>
              <a:t>	   read(h</a:t>
            </a:r>
            <a:r>
              <a:rPr lang="en-US" sz="2900" baseline="-25000" dirty="0" smtClean="0">
                <a:latin typeface="Calibri" pitchFamily="34" charset="0"/>
                <a:sym typeface="Symbol"/>
              </a:rPr>
              <a:t>1</a:t>
            </a:r>
            <a:r>
              <a:rPr lang="en-US" sz="2900" dirty="0" smtClean="0">
                <a:latin typeface="Calibri" pitchFamily="34" charset="0"/>
                <a:sym typeface="Symbol"/>
              </a:rPr>
              <a:t>,o,f) = read(h</a:t>
            </a:r>
            <a:r>
              <a:rPr lang="en-US" sz="2900" baseline="-25000" dirty="0" smtClean="0">
                <a:latin typeface="Calibri" pitchFamily="34" charset="0"/>
                <a:sym typeface="Symbol"/>
              </a:rPr>
              <a:t>0</a:t>
            </a:r>
            <a:r>
              <a:rPr lang="en-US" sz="2900" dirty="0" smtClean="0">
                <a:latin typeface="Calibri" pitchFamily="34" charset="0"/>
                <a:sym typeface="Symbol"/>
              </a:rPr>
              <a:t>,o,f)  (o,f)  M </a:t>
            </a:r>
            <a:endParaRPr lang="en-US" sz="2800" dirty="0" smtClean="0">
              <a:latin typeface="Calibri" pitchFamily="34" charset="0"/>
              <a:sym typeface="Symbol"/>
            </a:endParaRPr>
          </a:p>
          <a:p>
            <a:pPr>
              <a:buNone/>
            </a:pPr>
            <a:endParaRPr lang="en-US" dirty="0" smtClean="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Main Challenge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3103927"/>
          </a:xfrm>
        </p:spPr>
        <p:txBody>
          <a:bodyPr/>
          <a:lstStyle/>
          <a:p>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Quantifiers, quantifiers, quantifiers, …</a:t>
            </a:r>
          </a:p>
          <a:p>
            <a:r>
              <a:rPr lang="en-US" sz="3100" dirty="0" smtClean="0">
                <a:latin typeface="Calibri" pitchFamily="34" charset="0"/>
                <a:sym typeface="Symbol"/>
              </a:rPr>
              <a:t>Modeling the runtime</a:t>
            </a:r>
          </a:p>
          <a:p>
            <a:r>
              <a:rPr lang="en-US" sz="3100" dirty="0" smtClean="0">
                <a:latin typeface="Calibri" pitchFamily="34" charset="0"/>
                <a:sym typeface="Symbol"/>
              </a:rPr>
              <a:t>Frame axioms</a:t>
            </a:r>
          </a:p>
          <a:p>
            <a:r>
              <a:rPr lang="en-US" sz="3100" dirty="0" smtClean="0">
                <a:latin typeface="Calibri" pitchFamily="34" charset="0"/>
                <a:sym typeface="Symbol"/>
              </a:rPr>
              <a:t>User provided assertions</a:t>
            </a:r>
          </a:p>
          <a:p>
            <a:pPr marL="747419" lvl="2" indent="-384954">
              <a:buNone/>
            </a:pPr>
            <a:r>
              <a:rPr lang="en-US" sz="3200" dirty="0" smtClean="0">
                <a:latin typeface="Calibri" pitchFamily="34" charset="0"/>
                <a:sym typeface="Symbol"/>
              </a:rPr>
              <a:t> i,j: i  j  read(a,i)  read(b,j)</a:t>
            </a:r>
          </a:p>
          <a:p>
            <a:pPr>
              <a:buNone/>
            </a:pPr>
            <a:endParaRPr lang="en-US" dirty="0" smtClean="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Main Challenge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4898264"/>
          </a:xfrm>
        </p:spPr>
        <p:txBody>
          <a:bodyPr/>
          <a:lstStyle/>
          <a:p>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Quantifiers, quantifiers, quantifiers, …</a:t>
            </a:r>
          </a:p>
          <a:p>
            <a:r>
              <a:rPr lang="en-US" sz="3100" dirty="0" smtClean="0">
                <a:latin typeface="Calibri" pitchFamily="34" charset="0"/>
                <a:sym typeface="Symbol"/>
              </a:rPr>
              <a:t>Modeling the runtime</a:t>
            </a:r>
          </a:p>
          <a:p>
            <a:r>
              <a:rPr lang="en-US" sz="3100" dirty="0" smtClean="0">
                <a:latin typeface="Calibri" pitchFamily="34" charset="0"/>
                <a:sym typeface="Symbol"/>
              </a:rPr>
              <a:t>Frame axioms</a:t>
            </a:r>
          </a:p>
          <a:p>
            <a:r>
              <a:rPr lang="en-US" sz="3100" dirty="0" smtClean="0">
                <a:latin typeface="Calibri" pitchFamily="34" charset="0"/>
                <a:sym typeface="Symbol"/>
              </a:rPr>
              <a:t>User provided assertions</a:t>
            </a:r>
            <a:endParaRPr lang="en-US" dirty="0" smtClean="0">
              <a:sym typeface="Symbol"/>
            </a:endParaRPr>
          </a:p>
          <a:p>
            <a:r>
              <a:rPr lang="en-US" sz="3100" dirty="0" smtClean="0">
                <a:latin typeface="Calibri" pitchFamily="34" charset="0"/>
                <a:sym typeface="Symbol"/>
              </a:rPr>
              <a:t>Theories</a:t>
            </a:r>
          </a:p>
          <a:p>
            <a:pPr marL="703764" lvl="3" indent="-384954">
              <a:buFont typeface="Symbol"/>
              <a:buChar char="&quot;"/>
            </a:pPr>
            <a:r>
              <a:rPr lang="en-US" sz="2800" dirty="0" smtClean="0">
                <a:latin typeface="Calibri" pitchFamily="34" charset="0"/>
                <a:sym typeface="Symbol"/>
              </a:rPr>
              <a:t>x: p(x,x)</a:t>
            </a:r>
          </a:p>
          <a:p>
            <a:pPr marL="703764" lvl="3" indent="-384954">
              <a:buFont typeface="Symbol"/>
              <a:buChar char="&quot;"/>
            </a:pPr>
            <a:r>
              <a:rPr lang="en-US" sz="2800" dirty="0" smtClean="0">
                <a:latin typeface="Calibri" pitchFamily="34" charset="0"/>
                <a:sym typeface="Symbol"/>
              </a:rPr>
              <a:t>x,y,z: p(x,y), p(y,z)  p(x,z)</a:t>
            </a:r>
          </a:p>
          <a:p>
            <a:pPr marL="703764" lvl="3" indent="-384954">
              <a:buFont typeface="Symbol"/>
              <a:buChar char="&quot;"/>
            </a:pPr>
            <a:r>
              <a:rPr lang="en-US" sz="2800" dirty="0" smtClean="0">
                <a:latin typeface="Calibri" pitchFamily="34" charset="0"/>
                <a:sym typeface="Symbol"/>
              </a:rPr>
              <a:t>x,y: p(x,y), p(y,x)  x = y</a:t>
            </a:r>
          </a:p>
          <a:p>
            <a:pPr marL="703764" lvl="3" indent="-384954">
              <a:buFont typeface="Symbol"/>
              <a:buChar char="&quot;"/>
            </a:pPr>
            <a:endParaRPr lang="en-US" sz="2800" dirty="0" smtClean="0">
              <a:latin typeface="Calibri" pitchFamily="34" charset="0"/>
              <a:sym typeface="Symbol"/>
            </a:endParaRPr>
          </a:p>
          <a:p>
            <a:pPr lvl="1">
              <a:buNone/>
            </a:pPr>
            <a:endParaRPr lang="en-US" sz="2800" dirty="0" smtClean="0">
              <a:latin typeface="Calibri" pitchFamily="34" charset="0"/>
              <a:sym typeface="Symbol"/>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sym typeface="Symbol"/>
              </a:rPr>
              <a:t>Main Challenge</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9877" y="1665303"/>
            <a:ext cx="8382000" cy="3950312"/>
          </a:xfrm>
        </p:spPr>
        <p:txBody>
          <a:bodyPr/>
          <a:lstStyle/>
          <a:p>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Quantifiers, quantifiers, quantifiers, …</a:t>
            </a:r>
          </a:p>
          <a:p>
            <a:r>
              <a:rPr lang="en-US" sz="3100" dirty="0" smtClean="0">
                <a:latin typeface="Calibri" pitchFamily="34" charset="0"/>
                <a:sym typeface="Symbol"/>
              </a:rPr>
              <a:t>Modeling the runtime</a:t>
            </a:r>
          </a:p>
          <a:p>
            <a:r>
              <a:rPr lang="en-US" sz="3100" dirty="0" smtClean="0">
                <a:latin typeface="Calibri" pitchFamily="34" charset="0"/>
                <a:sym typeface="Symbol"/>
              </a:rPr>
              <a:t>Frame axioms</a:t>
            </a:r>
          </a:p>
          <a:p>
            <a:r>
              <a:rPr lang="en-US" sz="3100" dirty="0" smtClean="0">
                <a:latin typeface="Calibri" pitchFamily="34" charset="0"/>
                <a:sym typeface="Symbol"/>
              </a:rPr>
              <a:t>User provided assertions</a:t>
            </a:r>
            <a:endParaRPr lang="en-US" dirty="0" smtClean="0">
              <a:sym typeface="Symbol"/>
            </a:endParaRPr>
          </a:p>
          <a:p>
            <a:r>
              <a:rPr lang="en-US" sz="3100" dirty="0" smtClean="0">
                <a:latin typeface="Calibri" pitchFamily="34" charset="0"/>
                <a:sym typeface="Symbol"/>
              </a:rPr>
              <a:t>Theories</a:t>
            </a:r>
          </a:p>
          <a:p>
            <a:r>
              <a:rPr lang="en-US" sz="2800" dirty="0" smtClean="0">
                <a:solidFill>
                  <a:srgbClr xmlns:mc="http://schemas.openxmlformats.org/markup-compatibility/2006" xmlns:a14="http://schemas.microsoft.com/office/drawing/2007/7/7/main" val="FF0000" mc:Ignorable=""/>
                </a:solidFill>
                <a:latin typeface="Calibri" pitchFamily="34" charset="0"/>
              </a:rPr>
              <a:t>Solver must be fast in satisfiable instances.</a:t>
            </a:r>
          </a:p>
          <a:p>
            <a:endParaRPr lang="en-US" sz="2800" dirty="0" smtClean="0">
              <a:latin typeface="Calibri" pitchFamily="34" charset="0"/>
              <a:sym typeface="Symbol"/>
            </a:endParaRPr>
          </a:p>
          <a:p>
            <a:pPr lvl="1">
              <a:buNone/>
            </a:pPr>
            <a:endParaRPr lang="en-US" sz="2800" dirty="0" smtClean="0">
              <a:latin typeface="Calibri" pitchFamily="34" charset="0"/>
              <a:sym typeface="Symbol"/>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5" name="Rectangular Callout 4"/>
          <p:cNvSpPr/>
          <p:nvPr/>
        </p:nvSpPr>
        <p:spPr bwMode="auto">
          <a:xfrm>
            <a:off x="3738880" y="4815840"/>
            <a:ext cx="4135120" cy="1148080"/>
          </a:xfrm>
          <a:prstGeom prst="wedgeRectCallout">
            <a:avLst>
              <a:gd name="adj1" fmla="val -75458"/>
              <a:gd name="adj2" fmla="val -67976"/>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bg1"/>
                </a:solidFill>
                <a:latin typeface="Segoe" pitchFamily="34" charset="0"/>
              </a:rPr>
              <a:t>We want to find</a:t>
            </a:r>
            <a:r>
              <a:rPr kumimoji="0" lang="en-US" sz="2800" b="1" i="0" u="none" strike="noStrike" cap="none" normalizeH="0" dirty="0" smtClean="0">
                <a:solidFill>
                  <a:schemeClr val="bg1"/>
                </a:solidFill>
                <a:latin typeface="Segoe" pitchFamily="34" charset="0"/>
              </a:rPr>
              <a:t> bugs!</a:t>
            </a:r>
            <a:endParaRPr kumimoji="0" lang="en-US" sz="2800" b="1" i="0" u="none" strike="noStrike" cap="none" normalizeH="0" baseline="0" dirty="0" smtClean="0">
              <a:solidFill>
                <a:schemeClr val="bg1"/>
              </a:solidFill>
              <a:latin typeface="Segoe" pitchFamily="34" charset="0"/>
            </a:endParaRPr>
          </a:p>
        </p:txBody>
      </p:sp>
      <p:pic>
        <p:nvPicPr>
          <p:cNvPr id="6" name="Picture 5" descr="cartoon_bug.jpg"/>
          <p:cNvPicPr>
            <a:picLocks noChangeAspect="1"/>
          </p:cNvPicPr>
          <p:nvPr/>
        </p:nvPicPr>
        <p:blipFill>
          <a:blip r:embed="rId3" cstate="print"/>
          <a:stretch>
            <a:fillRect/>
          </a:stretch>
        </p:blipFill>
        <p:spPr>
          <a:xfrm>
            <a:off x="6895971" y="2634951"/>
            <a:ext cx="2062006" cy="2159472"/>
          </a:xfrm>
          <a:prstGeom prst="rect">
            <a:avLst/>
          </a:prstGeom>
        </p:spPr>
      </p:pic>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sz="4400" smtClean="0">
                <a:latin typeface="Calibri" pitchFamily="34" charset="0"/>
                <a:sym typeface="Symbol"/>
              </a:rPr>
              <a:t>Bad news</a:t>
            </a:r>
            <a:endParaRPr sz="4400" spc="-167">
              <a:solidFill>
                <a:srgbClr xmlns:mc="http://schemas.openxmlformats.org/markup-compatibility/2006" xmlns:a14="http://schemas.microsoft.com/office/drawing/2007/7/7/main" val="FF0000" mc:Ignorable=""/>
              </a:solidFill>
              <a:effectLst>
                <a:outerShdw blurRad="50800" dist="38100" dir="2700000" algn="tl" rotWithShape="0">
                  <a:prstClr val="black">
                    <a:alpha val="61000"/>
                  </a:prstClr>
                </a:outerShdw>
              </a:effectLst>
              <a:latin typeface="Calibri" pitchFamily="34" charset="0"/>
            </a:endParaRPr>
          </a:p>
        </p:txBody>
      </p:sp>
      <p:sp>
        <p:nvSpPr>
          <p:cNvPr id="5" name="Text Placeholder 2"/>
          <p:cNvSpPr txBox="1">
            <a:spLocks/>
          </p:cNvSpPr>
          <p:nvPr/>
        </p:nvSpPr>
        <p:spPr>
          <a:xfrm>
            <a:off x="309491" y="2599801"/>
            <a:ext cx="8382000" cy="1478866"/>
          </a:xfrm>
          <a:prstGeom prst="rect">
            <a:avLst/>
          </a:prstGeom>
        </p:spPr>
        <p:txBody>
          <a:bodyPr vert="horz" wrap="square" lIns="0" tIns="0" rIns="0" bIns="0" rtlCol="0">
            <a:spAutoFit/>
          </a:bodyPr>
          <a:lstStyle/>
          <a:p>
            <a:pPr marL="384954" indent="-384954" algn="ctr">
              <a:lnSpc>
                <a:spcPct val="90000"/>
              </a:lnSpc>
              <a:spcBef>
                <a:spcPct val="20000"/>
              </a:spcBef>
              <a:buSzPct val="90000"/>
            </a:pPr>
            <a:r>
              <a:rPr lang="en-US" sz="3100" b="1" dirty="0" smtClean="0">
                <a:solidFill>
                  <a:srgbClr xmlns:mc="http://schemas.openxmlformats.org/markup-compatibility/2006" xmlns:a14="http://schemas.microsoft.com/office/drawing/2007/7/7/main" val="FF0000" mc:Ignorable=""/>
                </a:solidFill>
                <a:latin typeface="Calibri" pitchFamily="34" charset="0"/>
                <a:sym typeface="Symbol"/>
              </a:rPr>
              <a:t>There is no sound and </a:t>
            </a:r>
            <a:r>
              <a:rPr lang="en-US" sz="3100" b="1" dirty="0" err="1" smtClean="0">
                <a:solidFill>
                  <a:srgbClr xmlns:mc="http://schemas.openxmlformats.org/markup-compatibility/2006" xmlns:a14="http://schemas.microsoft.com/office/drawing/2007/7/7/main" val="FF0000" mc:Ignorable=""/>
                </a:solidFill>
                <a:latin typeface="Calibri" pitchFamily="34" charset="0"/>
                <a:sym typeface="Symbol"/>
              </a:rPr>
              <a:t>refutationally</a:t>
            </a:r>
            <a:r>
              <a:rPr lang="en-US" sz="3100" b="1" dirty="0" smtClean="0">
                <a:solidFill>
                  <a:srgbClr xmlns:mc="http://schemas.openxmlformats.org/markup-compatibility/2006" xmlns:a14="http://schemas.microsoft.com/office/drawing/2007/7/7/main" val="FF0000" mc:Ignorable=""/>
                </a:solidFill>
                <a:latin typeface="Calibri" pitchFamily="34" charset="0"/>
                <a:sym typeface="Symbol"/>
              </a:rPr>
              <a:t> complete</a:t>
            </a:r>
          </a:p>
          <a:p>
            <a:pPr marL="384954" indent="-384954" algn="ctr">
              <a:lnSpc>
                <a:spcPct val="90000"/>
              </a:lnSpc>
              <a:spcBef>
                <a:spcPct val="20000"/>
              </a:spcBef>
              <a:buSzPct val="90000"/>
            </a:pPr>
            <a:r>
              <a:rPr lang="en-US" sz="3100" b="1" dirty="0" smtClean="0">
                <a:solidFill>
                  <a:srgbClr xmlns:mc="http://schemas.openxmlformats.org/markup-compatibility/2006" xmlns:a14="http://schemas.microsoft.com/office/drawing/2007/7/7/main" val="FF0000" mc:Ignorable=""/>
                </a:solidFill>
                <a:latin typeface="Calibri" pitchFamily="34" charset="0"/>
                <a:sym typeface="Symbol"/>
              </a:rPr>
              <a:t>procedure for </a:t>
            </a:r>
          </a:p>
          <a:p>
            <a:pPr marL="384954" indent="-384954" algn="ctr">
              <a:lnSpc>
                <a:spcPct val="90000"/>
              </a:lnSpc>
              <a:spcBef>
                <a:spcPct val="20000"/>
              </a:spcBef>
              <a:buSzPct val="90000"/>
            </a:pPr>
            <a:r>
              <a:rPr lang="en-US" sz="3100" b="1" dirty="0" smtClean="0">
                <a:solidFill>
                  <a:srgbClr xmlns:mc="http://schemas.openxmlformats.org/markup-compatibility/2006" xmlns:a14="http://schemas.microsoft.com/office/drawing/2007/7/7/main" val="FF0000" mc:Ignorable=""/>
                </a:solidFill>
                <a:latin typeface="Calibri" pitchFamily="34" charset="0"/>
                <a:sym typeface="Symbol"/>
              </a:rPr>
              <a:t>linear integer arithmetic + free function symbols</a:t>
            </a:r>
          </a:p>
        </p:txBody>
      </p:sp>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sym typeface="Symbol"/>
              </a:rPr>
              <a:t>Many Approaches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graphicFrame>
        <p:nvGraphicFramePr>
          <p:cNvPr id="6" name="Diagram 5"/>
          <p:cNvGraphicFramePr/>
          <p:nvPr/>
        </p:nvGraphicFramePr>
        <p:xfrm>
          <a:off x="0" y="1675351"/>
          <a:ext cx="9144000" cy="41928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q</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a:sym typeface="Symbol"/>
              </a:rPr>
              <a:t>)</a:t>
            </a:r>
            <a:endParaRPr lang="en-US" dirty="0"/>
          </a:p>
        </p:txBody>
      </p:sp>
    </p:spTree>
    <p:extLst>
      <p:ext uri="{BB962C8B-B14F-4D97-AF65-F5344CB8AC3E}">
        <p14:creationId xmlns:p14="http://schemas.microsoft.com/office/powerpoint/2007/7/12/main" val="4177544855"/>
      </p:ext>
    </p:extLst>
  </p:cSld>
  <p:clrMapOvr>
    <a:masterClrMapping/>
  </p:clrMapOvr>
  <p:transition xmlns:p14="http://schemas.microsoft.com/office/powerpoint/2007/7/12/main">
    <p:fade/>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Challenge: modeling runtime </a:t>
            </a:r>
            <a:endParaRPr sz="4800" spc="-167">
              <a:solidFill>
                <a:srgbClr xmlns:mc="http://schemas.openxmlformats.org/markup-compatibility/2006" xmlns:a14="http://schemas.microsoft.com/office/drawing/2007/7/7/main" val="FF0000" mc:Ignorable=""/>
              </a:solidFill>
              <a:effectLst>
                <a:outerShdw blurRad="50800" dist="38100" dir="2700000" algn="tl" rotWithShape="0">
                  <a:prstClr val="black">
                    <a:alpha val="61000"/>
                  </a:prstClr>
                </a:outerShdw>
              </a:effectLst>
              <a:latin typeface="Calibri" pitchFamily="34" charset="0"/>
            </a:endParaRPr>
          </a:p>
        </p:txBody>
      </p:sp>
      <p:sp>
        <p:nvSpPr>
          <p:cNvPr id="5" name="Text Placeholder 2"/>
          <p:cNvSpPr txBox="1">
            <a:spLocks/>
          </p:cNvSpPr>
          <p:nvPr/>
        </p:nvSpPr>
        <p:spPr>
          <a:xfrm>
            <a:off x="389877" y="1665303"/>
            <a:ext cx="8382000" cy="2003625"/>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Is the </a:t>
            </a:r>
            <a:r>
              <a:rPr lang="en-US" sz="3100" dirty="0" err="1" smtClean="0">
                <a:solidFill>
                  <a:schemeClr val="bg1"/>
                </a:solidFill>
                <a:latin typeface="Calibri" pitchFamily="34" charset="0"/>
                <a:sym typeface="Symbol"/>
              </a:rPr>
              <a:t>axiomatization</a:t>
            </a:r>
            <a:r>
              <a:rPr lang="en-US" sz="3100" dirty="0" smtClean="0">
                <a:solidFill>
                  <a:schemeClr val="bg1"/>
                </a:solidFill>
                <a:latin typeface="Calibri" pitchFamily="34" charset="0"/>
                <a:sym typeface="Symbol"/>
              </a:rPr>
              <a:t> of  the runtime consistent?</a:t>
            </a:r>
          </a:p>
          <a:p>
            <a:pPr marL="384954" indent="-384954">
              <a:lnSpc>
                <a:spcPct val="90000"/>
              </a:lnSpc>
              <a:spcBef>
                <a:spcPct val="20000"/>
              </a:spcBef>
              <a:buSzPct val="90000"/>
              <a:buFontTx/>
              <a:buBlip>
                <a:blip r:embed="rId4"/>
              </a:buBlip>
            </a:pP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False</a:t>
            </a:r>
            <a:r>
              <a:rPr lang="en-US" sz="3100" dirty="0" smtClean="0">
                <a:solidFill>
                  <a:schemeClr val="bg1"/>
                </a:solidFill>
                <a:latin typeface="Calibri" pitchFamily="34" charset="0"/>
                <a:sym typeface="Symbol"/>
              </a:rPr>
              <a:t> implies everything</a:t>
            </a:r>
          </a:p>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Partial solution: </a:t>
            </a: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SMT + Saturation </a:t>
            </a:r>
            <a:r>
              <a:rPr lang="en-US" sz="3100" dirty="0" err="1" smtClean="0">
                <a:solidFill>
                  <a:srgbClr xmlns:mc="http://schemas.openxmlformats.org/markup-compatibility/2006" xmlns:a14="http://schemas.microsoft.com/office/drawing/2007/7/7/main" val="FF0000" mc:Ignorable=""/>
                </a:solidFill>
                <a:latin typeface="Calibri" pitchFamily="34" charset="0"/>
                <a:sym typeface="Symbol"/>
              </a:rPr>
              <a:t>Provers</a:t>
            </a:r>
            <a:endParaRPr lang="en-US" sz="3100" dirty="0" smtClean="0">
              <a:solidFill>
                <a:srgbClr xmlns:mc="http://schemas.openxmlformats.org/markup-compatibility/2006" xmlns:a14="http://schemas.microsoft.com/office/drawing/2007/7/7/main" val="FF0000" mc:Ignorable=""/>
              </a:solidFill>
              <a:latin typeface="Calibri" pitchFamily="34" charset="0"/>
              <a:sym typeface="Symbol"/>
            </a:endParaRPr>
          </a:p>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Found many bugs using this approach</a:t>
            </a:r>
            <a:endParaRPr lang="en-US" sz="31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Challenge: Robustness</a:t>
            </a:r>
            <a:endParaRPr sz="4800" spc="-167">
              <a:solidFill>
                <a:srgbClr xmlns:mc="http://schemas.openxmlformats.org/markup-compatibility/2006" xmlns:a14="http://schemas.microsoft.com/office/drawing/2007/7/7/main" val="FF0000" mc:Ignorable=""/>
              </a:solidFill>
              <a:effectLst>
                <a:outerShdw blurRad="50800" dist="38100" dir="2700000" algn="tl" rotWithShape="0">
                  <a:prstClr val="black">
                    <a:alpha val="61000"/>
                  </a:prstClr>
                </a:outerShdw>
              </a:effectLst>
              <a:latin typeface="Calibri" pitchFamily="34" charset="0"/>
            </a:endParaRPr>
          </a:p>
        </p:txBody>
      </p:sp>
      <p:sp>
        <p:nvSpPr>
          <p:cNvPr id="5" name="Text Placeholder 2"/>
          <p:cNvSpPr txBox="1">
            <a:spLocks/>
          </p:cNvSpPr>
          <p:nvPr/>
        </p:nvSpPr>
        <p:spPr>
          <a:xfrm>
            <a:off x="389877" y="1665303"/>
            <a:ext cx="8382000" cy="2957733"/>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Standard complain</a:t>
            </a:r>
          </a:p>
          <a:p>
            <a:pPr marL="842136" lvl="1" indent="-384954">
              <a:lnSpc>
                <a:spcPct val="90000"/>
              </a:lnSpc>
              <a:spcBef>
                <a:spcPct val="20000"/>
              </a:spcBef>
              <a:buSzPct val="90000"/>
            </a:pPr>
            <a:r>
              <a:rPr lang="en-US" sz="3100" dirty="0" smtClean="0">
                <a:solidFill>
                  <a:schemeClr val="bg1"/>
                </a:solidFill>
                <a:latin typeface="Calibri" pitchFamily="34" charset="0"/>
                <a:sym typeface="Symbol"/>
              </a:rPr>
              <a:t>	</a:t>
            </a: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“I made a small modification in my Spec, and Z3 is </a:t>
            </a:r>
            <a:r>
              <a:rPr lang="en-US" sz="3100" dirty="0" err="1" smtClean="0">
                <a:solidFill>
                  <a:srgbClr xmlns:mc="http://schemas.openxmlformats.org/markup-compatibility/2006" xmlns:a14="http://schemas.microsoft.com/office/drawing/2007/7/7/main" val="FF0000" mc:Ignorable=""/>
                </a:solidFill>
                <a:latin typeface="Calibri" pitchFamily="34" charset="0"/>
                <a:sym typeface="Symbol"/>
              </a:rPr>
              <a:t>timingout</a:t>
            </a:r>
            <a:r>
              <a:rPr lang="en-US" sz="3100" dirty="0" smtClean="0">
                <a:solidFill>
                  <a:srgbClr xmlns:mc="http://schemas.openxmlformats.org/markup-compatibility/2006" xmlns:a14="http://schemas.microsoft.com/office/drawing/2007/7/7/main" val="FF0000" mc:Ignorable=""/>
                </a:solidFill>
                <a:latin typeface="Calibri" pitchFamily="34" charset="0"/>
                <a:sym typeface="Symbol"/>
              </a:rPr>
              <a:t>”</a:t>
            </a:r>
          </a:p>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This also happens with SAT solvers (NP-complete)</a:t>
            </a:r>
          </a:p>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In our case, the problems are </a:t>
            </a:r>
            <a:r>
              <a:rPr lang="en-US" sz="3100" dirty="0" err="1" smtClean="0">
                <a:solidFill>
                  <a:schemeClr val="bg1"/>
                </a:solidFill>
                <a:latin typeface="Calibri" pitchFamily="34" charset="0"/>
                <a:sym typeface="Symbol"/>
              </a:rPr>
              <a:t>undecidable</a:t>
            </a:r>
            <a:endParaRPr lang="en-US" sz="3100" dirty="0" smtClean="0">
              <a:solidFill>
                <a:srgbClr xmlns:mc="http://schemas.openxmlformats.org/markup-compatibility/2006" xmlns:a14="http://schemas.microsoft.com/office/drawing/2007/7/7/main" val="FF0000" mc:Ignorable=""/>
              </a:solidFill>
              <a:latin typeface="Calibri" pitchFamily="34" charset="0"/>
              <a:sym typeface="Symbol"/>
            </a:endParaRPr>
          </a:p>
          <a:p>
            <a:pPr marL="384954" indent="-384954">
              <a:lnSpc>
                <a:spcPct val="90000"/>
              </a:lnSpc>
              <a:spcBef>
                <a:spcPct val="20000"/>
              </a:spcBef>
              <a:buSzPct val="90000"/>
              <a:buFontTx/>
              <a:buBlip>
                <a:blip r:embed="rId4"/>
              </a:buBlip>
            </a:pPr>
            <a:r>
              <a:rPr lang="en-US" sz="3100" dirty="0" smtClean="0">
                <a:solidFill>
                  <a:schemeClr val="bg1"/>
                </a:solidFill>
                <a:latin typeface="Calibri" pitchFamily="34" charset="0"/>
                <a:sym typeface="Symbol"/>
              </a:rPr>
              <a:t>Partial solution: parallelization</a:t>
            </a:r>
            <a:endParaRPr lang="en-US" sz="3100"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Parallel Z3</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81000" y="1840992"/>
            <a:ext cx="8382000" cy="1809726"/>
          </a:xfrm>
        </p:spPr>
        <p:txBody>
          <a:bodyPr/>
          <a:lstStyle/>
          <a:p>
            <a:r>
              <a:rPr lang="en-US" dirty="0" smtClean="0"/>
              <a:t>Joint work with Y. Hamadi (MSRC) and C. Wintersteiger</a:t>
            </a:r>
          </a:p>
          <a:p>
            <a:r>
              <a:rPr lang="en-US" dirty="0" smtClean="0"/>
              <a:t>Multi-core &amp; Multi-node (HPC)</a:t>
            </a:r>
          </a:p>
          <a:p>
            <a:r>
              <a:rPr lang="en-US" dirty="0" smtClean="0">
                <a:solidFill>
                  <a:srgbClr xmlns:mc="http://schemas.openxmlformats.org/markup-compatibility/2006" xmlns:a14="http://schemas.microsoft.com/office/drawing/2007/7/7/main" val="FF0000" mc:Ignorable=""/>
                </a:solidFill>
              </a:rPr>
              <a:t>Different strategies in parallel</a:t>
            </a:r>
          </a:p>
          <a:p>
            <a:r>
              <a:rPr lang="en-US" dirty="0" smtClean="0"/>
              <a:t>Collaborate exchanging lemmas</a:t>
            </a:r>
          </a:p>
        </p:txBody>
      </p:sp>
      <p:graphicFrame>
        <p:nvGraphicFramePr>
          <p:cNvPr id="5" name="Diagram 4"/>
          <p:cNvGraphicFramePr/>
          <p:nvPr/>
        </p:nvGraphicFramePr>
        <p:xfrm>
          <a:off x="4403981" y="2837642"/>
          <a:ext cx="5654425" cy="310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Footer Placeholder 3"/>
          <p:cNvSpPr>
            <a:spLocks noGrp="1"/>
          </p:cNvSpPr>
          <p:nvPr>
            <p:ph type="ftr" sz="quarter" idx="10"/>
          </p:nvPr>
        </p:nvSpPr>
        <p:spPr>
          <a:xfrm>
            <a:off x="1979720" y="6356350"/>
            <a:ext cx="4971496" cy="365125"/>
          </a:xfrm>
        </p:spPr>
        <p:txBody>
          <a:bodyPr/>
          <a:lstStyle/>
          <a:p>
            <a:r>
              <a:rPr lang="en-US" i="1" dirty="0" err="1" smtClean="0"/>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SMT: Some Applications</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graphicFrame>
        <p:nvGraphicFramePr>
          <p:cNvPr id="6" name="Diagram 5"/>
          <p:cNvGraphicFramePr/>
          <p:nvPr/>
        </p:nvGraphicFramePr>
        <p:xfrm>
          <a:off x="912316" y="1611248"/>
          <a:ext cx="7256323" cy="42935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Overview</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5" name="Content Placeholder 2"/>
          <p:cNvSpPr>
            <a:spLocks noGrp="1"/>
          </p:cNvSpPr>
          <p:nvPr>
            <p:ph idx="4294967295"/>
          </p:nvPr>
        </p:nvSpPr>
        <p:spPr>
          <a:xfrm>
            <a:off x="432335" y="1582989"/>
            <a:ext cx="8382000" cy="4246563"/>
          </a:xfrm>
        </p:spPr>
        <p:txBody>
          <a:bodyPr/>
          <a:lstStyle/>
          <a:p>
            <a:r>
              <a:rPr lang="en-US" sz="2400" i="1" dirty="0" smtClean="0">
                <a:latin typeface="Calibri" pitchFamily="34" charset="0"/>
              </a:rPr>
              <a:t>http://research.microsoft.com/slam/</a:t>
            </a:r>
          </a:p>
          <a:p>
            <a:r>
              <a:rPr lang="en-US" sz="2400" i="1" dirty="0" smtClean="0">
                <a:solidFill>
                  <a:srgbClr xmlns:mc="http://schemas.openxmlformats.org/markup-compatibility/2006" xmlns:a14="http://schemas.microsoft.com/office/drawing/2007/7/7/main" val="FF0000" mc:Ignorable=""/>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xmlns:mc="http://schemas.openxmlformats.org/markup-compatibility/2006" xmlns:a14="http://schemas.microsoft.com/office/drawing/2007/7/7/main" val="FF0000" mc:Ignorable=""/>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xmlns:mc="http://schemas.openxmlformats.org/markup-compatibility/2006" xmlns:a14="http://schemas.microsoft.com/office/drawing/2007/7/7/main" val="FF0000" mc:Ignorable=""/>
                </a:solidFill>
                <a:latin typeface="Calibri" pitchFamily="34" charset="0"/>
              </a:rPr>
              <a:t>P</a:t>
            </a:r>
            <a:r>
              <a:rPr lang="en-US" sz="2800" dirty="0" smtClean="0">
                <a:latin typeface="Calibri" pitchFamily="34" charset="0"/>
              </a:rPr>
              <a:t> and </a:t>
            </a:r>
            <a:r>
              <a:rPr lang="en-US" sz="2800" i="1" dirty="0" smtClean="0">
                <a:solidFill>
                  <a:srgbClr xmlns:mc="http://schemas.openxmlformats.org/markup-compatibility/2006" xmlns:a14="http://schemas.microsoft.com/office/drawing/2007/7/7/main" val="FF0000" mc:Ignorable=""/>
                </a:solidFill>
                <a:latin typeface="Calibri" pitchFamily="34" charset="0"/>
              </a:rPr>
              <a:t>F </a:t>
            </a:r>
            <a:r>
              <a:rPr lang="en-US" sz="2800" dirty="0" smtClean="0">
                <a:solidFill>
                  <a:srgbClr xmlns:mc="http://schemas.openxmlformats.org/markup-compatibility/2006" xmlns:a14="http://schemas.microsoft.com/office/drawing/2007/7/7/main" val="FF0000" mc:Ignorable=""/>
                </a:solidFill>
                <a:latin typeface="Calibri" pitchFamily="34" charset="0"/>
              </a:rPr>
              <a:t>= {</a:t>
            </a:r>
            <a:r>
              <a:rPr lang="en-US" sz="2800" i="1" dirty="0" smtClean="0">
                <a:solidFill>
                  <a:srgbClr xmlns:mc="http://schemas.openxmlformats.org/markup-compatibility/2006" xmlns:a14="http://schemas.microsoft.com/office/drawing/2007/7/7/main" val="FF0000" mc:Ignorable=""/>
                </a:solidFill>
                <a:latin typeface="Calibri" pitchFamily="34" charset="0"/>
              </a:rPr>
              <a:t>p</a:t>
            </a:r>
            <a:r>
              <a:rPr lang="en-US" sz="2800" i="1" baseline="-25000" dirty="0" smtClean="0">
                <a:solidFill>
                  <a:srgbClr xmlns:mc="http://schemas.openxmlformats.org/markup-compatibility/2006" xmlns:a14="http://schemas.microsoft.com/office/drawing/2007/7/7/main" val="FF0000" mc:Ignorable=""/>
                </a:solidFill>
                <a:latin typeface="Calibri" pitchFamily="34" charset="0"/>
              </a:rPr>
              <a:t>1</a:t>
            </a:r>
            <a:r>
              <a:rPr lang="en-US" sz="2800" dirty="0" smtClean="0">
                <a:solidFill>
                  <a:srgbClr xmlns:mc="http://schemas.openxmlformats.org/markup-compatibility/2006" xmlns:a14="http://schemas.microsoft.com/office/drawing/2007/7/7/main" val="FF0000" mc:Ignorable=""/>
                </a:solidFill>
                <a:latin typeface="Calibri" pitchFamily="34" charset="0"/>
              </a:rPr>
              <a:t>, … , </a:t>
            </a:r>
            <a:r>
              <a:rPr lang="en-US" sz="2800" i="1" dirty="0" err="1" smtClean="0">
                <a:solidFill>
                  <a:srgbClr xmlns:mc="http://schemas.openxmlformats.org/markup-compatibility/2006" xmlns:a14="http://schemas.microsoft.com/office/drawing/2007/7/7/main" val="FF0000" mc:Ignorable=""/>
                </a:solidFill>
                <a:latin typeface="Calibri" pitchFamily="34" charset="0"/>
              </a:rPr>
              <a:t>p</a:t>
            </a:r>
            <a:r>
              <a:rPr lang="en-US" sz="2800" i="1" baseline="-25000" dirty="0" err="1" smtClean="0">
                <a:solidFill>
                  <a:srgbClr xmlns:mc="http://schemas.openxmlformats.org/markup-compatibility/2006" xmlns:a14="http://schemas.microsoft.com/office/drawing/2007/7/7/main" val="FF0000" mc:Ignorable=""/>
                </a:solidFill>
                <a:latin typeface="Calibri" pitchFamily="34" charset="0"/>
              </a:rPr>
              <a:t>n</a:t>
            </a:r>
            <a:r>
              <a:rPr lang="en-US" sz="2800" dirty="0" smtClean="0">
                <a:solidFill>
                  <a:srgbClr xmlns:mc="http://schemas.openxmlformats.org/markup-compatibility/2006" xmlns:a14="http://schemas.microsoft.com/office/drawing/2007/7/7/main" val="FF0000" mc:Ignorable=""/>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
        <p:nvSpPr>
          <p:cNvPr id="4" name="Footer Placeholder 3"/>
          <p:cNvSpPr>
            <a:spLocks noGrp="1"/>
          </p:cNvSpPr>
          <p:nvPr>
            <p:ph type="ftr" sz="quarter" idx="10"/>
          </p:nvPr>
        </p:nvSpPr>
        <p:spPr>
          <a:xfrm>
            <a:off x="3124200" y="6356350"/>
            <a:ext cx="2895600" cy="365125"/>
          </a:xfrm>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Abstracting Expressions via </a:t>
            </a:r>
            <a:r>
              <a:rPr i="1" smtClean="0"/>
              <a:t>F</a:t>
            </a:r>
            <a:endParaRPr lang="en-US" i="1" dirty="0"/>
          </a:p>
        </p:txBody>
      </p:sp>
      <p:sp>
        <p:nvSpPr>
          <p:cNvPr id="3" name="Content Placeholder 2"/>
          <p:cNvSpPr>
            <a:spLocks noGrp="1"/>
          </p:cNvSpPr>
          <p:nvPr>
            <p:ph idx="1"/>
          </p:nvPr>
        </p:nvSpPr>
        <p:spPr/>
        <p:txBody>
          <a:bodyPr/>
          <a:lstStyle/>
          <a:p>
            <a:r>
              <a:rPr lang="en-US" i="1" dirty="0" err="1" smtClean="0">
                <a:solidFill>
                  <a:srgbClr xmlns:mc="http://schemas.openxmlformats.org/markup-compatibility/2006" xmlns:a14="http://schemas.microsoft.com/office/drawing/2007/7/7/main" val="FF0000" mc:Ignorable=""/>
                </a:solidFill>
              </a:rPr>
              <a:t>Implies</a:t>
            </a:r>
            <a:r>
              <a:rPr lang="en-US" i="1" baseline="-25000" dirty="0" err="1" smtClean="0">
                <a:solidFill>
                  <a:srgbClr xmlns:mc="http://schemas.openxmlformats.org/markup-compatibility/2006" xmlns:a14="http://schemas.microsoft.com/office/drawing/2007/7/7/main" val="FF0000" mc:Ignorable=""/>
                </a:solidFill>
              </a:rPr>
              <a:t>F</a:t>
            </a:r>
            <a:r>
              <a:rPr lang="en-US" i="1" dirty="0" smtClean="0">
                <a:solidFill>
                  <a:srgbClr xmlns:mc="http://schemas.openxmlformats.org/markup-compatibility/2006" xmlns:a14="http://schemas.microsoft.com/office/drawing/2007/7/7/main" val="FF0000" mc:Ignorable=""/>
                </a:solidFill>
              </a:rPr>
              <a:t> (e)</a:t>
            </a:r>
          </a:p>
          <a:p>
            <a:pPr lvl="1"/>
            <a:r>
              <a:rPr lang="en-US" dirty="0" smtClean="0"/>
              <a:t>Best Boolean function over </a:t>
            </a:r>
            <a:r>
              <a:rPr lang="en-US" i="1" dirty="0" smtClean="0"/>
              <a:t>F</a:t>
            </a:r>
            <a:r>
              <a:rPr lang="en-US" dirty="0" smtClean="0"/>
              <a:t> that implies </a:t>
            </a:r>
            <a:r>
              <a:rPr lang="en-US" i="1" dirty="0" smtClean="0"/>
              <a:t>e.</a:t>
            </a:r>
          </a:p>
          <a:p>
            <a:r>
              <a:rPr lang="en-US" i="1" dirty="0" err="1" smtClean="0">
                <a:solidFill>
                  <a:srgbClr xmlns:mc="http://schemas.openxmlformats.org/markup-compatibility/2006" xmlns:a14="http://schemas.microsoft.com/office/drawing/2007/7/7/main" val="FF0000" mc:Ignorable=""/>
                </a:solidFill>
              </a:rPr>
              <a:t>ImpliedBy</a:t>
            </a:r>
            <a:r>
              <a:rPr lang="en-US" i="1" baseline="-25000" dirty="0" err="1" smtClean="0">
                <a:solidFill>
                  <a:srgbClr xmlns:mc="http://schemas.openxmlformats.org/markup-compatibility/2006" xmlns:a14="http://schemas.microsoft.com/office/drawing/2007/7/7/main" val="FF0000" mc:Ignorable=""/>
                </a:solidFill>
              </a:rPr>
              <a:t>F</a:t>
            </a:r>
            <a:r>
              <a:rPr lang="en-US" i="1" dirty="0" smtClean="0">
                <a:solidFill>
                  <a:srgbClr xmlns:mc="http://schemas.openxmlformats.org/markup-compatibility/2006" xmlns:a14="http://schemas.microsoft.com/office/drawing/2007/7/7/main" val="FF0000" mc:Ignorable=""/>
                </a:solidFill>
              </a:rPr>
              <a:t> (e)</a:t>
            </a:r>
          </a:p>
          <a:p>
            <a:pPr lvl="1"/>
            <a:r>
              <a:rPr lang="en-US" dirty="0" smtClean="0"/>
              <a:t>Best Boolean function over </a:t>
            </a:r>
            <a:r>
              <a:rPr lang="en-US" i="1" dirty="0" smtClean="0"/>
              <a:t>F</a:t>
            </a:r>
            <a:r>
              <a:rPr lang="en-US" dirty="0" smtClean="0"/>
              <a:t> that is implied by </a:t>
            </a:r>
            <a:r>
              <a:rPr lang="en-US" i="1" dirty="0" smtClean="0"/>
              <a:t>e.</a:t>
            </a:r>
          </a:p>
          <a:p>
            <a:pPr lvl="1"/>
            <a:r>
              <a:rPr lang="en-US" i="1" dirty="0" err="1" smtClean="0"/>
              <a:t>ImpliedBy</a:t>
            </a:r>
            <a:r>
              <a:rPr lang="en-US" i="1" baseline="-25000" dirty="0" err="1" smtClean="0"/>
              <a:t>F</a:t>
            </a:r>
            <a:r>
              <a:rPr lang="en-US" i="1" dirty="0" smtClean="0"/>
              <a:t> (e) = not </a:t>
            </a:r>
            <a:r>
              <a:rPr lang="en-US" i="1" dirty="0" err="1" smtClean="0"/>
              <a:t>Implies</a:t>
            </a:r>
            <a:r>
              <a:rPr lang="en-US" i="1" baseline="-25000" dirty="0" err="1" smtClean="0"/>
              <a:t>F</a:t>
            </a:r>
            <a:r>
              <a:rPr lang="en-US" i="1" dirty="0" smtClean="0"/>
              <a:t> (</a:t>
            </a:r>
            <a:r>
              <a:rPr lang="en-US" i="1" dirty="0" smtClean="0">
                <a:sym typeface="Symbol"/>
              </a:rPr>
              <a:t>not </a:t>
            </a:r>
            <a:r>
              <a:rPr lang="en-US" i="1" dirty="0" smtClean="0"/>
              <a:t>e)</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Computing </a:t>
            </a:r>
            <a:r>
              <a:rPr i="1" smtClean="0"/>
              <a:t>Implies</a:t>
            </a:r>
            <a:r>
              <a:rPr i="1" baseline="-25000" smtClean="0"/>
              <a:t>F</a:t>
            </a:r>
            <a:r>
              <a:rPr i="1" smtClean="0"/>
              <a:t>(e)</a:t>
            </a:r>
            <a:endParaRPr lang="en-US" i="1" dirty="0"/>
          </a:p>
        </p:txBody>
      </p:sp>
      <p:sp>
        <p:nvSpPr>
          <p:cNvPr id="3" name="Content Placeholder 2"/>
          <p:cNvSpPr>
            <a:spLocks noGrp="1"/>
          </p:cNvSpPr>
          <p:nvPr>
            <p:ph idx="1"/>
          </p:nvPr>
        </p:nvSpPr>
        <p:spPr/>
        <p:txBody>
          <a:bodyPr/>
          <a:lstStyle/>
          <a:p>
            <a:r>
              <a:rPr lang="it-IT" dirty="0" smtClean="0"/>
              <a:t>minterm </a:t>
            </a:r>
            <a:r>
              <a:rPr lang="it-IT" i="1" dirty="0" smtClean="0"/>
              <a:t>m</a:t>
            </a:r>
            <a:r>
              <a:rPr lang="it-IT" dirty="0" smtClean="0"/>
              <a:t> = </a:t>
            </a:r>
            <a:r>
              <a:rPr lang="it-IT" i="1" dirty="0" smtClean="0"/>
              <a:t>l</a:t>
            </a:r>
            <a:r>
              <a:rPr lang="it-IT" i="1" baseline="-25000" dirty="0" smtClean="0"/>
              <a:t>1</a:t>
            </a:r>
            <a:r>
              <a:rPr lang="it-IT" dirty="0" smtClean="0"/>
              <a:t> ∧ ... ∧ </a:t>
            </a:r>
            <a:r>
              <a:rPr lang="it-IT" i="1" dirty="0" smtClean="0"/>
              <a:t>l</a:t>
            </a:r>
            <a:r>
              <a:rPr lang="it-IT" i="1" baseline="-25000" dirty="0" smtClean="0"/>
              <a:t>n</a:t>
            </a:r>
            <a:r>
              <a:rPr lang="it-IT" dirty="0" smtClean="0"/>
              <a:t>, where </a:t>
            </a:r>
            <a:r>
              <a:rPr lang="it-IT" i="1" dirty="0" smtClean="0"/>
              <a:t>l</a:t>
            </a:r>
            <a:r>
              <a:rPr lang="it-IT" i="1" baseline="-25000" dirty="0" smtClean="0"/>
              <a:t>i</a:t>
            </a:r>
            <a:r>
              <a:rPr lang="it-IT" dirty="0" smtClean="0"/>
              <a:t> = </a:t>
            </a:r>
            <a:r>
              <a:rPr lang="it-IT" i="1" dirty="0" smtClean="0"/>
              <a:t>p</a:t>
            </a:r>
            <a:r>
              <a:rPr lang="it-IT" i="1" baseline="-25000" dirty="0" smtClean="0"/>
              <a:t>i</a:t>
            </a:r>
            <a:r>
              <a:rPr lang="it-IT" dirty="0" smtClean="0"/>
              <a:t>, or </a:t>
            </a:r>
            <a:r>
              <a:rPr lang="it-IT" i="1" dirty="0" smtClean="0"/>
              <a:t>l</a:t>
            </a:r>
            <a:r>
              <a:rPr lang="it-IT" i="1" baseline="-25000" dirty="0" smtClean="0"/>
              <a:t>i</a:t>
            </a:r>
            <a:r>
              <a:rPr lang="it-IT" dirty="0" smtClean="0"/>
              <a:t> = </a:t>
            </a:r>
            <a:r>
              <a:rPr lang="it-IT" i="1" dirty="0" smtClean="0"/>
              <a:t>not p</a:t>
            </a:r>
            <a:r>
              <a:rPr lang="it-IT" i="1" baseline="-25000" dirty="0" smtClean="0"/>
              <a:t>i</a:t>
            </a:r>
            <a:r>
              <a:rPr lang="it-IT" dirty="0" smtClean="0"/>
              <a:t>.</a:t>
            </a:r>
          </a:p>
          <a:p>
            <a:r>
              <a:rPr lang="en-US" i="1" dirty="0" err="1" smtClean="0"/>
              <a:t>Implies</a:t>
            </a:r>
            <a:r>
              <a:rPr lang="en-US" i="1" baseline="-25000" dirty="0" err="1" smtClean="0"/>
              <a:t>F</a:t>
            </a:r>
            <a:r>
              <a:rPr lang="en-US" i="1" dirty="0" smtClean="0"/>
              <a:t> (e)</a:t>
            </a:r>
            <a:r>
              <a:rPr lang="en-US" dirty="0" smtClean="0"/>
              <a:t>:</a:t>
            </a:r>
            <a:r>
              <a:rPr lang="en-US" i="1" dirty="0" smtClean="0"/>
              <a:t> </a:t>
            </a:r>
            <a:r>
              <a:rPr lang="en-US" dirty="0" smtClean="0"/>
              <a:t>disjunction of all </a:t>
            </a:r>
            <a:r>
              <a:rPr lang="en-US" dirty="0" err="1" smtClean="0"/>
              <a:t>minterms</a:t>
            </a:r>
            <a:r>
              <a:rPr lang="en-US" dirty="0" smtClean="0"/>
              <a:t> that imply</a:t>
            </a:r>
            <a:r>
              <a:rPr lang="en-US" i="1" dirty="0" smtClean="0"/>
              <a:t> e.</a:t>
            </a:r>
          </a:p>
          <a:p>
            <a:r>
              <a:rPr lang="en-US" dirty="0" smtClean="0"/>
              <a:t>Naive approach</a:t>
            </a:r>
          </a:p>
          <a:p>
            <a:pPr lvl="1"/>
            <a:r>
              <a:rPr lang="en-US" dirty="0" smtClean="0"/>
              <a:t>Generate all 2</a:t>
            </a:r>
            <a:r>
              <a:rPr lang="en-US" i="1" baseline="30000" dirty="0" smtClean="0"/>
              <a:t>n</a:t>
            </a:r>
            <a:r>
              <a:rPr lang="en-US" dirty="0" smtClean="0"/>
              <a:t> possible </a:t>
            </a:r>
            <a:r>
              <a:rPr lang="en-US" dirty="0" err="1" smtClean="0"/>
              <a:t>minterms</a:t>
            </a:r>
            <a:r>
              <a:rPr lang="en-US" dirty="0" smtClean="0"/>
              <a:t>.</a:t>
            </a:r>
          </a:p>
          <a:p>
            <a:pPr lvl="1"/>
            <a:r>
              <a:rPr lang="en-US" dirty="0" smtClean="0"/>
              <a:t>For each </a:t>
            </a:r>
            <a:r>
              <a:rPr lang="en-US" dirty="0" err="1" smtClean="0"/>
              <a:t>minterm</a:t>
            </a:r>
            <a:r>
              <a:rPr lang="en-US" dirty="0" smtClean="0"/>
              <a:t> </a:t>
            </a:r>
            <a:r>
              <a:rPr lang="en-US" i="1" dirty="0" smtClean="0"/>
              <a:t>m</a:t>
            </a:r>
            <a:r>
              <a:rPr lang="en-US" dirty="0" smtClean="0"/>
              <a:t>, use SMT solver to check validity of 	</a:t>
            </a:r>
            <a:r>
              <a:rPr lang="en-US" i="1" dirty="0" smtClean="0"/>
              <a:t>m</a:t>
            </a:r>
            <a:r>
              <a:rPr lang="en-US" dirty="0" smtClean="0"/>
              <a:t> ⇒ </a:t>
            </a:r>
            <a:r>
              <a:rPr lang="en-US" i="1" dirty="0" smtClean="0"/>
              <a:t>e</a:t>
            </a:r>
            <a:r>
              <a:rPr lang="en-US" dirty="0" smtClean="0"/>
              <a:t>.</a:t>
            </a:r>
          </a:p>
          <a:p>
            <a:r>
              <a:rPr lang="en-US" dirty="0" smtClean="0"/>
              <a:t>Many possible optimizations</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287116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6" name="&quot;No&quot; Symbol 5"/>
          <p:cNvSpPr/>
          <p:nvPr/>
        </p:nvSpPr>
        <p:spPr bwMode="auto">
          <a:xfrm>
            <a:off x="4136165" y="3297035"/>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quot;No&quot; Symbol 6"/>
          <p:cNvSpPr/>
          <p:nvPr/>
        </p:nvSpPr>
        <p:spPr bwMode="auto">
          <a:xfrm>
            <a:off x="4136165" y="372432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Freeform 8"/>
          <p:cNvSpPr/>
          <p:nvPr/>
        </p:nvSpPr>
        <p:spPr bwMode="auto">
          <a:xfrm>
            <a:off x="4136165" y="4101764"/>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0" name="TextBox 9"/>
          <p:cNvSpPr txBox="1"/>
          <p:nvPr/>
        </p:nvSpPr>
        <p:spPr>
          <a:xfrm>
            <a:off x="760575" y="4768553"/>
            <a:ext cx="3256020" cy="461665"/>
          </a:xfrm>
          <a:prstGeom prst="rect">
            <a:avLst/>
          </a:prstGeom>
          <a:noFill/>
        </p:spPr>
        <p:txBody>
          <a:bodyPr wrap="none" rtlCol="0">
            <a:spAutoFit/>
          </a:bodyPr>
          <a:lstStyle/>
          <a:p>
            <a:r>
              <a:rPr lang="en-US" sz="2400" i="1" dirty="0" err="1" smtClean="0">
                <a:solidFill>
                  <a:srgbClr xmlns:mc="http://schemas.openxmlformats.org/markup-compatibility/2006" xmlns:a14="http://schemas.microsoft.com/office/drawing/2007/7/7/main" val="FF0000" mc:Ignorable=""/>
                </a:solidFill>
                <a:latin typeface="Calibri" pitchFamily="34" charset="0"/>
              </a:rPr>
              <a:t>Implies</a:t>
            </a:r>
            <a:r>
              <a:rPr lang="en-US" sz="2400" i="1" baseline="-25000" dirty="0" err="1" smtClean="0">
                <a:solidFill>
                  <a:srgbClr xmlns:mc="http://schemas.openxmlformats.org/markup-compatibility/2006" xmlns:a14="http://schemas.microsoft.com/office/drawing/2007/7/7/main" val="FF0000" mc:Ignorable=""/>
                </a:solidFill>
                <a:latin typeface="Calibri" pitchFamily="34" charset="0"/>
              </a:rPr>
              <a:t>F</a:t>
            </a:r>
            <a:r>
              <a:rPr lang="en-US" sz="2400" dirty="0" smtClean="0">
                <a:solidFill>
                  <a:srgbClr xmlns:mc="http://schemas.openxmlformats.org/markup-compatibility/2006" xmlns:a14="http://schemas.microsoft.com/office/drawing/2007/7/7/main" val="FF0000" mc:Ignorable=""/>
                </a:solidFill>
                <a:latin typeface="Calibri" pitchFamily="34" charset="0"/>
              </a:rPr>
              <a:t>(y&gt;1) = x&lt;y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latin typeface="Calibri" pitchFamily="34" charset="0"/>
              </a:rPr>
              <a:t> x=2</a:t>
            </a:r>
          </a:p>
        </p:txBody>
      </p:sp>
      <p:sp>
        <p:nvSpPr>
          <p:cNvPr id="12" name="Footer Placeholder 3"/>
          <p:cNvSpPr>
            <a:spLocks noGrp="1"/>
          </p:cNvSpPr>
          <p:nvPr>
            <p:ph type="ftr" sz="quarter" idx="10"/>
          </p:nvPr>
        </p:nvSpPr>
        <p:spPr>
          <a:xfrm>
            <a:off x="3124200" y="6356350"/>
            <a:ext cx="2895600" cy="365125"/>
          </a:xfrm>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787848" y="4776574"/>
            <a:ext cx="2949846" cy="461665"/>
          </a:xfrm>
          <a:prstGeom prst="rect">
            <a:avLst/>
          </a:prstGeom>
          <a:noFill/>
        </p:spPr>
        <p:txBody>
          <a:bodyPr wrap="none" rtlCol="0">
            <a:spAutoFit/>
          </a:bodyPr>
          <a:lstStyle/>
          <a:p>
            <a:r>
              <a:rPr lang="en-US" sz="2400" i="1" dirty="0" err="1" smtClean="0">
                <a:solidFill>
                  <a:srgbClr xmlns:mc="http://schemas.openxmlformats.org/markup-compatibility/2006" xmlns:a14="http://schemas.microsoft.com/office/drawing/2007/7/7/main" val="FF0000" mc:Ignorable=""/>
                </a:solidFill>
                <a:latin typeface="Calibri" pitchFamily="34" charset="0"/>
              </a:rPr>
              <a:t>Implies</a:t>
            </a:r>
            <a:r>
              <a:rPr lang="en-US" sz="2400" i="1" baseline="-25000" dirty="0" err="1" smtClean="0">
                <a:solidFill>
                  <a:srgbClr xmlns:mc="http://schemas.openxmlformats.org/markup-compatibility/2006" xmlns:a14="http://schemas.microsoft.com/office/drawing/2007/7/7/main" val="FF0000" mc:Ignorable=""/>
                </a:solidFill>
                <a:latin typeface="Calibri" pitchFamily="34" charset="0"/>
              </a:rPr>
              <a:t>F</a:t>
            </a:r>
            <a:r>
              <a:rPr lang="en-US" sz="2400" dirty="0" smtClean="0">
                <a:solidFill>
                  <a:srgbClr xmlns:mc="http://schemas.openxmlformats.org/markup-compatibility/2006" xmlns:a14="http://schemas.microsoft.com/office/drawing/2007/7/7/main" val="FF0000" mc:Ignorable=""/>
                </a:solidFill>
                <a:latin typeface="Calibri" pitchFamily="34" charset="0"/>
              </a:rPr>
              <a:t>(y&gt;1) = b</a:t>
            </a:r>
            <a:r>
              <a:rPr lang="en-US" sz="2400" baseline="-25000" dirty="0" smtClean="0">
                <a:solidFill>
                  <a:srgbClr xmlns:mc="http://schemas.openxmlformats.org/markup-compatibility/2006" xmlns:a14="http://schemas.microsoft.com/office/drawing/2007/7/7/main" val="FF0000" mc:Ignorable=""/>
                </a:solidFill>
                <a:latin typeface="Calibri" pitchFamily="34" charset="0"/>
              </a:rPr>
              <a:t>1</a:t>
            </a:r>
            <a:r>
              <a:rPr lang="en-US" sz="2400" dirty="0" smtClean="0">
                <a:solidFill>
                  <a:srgbClr xmlns:mc="http://schemas.openxmlformats.org/markup-compatibility/2006" xmlns:a14="http://schemas.microsoft.com/office/drawing/2007/7/7/main" val="FF0000" mc:Ignorable=""/>
                </a:solidFill>
                <a:latin typeface="Calibri" pitchFamily="34" charset="0"/>
              </a:rPr>
              <a:t> </a:t>
            </a:r>
            <a:r>
              <a:rPr lang="en-US" sz="2400"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400" dirty="0" smtClean="0">
                <a:solidFill>
                  <a:srgbClr xmlns:mc="http://schemas.openxmlformats.org/markup-compatibility/2006" xmlns:a14="http://schemas.microsoft.com/office/drawing/2007/7/7/main" val="FF0000" mc:Ignorable=""/>
                </a:solidFill>
                <a:latin typeface="Calibri" pitchFamily="34" charset="0"/>
              </a:rPr>
              <a:t> b</a:t>
            </a:r>
            <a:r>
              <a:rPr lang="en-US" sz="2400" baseline="-25000" dirty="0" smtClean="0">
                <a:solidFill>
                  <a:srgbClr xmlns:mc="http://schemas.openxmlformats.org/markup-compatibility/2006" xmlns:a14="http://schemas.microsoft.com/office/drawing/2007/7/7/main" val="FF0000" mc:Ignorable=""/>
                </a:solidFill>
                <a:latin typeface="Calibri" pitchFamily="34" charset="0"/>
              </a:rPr>
              <a:t>2</a:t>
            </a:r>
            <a:endParaRPr lang="en-US" sz="2400" dirty="0" smtClean="0">
              <a:solidFill>
                <a:srgbClr xmlns:mc="http://schemas.openxmlformats.org/markup-compatibility/2006" xmlns:a14="http://schemas.microsoft.com/office/drawing/2007/7/7/main" val="FF0000" mc:Ignorable=""/>
              </a:solidFill>
              <a:latin typeface="Calibri" pitchFamily="34" charset="0"/>
            </a:endParaRPr>
          </a:p>
        </p:txBody>
      </p:sp>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287116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6" name="&quot;No&quot; Symbol 5"/>
          <p:cNvSpPr/>
          <p:nvPr/>
        </p:nvSpPr>
        <p:spPr bwMode="auto">
          <a:xfrm>
            <a:off x="4136165" y="3297035"/>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quot;No&quot; Symbol 6"/>
          <p:cNvSpPr/>
          <p:nvPr/>
        </p:nvSpPr>
        <p:spPr bwMode="auto">
          <a:xfrm>
            <a:off x="4136165" y="372432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9" name="Freeform 8"/>
          <p:cNvSpPr/>
          <p:nvPr/>
        </p:nvSpPr>
        <p:spPr bwMode="auto">
          <a:xfrm>
            <a:off x="4136165" y="4101764"/>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Footer Placeholder 3"/>
          <p:cNvSpPr>
            <a:spLocks noGrp="1"/>
          </p:cNvSpPr>
          <p:nvPr>
            <p:ph type="ftr" sz="quarter" idx="10"/>
          </p:nvPr>
        </p:nvSpPr>
        <p:spPr>
          <a:xfrm>
            <a:off x="3124200" y="6356350"/>
            <a:ext cx="2895600" cy="365125"/>
          </a:xfrm>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861774"/>
          </a:xfrm>
        </p:spPr>
        <p:txBody>
          <a:bodyPr/>
          <a:lstStyle/>
          <a:p>
            <a:pPr marL="0" indent="0">
              <a:buNone/>
            </a:pPr>
            <a:r>
              <a:rPr lang="en-US" dirty="0"/>
              <a:t>C</a:t>
            </a:r>
            <a:r>
              <a:rPr lang="en-US" dirty="0" smtClean="0"/>
              <a:t>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q</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a:sym typeface="Symbol"/>
              </a:rPr>
              <a:t>)</a:t>
            </a:r>
            <a:endParaRPr lang="en-US" dirty="0"/>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2597763822"/>
      </p:ext>
    </p:extLst>
  </p:cSld>
  <p:clrMapOvr>
    <a:masterClrMapping/>
  </p:clrMapOvr>
  <p:transition xmlns:p14="http://schemas.microsoft.com/office/powerpoint/2007/7/12/main">
    <p:fade/>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Newton</a:t>
            </a:r>
            <a:endParaRPr lang="en-US" i="1" dirty="0"/>
          </a:p>
        </p:txBody>
      </p:sp>
      <p:sp>
        <p:nvSpPr>
          <p:cNvPr id="3" name="Content Placeholder 2"/>
          <p:cNvSpPr>
            <a:spLocks noGrp="1"/>
          </p:cNvSpPr>
          <p:nvPr>
            <p:ph idx="1"/>
          </p:nvPr>
        </p:nvSpPr>
        <p:spPr/>
        <p:txBody>
          <a:bodyPr/>
          <a:lstStyle/>
          <a:p>
            <a:r>
              <a:rPr lang="en-US" dirty="0" smtClean="0"/>
              <a:t>Given an error path </a:t>
            </a:r>
            <a:r>
              <a:rPr lang="en-US" i="1" dirty="0" smtClean="0"/>
              <a:t>p</a:t>
            </a:r>
            <a:r>
              <a:rPr lang="en-US" dirty="0" smtClean="0"/>
              <a:t> in the Boolean program </a:t>
            </a:r>
            <a:r>
              <a:rPr lang="en-US" i="1" dirty="0" smtClean="0"/>
              <a:t>B</a:t>
            </a:r>
            <a:r>
              <a:rPr lang="en-US" dirty="0" smtClean="0"/>
              <a:t>.</a:t>
            </a:r>
          </a:p>
          <a:p>
            <a:r>
              <a:rPr lang="en-US" dirty="0" smtClean="0"/>
              <a:t>Is </a:t>
            </a:r>
            <a:r>
              <a:rPr lang="en-US" i="1" dirty="0" smtClean="0"/>
              <a:t>p</a:t>
            </a:r>
            <a:r>
              <a:rPr lang="en-US" dirty="0" smtClean="0"/>
              <a:t> a feasible path of the corresponding C program?</a:t>
            </a:r>
          </a:p>
          <a:p>
            <a:pPr lvl="1"/>
            <a:r>
              <a:rPr lang="en-US" dirty="0" smtClean="0"/>
              <a:t>Yes: found a bug.</a:t>
            </a:r>
          </a:p>
          <a:p>
            <a:pPr lvl="1"/>
            <a:r>
              <a:rPr lang="en-US" dirty="0" smtClean="0"/>
              <a:t>No: find predicates that explain the infeasibility.</a:t>
            </a:r>
          </a:p>
          <a:p>
            <a:r>
              <a:rPr lang="en-US" dirty="0" smtClean="0"/>
              <a:t>Execute path symbolically.</a:t>
            </a:r>
          </a:p>
          <a:p>
            <a:r>
              <a:rPr lang="en-US" dirty="0" smtClean="0"/>
              <a:t>Check conditions for inconsistency using Z3.</a:t>
            </a:r>
            <a:endParaRPr lang="en-US" dirty="0"/>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t>SLAM ↔ Z3</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2283702"/>
          </a:xfrm>
        </p:spPr>
        <p:txBody>
          <a:bodyPr/>
          <a:lstStyle/>
          <a:p>
            <a:pPr>
              <a:lnSpc>
                <a:spcPct val="90000"/>
              </a:lnSpc>
            </a:pPr>
            <a:r>
              <a:rPr lang="en-US" sz="2800" dirty="0" smtClean="0">
                <a:latin typeface="Calibri" pitchFamily="34" charset="0"/>
              </a:rPr>
              <a:t>All-SAT</a:t>
            </a:r>
          </a:p>
          <a:p>
            <a:pPr lvl="1"/>
            <a:r>
              <a:rPr lang="en-US" sz="2800" dirty="0" smtClean="0">
                <a:latin typeface="Calibri" pitchFamily="34" charset="0"/>
              </a:rPr>
              <a:t>Better (more precise) Predicate Abstraction</a:t>
            </a:r>
          </a:p>
          <a:p>
            <a:r>
              <a:rPr lang="en-US" sz="2800" dirty="0" err="1" smtClean="0">
                <a:latin typeface="Calibri" pitchFamily="34" charset="0"/>
              </a:rPr>
              <a:t>Unsatisfiable</a:t>
            </a:r>
            <a:r>
              <a:rPr lang="en-US" sz="2800" dirty="0" smtClean="0">
                <a:latin typeface="Calibri" pitchFamily="34" charset="0"/>
              </a:rPr>
              <a:t> cores</a:t>
            </a:r>
          </a:p>
          <a:p>
            <a:pPr lvl="1"/>
            <a:r>
              <a:rPr lang="en-US" sz="2800" dirty="0" smtClean="0">
                <a:latin typeface="Calibri" pitchFamily="34" charset="0"/>
              </a:rPr>
              <a:t>Why the abstract path is not feasible?</a:t>
            </a:r>
          </a:p>
          <a:p>
            <a:pPr lvl="1"/>
            <a:r>
              <a:rPr lang="en-US" sz="2800" dirty="0" smtClean="0">
                <a:latin typeface="Calibri" pitchFamily="34" charset="0"/>
              </a:rPr>
              <a:t>Fast Predicate Abstraction</a:t>
            </a:r>
          </a:p>
        </p:txBody>
      </p:sp>
      <p:sp>
        <p:nvSpPr>
          <p:cNvPr id="5" name="Footer Placeholder 3"/>
          <p:cNvSpPr>
            <a:spLocks noGrp="1"/>
          </p:cNvSpPr>
          <p:nvPr>
            <p:ph type="ftr" sz="quarter" idx="10"/>
          </p:nvPr>
        </p:nvSpPr>
        <p:spPr>
          <a:xfrm>
            <a:off x="3124200" y="6356350"/>
            <a:ext cx="2895600" cy="365125"/>
          </a:xfrm>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t>SLAM ↔ Z3: </a:t>
            </a:r>
            <a:r>
              <a:rPr smtClean="0">
                <a:latin typeface="Calibri" pitchFamily="34" charset="0"/>
              </a:rPr>
              <a:t>Unsatisfiable cores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5567678"/>
          </a:xfrm>
        </p:spPr>
        <p:txBody>
          <a:bodyPr/>
          <a:lstStyle/>
          <a:p>
            <a:pPr>
              <a:lnSpc>
                <a:spcPct val="90000"/>
              </a:lnSpc>
            </a:pPr>
            <a:r>
              <a:rPr lang="en-US" sz="2800" dirty="0" smtClean="0">
                <a:latin typeface="Calibri" pitchFamily="34" charset="0"/>
              </a:rPr>
              <a:t>Let </a:t>
            </a:r>
            <a:r>
              <a:rPr lang="en-US" sz="2800" i="1" dirty="0" smtClean="0">
                <a:latin typeface="Calibri" pitchFamily="34" charset="0"/>
              </a:rPr>
              <a:t>S</a:t>
            </a:r>
            <a:r>
              <a:rPr lang="en-US" sz="2800" dirty="0" smtClean="0">
                <a:latin typeface="Calibri" pitchFamily="34" charset="0"/>
              </a:rPr>
              <a:t> be an </a:t>
            </a:r>
            <a:r>
              <a:rPr lang="en-US" sz="2800" dirty="0" err="1" smtClean="0">
                <a:latin typeface="Calibri" pitchFamily="34" charset="0"/>
              </a:rPr>
              <a:t>unsatisfiable</a:t>
            </a:r>
            <a:r>
              <a:rPr lang="en-US" sz="2800" dirty="0" smtClean="0">
                <a:latin typeface="Calibri" pitchFamily="34" charset="0"/>
              </a:rPr>
              <a:t> set of formulas.</a:t>
            </a:r>
          </a:p>
          <a:p>
            <a:pPr>
              <a:lnSpc>
                <a:spcPct val="90000"/>
              </a:lnSpc>
            </a:pPr>
            <a:r>
              <a:rPr lang="en-US" sz="2800" i="1" dirty="0" smtClean="0">
                <a:latin typeface="Calibri" pitchFamily="34" charset="0"/>
              </a:rPr>
              <a:t>S</a:t>
            </a:r>
            <a:r>
              <a:rPr lang="en-US" sz="2800" dirty="0" smtClean="0">
                <a:latin typeface="Calibri" pitchFamily="34" charset="0"/>
              </a:rPr>
              <a:t>’ </a:t>
            </a:r>
            <a:r>
              <a:rPr lang="en-US" sz="2800" dirty="0" smtClean="0">
                <a:latin typeface="Calibri" pitchFamily="34" charset="0"/>
                <a:sym typeface="Symbol"/>
              </a:rPr>
              <a:t> S is an </a:t>
            </a:r>
            <a:r>
              <a:rPr lang="en-US" sz="2800" dirty="0" err="1" smtClean="0">
                <a:solidFill>
                  <a:srgbClr xmlns:mc="http://schemas.openxmlformats.org/markup-compatibility/2006" xmlns:a14="http://schemas.microsoft.com/office/drawing/2007/7/7/main" val="FF0000" mc:Ignorable=""/>
                </a:solidFill>
                <a:latin typeface="Calibri" pitchFamily="34" charset="0"/>
                <a:sym typeface="Symbol"/>
              </a:rPr>
              <a:t>unsatisfiable</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 core</a:t>
            </a:r>
            <a:r>
              <a:rPr lang="en-US" sz="2800" dirty="0" smtClean="0">
                <a:latin typeface="Calibri" pitchFamily="34" charset="0"/>
                <a:sym typeface="Symbol"/>
              </a:rPr>
              <a:t> of S if:</a:t>
            </a:r>
          </a:p>
          <a:p>
            <a:pPr lvl="1"/>
            <a:r>
              <a:rPr lang="en-US" sz="2500" i="1" dirty="0" smtClean="0">
                <a:latin typeface="Calibri" pitchFamily="34" charset="0"/>
                <a:sym typeface="Symbol"/>
              </a:rPr>
              <a:t>S’ </a:t>
            </a:r>
            <a:r>
              <a:rPr lang="en-US" sz="2400" dirty="0" smtClean="0">
                <a:latin typeface="Calibri" pitchFamily="34" charset="0"/>
                <a:sym typeface="Symbol"/>
              </a:rPr>
              <a:t>is also </a:t>
            </a:r>
            <a:r>
              <a:rPr lang="en-US" sz="2400" dirty="0" err="1" smtClean="0">
                <a:latin typeface="Calibri" pitchFamily="34" charset="0"/>
                <a:sym typeface="Symbol"/>
              </a:rPr>
              <a:t>unsatisfiable</a:t>
            </a:r>
            <a:r>
              <a:rPr lang="en-US" sz="2400" dirty="0" smtClean="0">
                <a:latin typeface="Calibri" pitchFamily="34" charset="0"/>
                <a:sym typeface="Symbol"/>
              </a:rPr>
              <a:t>, and</a:t>
            </a:r>
          </a:p>
          <a:p>
            <a:pPr lvl="1"/>
            <a:r>
              <a:rPr lang="en-US" sz="2500" dirty="0" smtClean="0">
                <a:latin typeface="Calibri" pitchFamily="34" charset="0"/>
              </a:rPr>
              <a:t>There is not </a:t>
            </a:r>
            <a:r>
              <a:rPr lang="en-US" sz="2500" i="1" dirty="0" smtClean="0">
                <a:latin typeface="Calibri" pitchFamily="34" charset="0"/>
              </a:rPr>
              <a:t>S’’</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S’</a:t>
            </a:r>
            <a:r>
              <a:rPr lang="en-US" sz="2500" dirty="0" smtClean="0">
                <a:latin typeface="Calibri" pitchFamily="34" charset="0"/>
                <a:sym typeface="Symbol"/>
              </a:rPr>
              <a:t> that is also </a:t>
            </a:r>
            <a:r>
              <a:rPr lang="en-US" sz="2500" dirty="0" err="1" smtClean="0">
                <a:latin typeface="Calibri" pitchFamily="34" charset="0"/>
                <a:sym typeface="Symbol"/>
              </a:rPr>
              <a:t>unsatisfiable</a:t>
            </a:r>
            <a:r>
              <a:rPr lang="en-US" sz="2500" dirty="0" smtClean="0">
                <a:latin typeface="Calibri" pitchFamily="34" charset="0"/>
                <a:sym typeface="Symbol"/>
              </a:rPr>
              <a:t>.</a:t>
            </a:r>
            <a:r>
              <a:rPr lang="en-US" sz="2500" dirty="0" smtClean="0">
                <a:latin typeface="Calibri" pitchFamily="34" charset="0"/>
              </a:rPr>
              <a:t> </a:t>
            </a:r>
          </a:p>
          <a:p>
            <a:r>
              <a:rPr lang="en-US" sz="2800" dirty="0" smtClean="0">
                <a:latin typeface="Calibri" pitchFamily="34" charset="0"/>
              </a:rPr>
              <a:t>Computing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a:t>
            </a:r>
            <a:r>
              <a:rPr lang="en-US" sz="2800" i="1" dirty="0" smtClean="0">
                <a:solidFill>
                  <a:srgbClr xmlns:mc="http://schemas.openxmlformats.org/markup-compatibility/2006" xmlns:a14="http://schemas.microsoft.com/office/drawing/2007/7/7/main" val="FF0000" mc:Ignorable=""/>
                </a:solidFill>
                <a:latin typeface="Calibri" pitchFamily="34" charset="0"/>
              </a:rPr>
              <a:t>e</a:t>
            </a:r>
            <a:r>
              <a:rPr lang="en-US" sz="2800" dirty="0" smtClean="0">
                <a:latin typeface="Calibri" pitchFamily="34" charset="0"/>
              </a:rPr>
              <a:t>) with </a:t>
            </a:r>
            <a:r>
              <a:rPr lang="en-US" sz="2800" i="1" dirty="0" smtClean="0">
                <a:solidFill>
                  <a:srgbClr xmlns:mc="http://schemas.openxmlformats.org/markup-compatibility/2006" xmlns:a14="http://schemas.microsoft.com/office/drawing/2007/7/7/main" val="FF0000" mc:Ignorable=""/>
                </a:solidFill>
                <a:latin typeface="Calibri" pitchFamily="34" charset="0"/>
              </a:rPr>
              <a:t>F </a:t>
            </a:r>
            <a:r>
              <a:rPr lang="en-US" sz="2800" dirty="0" smtClean="0">
                <a:solidFill>
                  <a:srgbClr xmlns:mc="http://schemas.openxmlformats.org/markup-compatibility/2006" xmlns:a14="http://schemas.microsoft.com/office/drawing/2007/7/7/main" val="FF0000" mc:Ignorable=""/>
                </a:solidFill>
                <a:latin typeface="Calibri" pitchFamily="34" charset="0"/>
              </a:rPr>
              <a:t>= {</a:t>
            </a:r>
            <a:r>
              <a:rPr lang="en-US" sz="2800" i="1" dirty="0" smtClean="0">
                <a:solidFill>
                  <a:srgbClr xmlns:mc="http://schemas.openxmlformats.org/markup-compatibility/2006" xmlns:a14="http://schemas.microsoft.com/office/drawing/2007/7/7/main" val="FF0000" mc:Ignorable=""/>
                </a:solidFill>
                <a:latin typeface="Calibri" pitchFamily="34" charset="0"/>
              </a:rPr>
              <a:t>p</a:t>
            </a:r>
            <a:r>
              <a:rPr lang="en-US" sz="2800" i="1" baseline="-25000" dirty="0" smtClean="0">
                <a:solidFill>
                  <a:srgbClr xmlns:mc="http://schemas.openxmlformats.org/markup-compatibility/2006" xmlns:a14="http://schemas.microsoft.com/office/drawing/2007/7/7/main" val="FF0000" mc:Ignorable=""/>
                </a:solidFill>
                <a:latin typeface="Calibri" pitchFamily="34" charset="0"/>
              </a:rPr>
              <a:t>1</a:t>
            </a:r>
            <a:r>
              <a:rPr lang="en-US" sz="2800" dirty="0" smtClean="0">
                <a:solidFill>
                  <a:srgbClr xmlns:mc="http://schemas.openxmlformats.org/markup-compatibility/2006" xmlns:a14="http://schemas.microsoft.com/office/drawing/2007/7/7/main" val="FF0000" mc:Ignorable=""/>
                </a:solidFill>
                <a:latin typeface="Calibri" pitchFamily="34" charset="0"/>
              </a:rPr>
              <a:t>, </a:t>
            </a:r>
            <a:r>
              <a:rPr lang="en-US" sz="2800" i="1" dirty="0" smtClean="0">
                <a:solidFill>
                  <a:srgbClr xmlns:mc="http://schemas.openxmlformats.org/markup-compatibility/2006" xmlns:a14="http://schemas.microsoft.com/office/drawing/2007/7/7/main" val="FF0000" mc:Ignorable=""/>
                </a:solidFill>
                <a:latin typeface="Calibri" pitchFamily="34" charset="0"/>
              </a:rPr>
              <a:t>p</a:t>
            </a:r>
            <a:r>
              <a:rPr lang="en-US" sz="2800" i="1" baseline="-25000" dirty="0" smtClean="0">
                <a:solidFill>
                  <a:srgbClr xmlns:mc="http://schemas.openxmlformats.org/markup-compatibility/2006" xmlns:a14="http://schemas.microsoft.com/office/drawing/2007/7/7/main" val="FF0000" mc:Ignorable=""/>
                </a:solidFill>
                <a:latin typeface="Calibri" pitchFamily="34" charset="0"/>
              </a:rPr>
              <a:t>2,</a:t>
            </a:r>
            <a:r>
              <a:rPr lang="en-US" sz="2800" i="1" dirty="0" smtClean="0">
                <a:solidFill>
                  <a:srgbClr xmlns:mc="http://schemas.openxmlformats.org/markup-compatibility/2006" xmlns:a14="http://schemas.microsoft.com/office/drawing/2007/7/7/main" val="FF0000" mc:Ignorable=""/>
                </a:solidFill>
                <a:latin typeface="Calibri" pitchFamily="34" charset="0"/>
              </a:rPr>
              <a:t> p</a:t>
            </a:r>
            <a:r>
              <a:rPr lang="en-US" sz="2800" i="1" baseline="-25000" dirty="0" smtClean="0">
                <a:solidFill>
                  <a:srgbClr xmlns:mc="http://schemas.openxmlformats.org/markup-compatibility/2006" xmlns:a14="http://schemas.microsoft.com/office/drawing/2007/7/7/main" val="FF0000" mc:Ignorable=""/>
                </a:solidFill>
                <a:latin typeface="Calibri" pitchFamily="34" charset="0"/>
              </a:rPr>
              <a:t>3,</a:t>
            </a:r>
            <a:r>
              <a:rPr lang="en-US" sz="2800" i="1" dirty="0" smtClean="0">
                <a:solidFill>
                  <a:srgbClr xmlns:mc="http://schemas.openxmlformats.org/markup-compatibility/2006" xmlns:a14="http://schemas.microsoft.com/office/drawing/2007/7/7/main" val="FF0000" mc:Ignorable=""/>
                </a:solidFill>
                <a:latin typeface="Calibri" pitchFamily="34" charset="0"/>
              </a:rPr>
              <a:t> p</a:t>
            </a:r>
            <a:r>
              <a:rPr lang="en-US" sz="2800" i="1" baseline="-25000" dirty="0" smtClean="0">
                <a:solidFill>
                  <a:srgbClr xmlns:mc="http://schemas.openxmlformats.org/markup-compatibility/2006" xmlns:a14="http://schemas.microsoft.com/office/drawing/2007/7/7/main" val="FF0000" mc:Ignorable=""/>
                </a:solidFill>
                <a:latin typeface="Calibri" pitchFamily="34" charset="0"/>
              </a:rPr>
              <a:t>4</a:t>
            </a:r>
            <a:r>
              <a:rPr lang="en-US" sz="2800" dirty="0" smtClean="0">
                <a:solidFill>
                  <a:srgbClr xmlns:mc="http://schemas.openxmlformats.org/markup-compatibility/2006" xmlns:a14="http://schemas.microsoft.com/office/drawing/2007/7/7/main" val="FF0000" mc:Ignorable=""/>
                </a:solidFill>
                <a:latin typeface="Calibri" pitchFamily="34" charset="0"/>
              </a:rPr>
              <a:t>}</a:t>
            </a:r>
            <a:endParaRPr lang="en-US" sz="2800" i="1" dirty="0" smtClean="0">
              <a:solidFill>
                <a:srgbClr xmlns:mc="http://schemas.openxmlformats.org/markup-compatibility/2006" xmlns:a14="http://schemas.microsoft.com/office/drawing/2007/7/7/main" val="FF0000" mc:Ignorable=""/>
              </a:solidFill>
              <a:latin typeface="Calibri" pitchFamily="34" charset="0"/>
            </a:endParaRPr>
          </a:p>
          <a:p>
            <a:pPr lvl="1"/>
            <a:r>
              <a:rPr lang="en-US" sz="2500" dirty="0" smtClean="0">
                <a:latin typeface="Calibri" pitchFamily="34" charset="0"/>
              </a:rPr>
              <a:t>Assume</a:t>
            </a:r>
            <a:r>
              <a:rPr lang="en-US" sz="2500" i="1" dirty="0" smtClean="0">
                <a:latin typeface="Calibri" pitchFamily="34" charset="0"/>
              </a:rPr>
              <a:t> 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valid</a:t>
            </a:r>
          </a:p>
          <a:p>
            <a:pPr lvl="1"/>
            <a:r>
              <a:rPr lang="en-US" sz="2500" dirty="0" smtClean="0">
                <a:latin typeface="Calibri" pitchFamily="34" charset="0"/>
              </a:rPr>
              <a:t>That is </a:t>
            </a:r>
            <a:r>
              <a:rPr lang="en-US" sz="2500" i="1" dirty="0" smtClean="0">
                <a:latin typeface="Calibri" pitchFamily="34" charset="0"/>
              </a:rPr>
              <a:t>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a:t>
            </a:r>
            <a:r>
              <a:rPr lang="en-US" sz="2500" dirty="0" err="1" smtClean="0">
                <a:latin typeface="Calibri" pitchFamily="34" charset="0"/>
                <a:sym typeface="Symbol"/>
              </a:rPr>
              <a:t>unsat</a:t>
            </a:r>
            <a:endParaRPr lang="en-US" sz="2500" dirty="0" smtClean="0">
              <a:latin typeface="Calibri" pitchFamily="34" charset="0"/>
              <a:sym typeface="Symbol"/>
            </a:endParaRPr>
          </a:p>
          <a:p>
            <a:pPr lvl="1"/>
            <a:r>
              <a:rPr lang="en-US" sz="2500" dirty="0" smtClean="0">
                <a:latin typeface="Calibri" pitchFamily="34" charset="0"/>
                <a:sym typeface="Symbol"/>
              </a:rPr>
              <a:t>Now assume </a:t>
            </a:r>
            <a:r>
              <a:rPr lang="en-US" sz="2500" i="1" dirty="0" smtClean="0">
                <a:solidFill>
                  <a:srgbClr xmlns:mc="http://schemas.openxmlformats.org/markup-compatibility/2006" xmlns:a14="http://schemas.microsoft.com/office/drawing/2007/7/7/main" val="FF0000" mc:Ignorable=""/>
                </a:solidFill>
                <a:latin typeface="Calibri" pitchFamily="34" charset="0"/>
              </a:rPr>
              <a:t>p</a:t>
            </a:r>
            <a:r>
              <a:rPr lang="en-US" sz="2500" i="1" baseline="-25000" dirty="0" smtClean="0">
                <a:solidFill>
                  <a:srgbClr xmlns:mc="http://schemas.openxmlformats.org/markup-compatibility/2006" xmlns:a14="http://schemas.microsoft.com/office/drawing/2007/7/7/main" val="FF0000" mc:Ignorable=""/>
                </a:solidFill>
                <a:latin typeface="Calibri" pitchFamily="34" charset="0"/>
              </a:rPr>
              <a:t>1</a:t>
            </a:r>
            <a:r>
              <a:rPr lang="en-US" sz="2500" dirty="0" smtClean="0">
                <a:solidFill>
                  <a:srgbClr xmlns:mc="http://schemas.openxmlformats.org/markup-compatibility/2006" xmlns:a14="http://schemas.microsoft.com/office/drawing/2007/7/7/main" val="FF0000" mc:Ignorable=""/>
                </a:solidFill>
                <a:latin typeface="Calibri" pitchFamily="34" charset="0"/>
              </a:rPr>
              <a:t>, </a:t>
            </a:r>
            <a:r>
              <a:rPr lang="en-US" sz="2500" i="1" dirty="0" smtClean="0">
                <a:solidFill>
                  <a:srgbClr xmlns:mc="http://schemas.openxmlformats.org/markup-compatibility/2006" xmlns:a14="http://schemas.microsoft.com/office/drawing/2007/7/7/main" val="FF0000" mc:Ignorable=""/>
                </a:solidFill>
                <a:latin typeface="Calibri" pitchFamily="34" charset="0"/>
              </a:rPr>
              <a:t>p</a:t>
            </a:r>
            <a:r>
              <a:rPr lang="en-US" sz="2500" i="1" baseline="-25000" dirty="0" smtClean="0">
                <a:solidFill>
                  <a:srgbClr xmlns:mc="http://schemas.openxmlformats.org/markup-compatibility/2006" xmlns:a14="http://schemas.microsoft.com/office/drawing/2007/7/7/main" val="FF0000" mc:Ignorable=""/>
                </a:solidFill>
                <a:latin typeface="Calibri" pitchFamily="34" charset="0"/>
              </a:rPr>
              <a:t>3</a:t>
            </a:r>
            <a:r>
              <a:rPr lang="en-US" sz="2500" dirty="0" smtClean="0">
                <a:solidFill>
                  <a:srgbClr xmlns:mc="http://schemas.openxmlformats.org/markup-compatibility/2006" xmlns:a14="http://schemas.microsoft.com/office/drawing/2007/7/7/main" val="FF0000" mc:Ignorable=""/>
                </a:solidFill>
                <a:latin typeface="Calibri" pitchFamily="34" charset="0"/>
              </a:rPr>
              <a:t>, </a:t>
            </a:r>
            <a:r>
              <a:rPr lang="en-US" sz="2500" dirty="0" smtClean="0">
                <a:solidFill>
                  <a:srgbClr xmlns:mc="http://schemas.openxmlformats.org/markup-compatibility/2006" xmlns:a14="http://schemas.microsoft.com/office/drawing/2007/7/7/main" val="FF0000" mc:Ignorable=""/>
                </a:solidFill>
                <a:latin typeface="Calibri" pitchFamily="34" charset="0"/>
                <a:sym typeface="Symbol"/>
              </a:rPr>
              <a:t></a:t>
            </a:r>
            <a:r>
              <a:rPr lang="en-US" sz="2500" i="1" dirty="0" smtClean="0">
                <a:solidFill>
                  <a:srgbClr xmlns:mc="http://schemas.openxmlformats.org/markup-compatibility/2006" xmlns:a14="http://schemas.microsoft.com/office/drawing/2007/7/7/main" val="FF0000" mc:Ignorable=""/>
                </a:solidFill>
                <a:latin typeface="Calibri" pitchFamily="34" charset="0"/>
                <a:sym typeface="Symbol"/>
              </a:rPr>
              <a:t>e</a:t>
            </a:r>
            <a:r>
              <a:rPr lang="en-US" sz="2500" i="1" dirty="0" smtClean="0">
                <a:latin typeface="Calibri" pitchFamily="34" charset="0"/>
                <a:sym typeface="Symbol"/>
              </a:rPr>
              <a:t> </a:t>
            </a:r>
            <a:r>
              <a:rPr lang="en-US" sz="2500" dirty="0" smtClean="0">
                <a:latin typeface="Calibri" pitchFamily="34" charset="0"/>
                <a:sym typeface="Symbol"/>
              </a:rPr>
              <a:t>is the </a:t>
            </a:r>
            <a:r>
              <a:rPr lang="en-US" sz="2500" dirty="0" err="1" smtClean="0">
                <a:solidFill>
                  <a:srgbClr xmlns:mc="http://schemas.openxmlformats.org/markup-compatibility/2006" xmlns:a14="http://schemas.microsoft.com/office/drawing/2007/7/7/main" val="FF0000" mc:Ignorable=""/>
                </a:solidFill>
                <a:latin typeface="Calibri" pitchFamily="34" charset="0"/>
                <a:sym typeface="Symbol"/>
              </a:rPr>
              <a:t>unsatisfiable</a:t>
            </a:r>
            <a:r>
              <a:rPr lang="en-US" sz="2500" dirty="0" smtClean="0">
                <a:solidFill>
                  <a:srgbClr xmlns:mc="http://schemas.openxmlformats.org/markup-compatibility/2006" xmlns:a14="http://schemas.microsoft.com/office/drawing/2007/7/7/main" val="FF0000" mc:Ignorable=""/>
                </a:solidFill>
                <a:latin typeface="Calibri" pitchFamily="34" charset="0"/>
                <a:sym typeface="Symbol"/>
              </a:rPr>
              <a:t> core</a:t>
            </a:r>
          </a:p>
          <a:p>
            <a:pPr lvl="1"/>
            <a:r>
              <a:rPr lang="en-US" sz="2500" dirty="0" smtClean="0">
                <a:latin typeface="Calibri" pitchFamily="34" charset="0"/>
                <a:sym typeface="Symbol"/>
              </a:rPr>
              <a:t>Then it is unnecessary to check:</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1"/>
            <a:endParaRPr lang="en-US" sz="2800" dirty="0" smtClean="0">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Other Microsoft clients</a:t>
            </a:r>
            <a:endParaRPr lang="en-US" dirty="0">
              <a:latin typeface="Calibri" pitchFamily="34" charset="0"/>
            </a:endParaRPr>
          </a:p>
        </p:txBody>
      </p:sp>
      <p:sp>
        <p:nvSpPr>
          <p:cNvPr id="3" name="Content Placeholder 2"/>
          <p:cNvSpPr>
            <a:spLocks noGrp="1"/>
          </p:cNvSpPr>
          <p:nvPr>
            <p:ph idx="1"/>
          </p:nvPr>
        </p:nvSpPr>
        <p:spPr>
          <a:xfrm>
            <a:off x="259080" y="1605915"/>
            <a:ext cx="8382000" cy="4493538"/>
          </a:xfrm>
        </p:spPr>
        <p:txBody>
          <a:bodyPr/>
          <a:lstStyle/>
          <a:p>
            <a:pPr lvl="0">
              <a:spcBef>
                <a:spcPts val="0"/>
              </a:spcBef>
              <a:spcAft>
                <a:spcPts val="600"/>
              </a:spcAft>
            </a:pPr>
            <a:r>
              <a:rPr lang="en-US" dirty="0" smtClean="0"/>
              <a:t>Model programs (M. Veanes – MSRR)</a:t>
            </a:r>
          </a:p>
          <a:p>
            <a:pPr lvl="0">
              <a:spcBef>
                <a:spcPts val="0"/>
              </a:spcBef>
              <a:spcAft>
                <a:spcPts val="600"/>
              </a:spcAft>
            </a:pPr>
            <a:r>
              <a:rPr lang="en-US" dirty="0" smtClean="0"/>
              <a:t>Termination (B. Cook – MSRC)</a:t>
            </a:r>
          </a:p>
          <a:p>
            <a:pPr lvl="0">
              <a:spcBef>
                <a:spcPts val="0"/>
              </a:spcBef>
              <a:spcAft>
                <a:spcPts val="600"/>
              </a:spcAft>
            </a:pPr>
            <a:r>
              <a:rPr lang="en-US" dirty="0" smtClean="0"/>
              <a:t>Security protocols (A. Gordon and C. </a:t>
            </a:r>
            <a:r>
              <a:rPr lang="en-US" dirty="0" err="1" smtClean="0"/>
              <a:t>Fournet</a:t>
            </a:r>
            <a:r>
              <a:rPr lang="en-US" dirty="0" smtClean="0"/>
              <a:t> - MSRC)</a:t>
            </a:r>
          </a:p>
          <a:p>
            <a:pPr lvl="0">
              <a:spcBef>
                <a:spcPts val="0"/>
              </a:spcBef>
              <a:spcAft>
                <a:spcPts val="600"/>
              </a:spcAft>
            </a:pPr>
            <a:r>
              <a:rPr lang="en-US" dirty="0" smtClean="0"/>
              <a:t>Business Application Modeling (E. Jackson - MSRR)</a:t>
            </a:r>
          </a:p>
          <a:p>
            <a:pPr lvl="0">
              <a:spcBef>
                <a:spcPts val="0"/>
              </a:spcBef>
              <a:spcAft>
                <a:spcPts val="600"/>
              </a:spcAft>
            </a:pPr>
            <a:r>
              <a:rPr lang="en-US" dirty="0" smtClean="0"/>
              <a:t>Cryptography (R. </a:t>
            </a:r>
            <a:r>
              <a:rPr lang="en-US" dirty="0" err="1" smtClean="0"/>
              <a:t>Venki</a:t>
            </a:r>
            <a:r>
              <a:rPr lang="en-US" dirty="0" smtClean="0"/>
              <a:t> – MSRR)</a:t>
            </a:r>
          </a:p>
          <a:p>
            <a:pPr lvl="0">
              <a:spcBef>
                <a:spcPts val="0"/>
              </a:spcBef>
              <a:spcAft>
                <a:spcPts val="600"/>
              </a:spcAft>
            </a:pPr>
            <a:r>
              <a:rPr lang="en-US" dirty="0" smtClean="0"/>
              <a:t>Verifying Garbage Collectors (C. Hawblitzel – MSRR)</a:t>
            </a:r>
          </a:p>
          <a:p>
            <a:pPr lvl="0">
              <a:spcBef>
                <a:spcPts val="0"/>
              </a:spcBef>
              <a:spcAft>
                <a:spcPts val="600"/>
              </a:spcAft>
            </a:pPr>
            <a:r>
              <a:rPr lang="en-US" dirty="0" smtClean="0"/>
              <a:t>Model Based Testing (L. </a:t>
            </a:r>
            <a:r>
              <a:rPr lang="en-US" dirty="0" err="1" smtClean="0"/>
              <a:t>Bruck</a:t>
            </a:r>
            <a:r>
              <a:rPr lang="en-US" dirty="0" smtClean="0"/>
              <a:t> – SQL) </a:t>
            </a:r>
          </a:p>
          <a:p>
            <a:pPr>
              <a:spcBef>
                <a:spcPts val="0"/>
              </a:spcBef>
              <a:spcAft>
                <a:spcPts val="600"/>
              </a:spcAft>
            </a:pPr>
            <a:r>
              <a:rPr lang="en-US" dirty="0" smtClean="0"/>
              <a:t>Semantic type checking for D models (G. </a:t>
            </a:r>
            <a:r>
              <a:rPr lang="en-US" dirty="0" err="1" smtClean="0"/>
              <a:t>Bierman</a:t>
            </a:r>
            <a:r>
              <a:rPr lang="en-US" dirty="0" smtClean="0"/>
              <a:t> – MSRC)</a:t>
            </a:r>
          </a:p>
          <a:p>
            <a:pPr>
              <a:spcBef>
                <a:spcPts val="0"/>
              </a:spcBef>
              <a:spcAft>
                <a:spcPts val="600"/>
              </a:spcAft>
            </a:pPr>
            <a:r>
              <a:rPr lang="en-US" dirty="0" smtClean="0">
                <a:solidFill>
                  <a:srgbClr xmlns:mc="http://schemas.openxmlformats.org/markup-compatibility/2006" xmlns:a14="http://schemas.microsoft.com/office/drawing/2007/7/7/main" val="FF0000" mc:Ignorable=""/>
                </a:solidFill>
              </a:rPr>
              <a:t>More coming soon…</a:t>
            </a: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mtClean="0">
                <a:sym typeface="Symbol"/>
              </a:rPr>
              <a:t>Conclusion</a:t>
            </a:r>
            <a:endParaRPr sz="4800" spc="-167">
              <a:solidFill>
                <a:srgbClr xmlns:mc="http://schemas.openxmlformats.org/markup-compatibility/2006" xmlns:a14="http://schemas.microsoft.com/office/drawing/2007/7/7/main" val="FF0000" mc:Ignorable=""/>
              </a:solidFill>
              <a:effectLst>
                <a:outerShdw blurRad="50800" dist="38100" dir="2700000" algn="tl" rotWithShape="0">
                  <a:prstClr val="black">
                    <a:alpha val="61000"/>
                  </a:prstClr>
                </a:outerShdw>
              </a:effectLst>
              <a:latin typeface="Calibri" pitchFamily="34" charset="0"/>
            </a:endParaRPr>
          </a:p>
        </p:txBody>
      </p:sp>
      <p:sp>
        <p:nvSpPr>
          <p:cNvPr id="4" name="Footer Placeholder 3"/>
          <p:cNvSpPr>
            <a:spLocks noGrp="1"/>
          </p:cNvSpPr>
          <p:nvPr>
            <p:ph type="ftr" sz="quarter" idx="10"/>
          </p:nvPr>
        </p:nvSpPr>
        <p:spPr/>
        <p:txBody>
          <a:bodyPr/>
          <a:lstStyle/>
          <a:p>
            <a:r>
              <a:rPr lang="en-US" dirty="0" err="1" smtClean="0">
                <a:latin typeface="Calibri" pitchFamily="34" charset="0"/>
              </a:rPr>
              <a:t>SMT@Microsoft</a:t>
            </a:r>
            <a:endParaRPr lang="en-US" dirty="0"/>
          </a:p>
        </p:txBody>
      </p:sp>
      <p:sp>
        <p:nvSpPr>
          <p:cNvPr id="5" name="Text Placeholder 2"/>
          <p:cNvSpPr txBox="1">
            <a:spLocks/>
          </p:cNvSpPr>
          <p:nvPr/>
        </p:nvSpPr>
        <p:spPr>
          <a:xfrm>
            <a:off x="389877" y="1665303"/>
            <a:ext cx="8382000" cy="1809726"/>
          </a:xfrm>
          <a:prstGeom prst="rect">
            <a:avLst/>
          </a:prstGeom>
        </p:spPr>
        <p:txBody>
          <a:bodyPr vert="horz" wrap="square" lIns="0" tIns="0" rIns="0" bIns="0" rtlCol="0">
            <a:spAutoFit/>
          </a:bodyPr>
          <a:lstStyle/>
          <a:p>
            <a:pPr marL="384954" indent="-384954">
              <a:lnSpc>
                <a:spcPct val="90000"/>
              </a:lnSpc>
              <a:spcBef>
                <a:spcPct val="20000"/>
              </a:spcBef>
              <a:buSzPct val="90000"/>
              <a:buFontTx/>
              <a:buBlip>
                <a:blip r:embed="rId3"/>
              </a:buBlip>
            </a:pP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SMT is hot at Microsoft.</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Many applications.</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rPr>
              <a:t>Z3 is a new and </a:t>
            </a:r>
            <a:r>
              <a:rPr lang="en-US" sz="2800" dirty="0" smtClean="0">
                <a:solidFill>
                  <a:srgbClr xmlns:mc="http://schemas.openxmlformats.org/markup-compatibility/2006" xmlns:a14="http://schemas.microsoft.com/office/drawing/2007/7/7/main" val="FF0000" mc:Ignorable=""/>
                </a:solidFill>
                <a:latin typeface="Calibri" pitchFamily="34" charset="0"/>
                <a:sym typeface="Symbol"/>
              </a:rPr>
              <a:t>very efficient</a:t>
            </a:r>
            <a:r>
              <a:rPr lang="en-US" sz="2800" dirty="0" smtClean="0">
                <a:solidFill>
                  <a:schemeClr val="bg1"/>
                </a:solidFill>
                <a:latin typeface="Calibri" pitchFamily="34" charset="0"/>
                <a:sym typeface="Symbol"/>
              </a:rPr>
              <a:t> SMT solver.</a:t>
            </a:r>
          </a:p>
          <a:p>
            <a:pPr marL="384954" indent="-384954">
              <a:lnSpc>
                <a:spcPct val="90000"/>
              </a:lnSpc>
              <a:spcBef>
                <a:spcPct val="20000"/>
              </a:spcBef>
              <a:buSzPct val="90000"/>
              <a:buFontTx/>
              <a:buBlip>
                <a:blip r:embed="rId3"/>
              </a:buBlip>
            </a:pPr>
            <a:r>
              <a:rPr lang="en-US" sz="2800" dirty="0" smtClean="0">
                <a:solidFill>
                  <a:schemeClr val="bg1"/>
                </a:solidFill>
                <a:latin typeface="Calibri" pitchFamily="34" charset="0"/>
                <a:sym typeface="Symbol"/>
                <a:hlinkClick r:id="rId4"/>
              </a:rPr>
              <a:t>http://research.microsoft.com/projects/z3</a:t>
            </a:r>
            <a:endParaRPr lang="en-US" sz="2800" dirty="0" smtClean="0">
              <a:solidFill>
                <a:schemeClr val="bg1"/>
              </a:solidFill>
              <a:latin typeface="Calibri" pitchFamily="34" charset="0"/>
              <a:sym typeface="Symbol"/>
            </a:endParaRPr>
          </a:p>
        </p:txBody>
      </p:sp>
      <p:sp>
        <p:nvSpPr>
          <p:cNvPr id="6" name="Rectangle 5"/>
          <p:cNvSpPr/>
          <p:nvPr/>
        </p:nvSpPr>
        <p:spPr bwMode="auto">
          <a:xfrm>
            <a:off x="2240782" y="3888712"/>
            <a:ext cx="4572000" cy="1808703"/>
          </a:xfrm>
          <a:prstGeom prst="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4400" b="1" i="0" u="none" strike="noStrike" cap="none" normalizeH="0" baseline="0" dirty="0" smtClean="0">
                <a:solidFill>
                  <a:schemeClr val="bg1"/>
                </a:solidFill>
                <a:latin typeface="Segoe" pitchFamily="34" charset="0"/>
              </a:rPr>
              <a:t>Thank You!</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Program correctness</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511628" y="2264230"/>
            <a:ext cx="8142514" cy="2099036"/>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I proved my program to be correct.</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4400" b="1" dirty="0" smtClean="0">
              <a:solidFill>
                <a:srgbClr xmlns:mc="http://schemas.openxmlformats.org/markup-compatibility/2006" xmlns:a14="http://schemas.microsoft.com/office/drawing/2007/7/7/main" val="FF0000" mc:Ignorable=""/>
              </a:solidFill>
              <a:latin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dirty="0" smtClean="0">
                <a:solidFill>
                  <a:schemeClr val="bg1"/>
                </a:solidFill>
                <a:latin typeface="Calibri" pitchFamily="34" charset="0"/>
                <a:sym typeface="Symbol"/>
              </a:rPr>
              <a:t>What does it mean?</a:t>
            </a:r>
            <a:endParaRPr lang="en-US" sz="4400" b="1" dirty="0" smtClean="0">
              <a:solidFill>
                <a:srgbClr xmlns:mc="http://schemas.openxmlformats.org/markup-compatibility/2006" xmlns:a14="http://schemas.microsoft.com/office/drawing/2007/7/7/main" val="FF0000" mc:Ignorable=""/>
              </a:solidFill>
              <a:latin typeface="Calibri" pitchFamily="34" charset="0"/>
              <a:sym typeface="Symbol"/>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381000" y="1412875"/>
            <a:ext cx="8382000" cy="1809726"/>
          </a:xfrm>
        </p:spPr>
        <p:txBody>
          <a:bodyPr/>
          <a:lstStyle/>
          <a:p>
            <a:pPr marL="0" indent="0">
              <a:buNone/>
            </a:pPr>
            <a:r>
              <a:rPr lang="en-US" dirty="0"/>
              <a:t>C</a:t>
            </a:r>
            <a:r>
              <a:rPr lang="en-US" dirty="0" smtClean="0"/>
              <a:t>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q</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t>
            </a:r>
            <a:r>
              <a:rPr lang="en-US" dirty="0">
                <a:sym typeface="Symbol"/>
              </a:rPr>
              <a:t></a:t>
            </a:r>
            <a:r>
              <a:rPr lang="en-US" dirty="0" smtClean="0">
                <a:solidFill>
                  <a:srgbClr xmlns:mc="http://schemas.openxmlformats.org/markup-compatibility/2006" xmlns:a14="http://schemas.microsoft.com/office/drawing/2007/7/7/main" val="FF0000" mc:Ignorable=""/>
                </a:solidFill>
                <a:sym typeface="Symbol"/>
              </a:rPr>
              <a:t> </a:t>
            </a:r>
            <a:r>
              <a:rPr lang="en-US" dirty="0" smtClean="0">
                <a:sym typeface="Symbol"/>
              </a:rPr>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endParaRPr lang="en-US" dirty="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1211352049"/>
      </p:ext>
    </p:extLst>
  </p:cSld>
  <p:clrMapOvr>
    <a:masterClrMapping/>
  </p:clrMapOvr>
  <p:transition xmlns:p14="http://schemas.microsoft.com/office/powerpoint/2007/7/12/mai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8016" y="1412875"/>
            <a:ext cx="9015984" cy="3231654"/>
          </a:xfrm>
        </p:spPr>
        <p:txBody>
          <a:bodyPr/>
          <a:lstStyle/>
          <a:p>
            <a:pPr marL="0" indent="0">
              <a:buNone/>
            </a:pPr>
            <a:r>
              <a:rPr lang="en-US" dirty="0"/>
              <a:t>C</a:t>
            </a:r>
            <a:r>
              <a:rPr lang="en-US" dirty="0" smtClean="0"/>
              <a:t>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q</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t>
            </a:r>
            <a:r>
              <a:rPr lang="en-US" dirty="0">
                <a:sym typeface="Symbol"/>
              </a:rPr>
              <a:t></a:t>
            </a:r>
            <a:r>
              <a:rPr lang="en-US" dirty="0" smtClean="0">
                <a:solidFill>
                  <a:srgbClr xmlns:mc="http://schemas.openxmlformats.org/markup-compatibility/2006" xmlns:a14="http://schemas.microsoft.com/office/drawing/2007/7/7/main" val="FF0000" mc:Ignorable=""/>
                </a:solidFill>
                <a:sym typeface="Symbol"/>
              </a:rPr>
              <a:t> </a:t>
            </a:r>
            <a:r>
              <a:rPr lang="en-US" dirty="0" smtClean="0">
                <a:sym typeface="Symbol"/>
              </a:rPr>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a:t>p</a:t>
            </a:r>
            <a:r>
              <a:rPr lang="en-US" dirty="0">
                <a:sym typeface="Symbol"/>
              </a:rPr>
              <a:t>  </a:t>
            </a:r>
            <a:r>
              <a:rPr lang="en-US" i="1" dirty="0" smtClean="0">
                <a:sym typeface="Symbol"/>
              </a:rPr>
              <a:t>q</a:t>
            </a:r>
            <a:r>
              <a:rPr lang="en-US" dirty="0" smtClean="0">
                <a:sym typeface="Symbol"/>
              </a:rPr>
              <a:t>)  (</a:t>
            </a:r>
            <a:r>
              <a:rPr lang="en-US" i="1" dirty="0" smtClean="0">
                <a:sym typeface="Symbol"/>
              </a:rPr>
              <a:t>s</a:t>
            </a:r>
            <a:r>
              <a:rPr lang="en-US" i="1" dirty="0">
                <a:sym typeface="Symbol"/>
              </a:rPr>
              <a:t> </a:t>
            </a:r>
            <a:r>
              <a:rPr lang="en-US" dirty="0" smtClean="0">
                <a:sym typeface="Symbol"/>
              </a:rPr>
              <a:t> </a:t>
            </a:r>
            <a:r>
              <a:rPr lang="en-US" dirty="0">
                <a:sym typeface="Symbol"/>
              </a:rPr>
              <a:t></a:t>
            </a:r>
            <a:r>
              <a:rPr lang="en-US" i="1" dirty="0">
                <a:sym typeface="Symbol"/>
              </a:rPr>
              <a:t>q</a:t>
            </a:r>
            <a:r>
              <a:rPr lang="en-US" dirty="0" smtClean="0">
                <a:sym typeface="Symbol"/>
              </a:rPr>
              <a:t>) </a:t>
            </a:r>
            <a:r>
              <a:rPr lang="en-US" dirty="0">
                <a:sym typeface="Symbol"/>
              </a:rPr>
              <a:t></a:t>
            </a:r>
            <a:r>
              <a:rPr lang="en-US" dirty="0">
                <a:solidFill>
                  <a:srgbClr xmlns:mc="http://schemas.openxmlformats.org/markup-compatibility/2006" xmlns:a14="http://schemas.microsoft.com/office/drawing/2007/7/7/main" val="FF0000" mc:Ignorable=""/>
                </a:solidFill>
                <a:sym typeface="Symbol"/>
              </a:rPr>
              <a:t> </a:t>
            </a:r>
            <a:r>
              <a:rPr lang="en-US" dirty="0">
                <a:sym typeface="Symbol"/>
              </a:rPr>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dirty="0" smtClean="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dirty="0" smtClean="0">
                <a:sym typeface="Symbol"/>
              </a:rPr>
              <a:t>(</a:t>
            </a:r>
            <a:r>
              <a:rPr lang="en-US" dirty="0">
                <a:sym typeface="Symbol"/>
              </a:rPr>
              <a:t></a:t>
            </a:r>
            <a:r>
              <a:rPr lang="en-US" i="1" dirty="0">
                <a:sym typeface="Symbol"/>
              </a:rPr>
              <a:t>r</a:t>
            </a:r>
            <a:r>
              <a:rPr lang="en-US" dirty="0">
                <a:sym typeface="Symbol"/>
              </a:rPr>
              <a:t>  </a:t>
            </a:r>
            <a:r>
              <a:rPr lang="en-US" i="1" dirty="0">
                <a:sym typeface="Symbol"/>
              </a:rPr>
              <a:t>s</a:t>
            </a:r>
            <a:r>
              <a:rPr lang="en-US" dirty="0">
                <a:sym typeface="Symbol"/>
              </a:rPr>
              <a:t>)</a:t>
            </a:r>
          </a:p>
          <a:p>
            <a:pPr marL="0" indent="0">
              <a:buNone/>
            </a:pPr>
            <a:endParaRPr lang="en-US" dirty="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265092167"/>
      </p:ext>
    </p:extLst>
  </p:cSld>
  <p:clrMapOvr>
    <a:masterClrMapping/>
  </p:clrMapOvr>
  <p:transition xmlns:p14="http://schemas.microsoft.com/office/powerpoint/2007/7/12/mai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5127558"/>
          </a:xfrm>
        </p:spPr>
        <p:txBody>
          <a:bodyPr/>
          <a:lstStyle/>
          <a:p>
            <a:pPr marL="0" indent="0">
              <a:buNone/>
            </a:pPr>
            <a:r>
              <a:rPr lang="en-US" dirty="0"/>
              <a:t>C</a:t>
            </a:r>
            <a:r>
              <a:rPr lang="en-US" dirty="0" smtClean="0"/>
              <a:t>NF? </a:t>
            </a:r>
            <a:r>
              <a:rPr lang="en-US" dirty="0" smtClean="0">
                <a:solidFill>
                  <a:srgbClr xmlns:mc="http://schemas.openxmlformats.org/markup-compatibility/2006" xmlns:a14="http://schemas.microsoft.com/office/drawing/2007/7/7/main" val="FF0000" mc:Ignorable=""/>
                </a:solidFill>
              </a:rPr>
              <a:t>NO</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q</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smtClean="0">
                <a:solidFill>
                  <a:srgbClr xmlns:mc="http://schemas.openxmlformats.org/markup-compatibility/2006" xmlns:a14="http://schemas.microsoft.com/office/drawing/2007/7/7/main" val="FF0000" mc:Ignorable=""/>
                </a:solidFill>
                <a:sym typeface="Symbol"/>
              </a:rPr>
              <a:t>q</a:t>
            </a:r>
            <a:r>
              <a:rPr lang="en-US" dirty="0" smtClean="0">
                <a:solidFill>
                  <a:srgbClr xmlns:mc="http://schemas.openxmlformats.org/markup-compatibility/2006" xmlns:a14="http://schemas.microsoft.com/office/drawing/2007/7/7/main" val="FF0000" mc:Ignorable=""/>
                </a:solidFill>
                <a:sym typeface="Symbol"/>
              </a:rPr>
              <a:t>)</a:t>
            </a:r>
            <a:r>
              <a:rPr lang="en-US" dirty="0" smtClean="0">
                <a:sym typeface="Symbol"/>
              </a:rPr>
              <a:t>) </a:t>
            </a:r>
            <a:r>
              <a:rPr lang="en-US" dirty="0">
                <a:sym typeface="Symbol"/>
              </a:rPr>
              <a:t></a:t>
            </a:r>
            <a:r>
              <a:rPr lang="en-US" dirty="0" smtClean="0">
                <a:solidFill>
                  <a:srgbClr xmlns:mc="http://schemas.openxmlformats.org/markup-compatibility/2006" xmlns:a14="http://schemas.microsoft.com/office/drawing/2007/7/7/main" val="FF0000" mc:Ignorable=""/>
                </a:solidFill>
                <a:sym typeface="Symbol"/>
              </a:rPr>
              <a:t> </a:t>
            </a:r>
            <a:r>
              <a:rPr lang="en-US" dirty="0" smtClean="0">
                <a:sym typeface="Symbol"/>
              </a:rPr>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smtClean="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a:t>p</a:t>
            </a:r>
            <a:r>
              <a:rPr lang="en-US" dirty="0">
                <a:sym typeface="Symbol"/>
              </a:rPr>
              <a:t>  </a:t>
            </a:r>
            <a:r>
              <a:rPr lang="en-US" i="1" dirty="0" smtClean="0">
                <a:sym typeface="Symbol"/>
              </a:rPr>
              <a:t>q</a:t>
            </a:r>
            <a:r>
              <a:rPr lang="en-US" dirty="0" smtClean="0">
                <a:sym typeface="Symbol"/>
              </a:rPr>
              <a:t>)  (</a:t>
            </a:r>
            <a:r>
              <a:rPr lang="en-US" i="1" dirty="0" smtClean="0">
                <a:sym typeface="Symbol"/>
              </a:rPr>
              <a:t>s</a:t>
            </a:r>
            <a:r>
              <a:rPr lang="en-US" i="1" dirty="0">
                <a:sym typeface="Symbol"/>
              </a:rPr>
              <a:t> </a:t>
            </a:r>
            <a:r>
              <a:rPr lang="en-US" dirty="0" smtClean="0">
                <a:sym typeface="Symbol"/>
              </a:rPr>
              <a:t> </a:t>
            </a:r>
            <a:r>
              <a:rPr lang="en-US" dirty="0">
                <a:sym typeface="Symbol"/>
              </a:rPr>
              <a:t></a:t>
            </a:r>
            <a:r>
              <a:rPr lang="en-US" i="1" dirty="0">
                <a:sym typeface="Symbol"/>
              </a:rPr>
              <a:t>q</a:t>
            </a:r>
            <a:r>
              <a:rPr lang="en-US" dirty="0" smtClean="0">
                <a:sym typeface="Symbol"/>
              </a:rPr>
              <a:t>) </a:t>
            </a:r>
            <a:r>
              <a:rPr lang="en-US" dirty="0">
                <a:sym typeface="Symbol"/>
              </a:rPr>
              <a:t></a:t>
            </a:r>
            <a:r>
              <a:rPr lang="en-US" dirty="0">
                <a:solidFill>
                  <a:srgbClr xmlns:mc="http://schemas.openxmlformats.org/markup-compatibility/2006" xmlns:a14="http://schemas.microsoft.com/office/drawing/2007/7/7/main" val="FF0000" mc:Ignorable=""/>
                </a:solidFill>
                <a:sym typeface="Symbol"/>
              </a:rPr>
              <a:t> </a:t>
            </a:r>
            <a:r>
              <a:rPr lang="en-US" dirty="0">
                <a:sym typeface="Symbol"/>
              </a:rPr>
              <a:t>(</a:t>
            </a:r>
            <a:r>
              <a:rPr lang="en-US" dirty="0">
                <a:solidFill>
                  <a:srgbClr xmlns:mc="http://schemas.openxmlformats.org/markup-compatibility/2006" xmlns:a14="http://schemas.microsoft.com/office/drawing/2007/7/7/main" val="FF0000" mc:Ignorable=""/>
                </a:solidFill>
              </a:rPr>
              <a:t>(</a:t>
            </a:r>
            <a:r>
              <a:rPr lang="en-US" i="1" dirty="0">
                <a:solidFill>
                  <a:srgbClr xmlns:mc="http://schemas.openxmlformats.org/markup-compatibility/2006" xmlns:a14="http://schemas.microsoft.com/office/drawing/2007/7/7/main" val="FF0000" mc:Ignorable=""/>
                </a:solidFill>
              </a:rPr>
              <a:t>p</a:t>
            </a:r>
            <a:r>
              <a:rPr lang="en-US" dirty="0">
                <a:solidFill>
                  <a:srgbClr xmlns:mc="http://schemas.openxmlformats.org/markup-compatibility/2006" xmlns:a14="http://schemas.microsoft.com/office/drawing/2007/7/7/main" val="FF0000" mc:Ignorable=""/>
                </a:solidFill>
                <a:sym typeface="Symbol"/>
              </a:rPr>
              <a:t>  </a:t>
            </a:r>
            <a:r>
              <a:rPr lang="en-US" i="1" dirty="0">
                <a:solidFill>
                  <a:srgbClr xmlns:mc="http://schemas.openxmlformats.org/markup-compatibility/2006" xmlns:a14="http://schemas.microsoft.com/office/drawing/2007/7/7/main" val="FF0000" mc:Ignorable=""/>
                </a:solidFill>
                <a:sym typeface="Symbol"/>
              </a:rPr>
              <a:t>s</a:t>
            </a:r>
            <a:r>
              <a:rPr lang="en-US" dirty="0">
                <a:solidFill>
                  <a:srgbClr xmlns:mc="http://schemas.openxmlformats.org/markup-compatibility/2006" xmlns:a14="http://schemas.microsoft.com/office/drawing/2007/7/7/main" val="FF0000" mc:Ignorable=""/>
                </a:solidFill>
                <a:sym typeface="Symbol"/>
              </a:rPr>
              <a:t>)</a:t>
            </a:r>
            <a:r>
              <a:rPr lang="en-US" i="1" dirty="0">
                <a:solidFill>
                  <a:srgbClr xmlns:mc="http://schemas.openxmlformats.org/markup-compatibility/2006" xmlns:a14="http://schemas.microsoft.com/office/drawing/2007/7/7/main" val="FF0000" mc:Ignorable=""/>
                </a:solidFill>
              </a:rPr>
              <a:t> </a:t>
            </a:r>
            <a:r>
              <a:rPr lang="en-US" dirty="0">
                <a:solidFill>
                  <a:srgbClr xmlns:mc="http://schemas.openxmlformats.org/markup-compatibility/2006" xmlns:a14="http://schemas.microsoft.com/office/drawing/2007/7/7/main" val="FF0000" mc:Ignorable=""/>
                </a:solidFill>
                <a:sym typeface="Symbol"/>
              </a:rPr>
              <a:t> </a:t>
            </a:r>
            <a:r>
              <a:rPr lang="en-US" i="1" dirty="0">
                <a:solidFill>
                  <a:srgbClr xmlns:mc="http://schemas.openxmlformats.org/markup-compatibility/2006" xmlns:a14="http://schemas.microsoft.com/office/drawing/2007/7/7/main" val="FF0000" mc:Ignorable=""/>
                </a:solidFill>
                <a:sym typeface="Symbol"/>
              </a:rPr>
              <a:t>r</a:t>
            </a:r>
            <a:r>
              <a:rPr lang="en-US" dirty="0">
                <a:solidFill>
                  <a:srgbClr xmlns:mc="http://schemas.openxmlformats.org/markup-compatibility/2006" xmlns:a14="http://schemas.microsoft.com/office/drawing/2007/7/7/main" val="FF0000" mc:Ignorable=""/>
                </a:solidFill>
                <a:sym typeface="Symbol"/>
              </a:rPr>
              <a:t>)</a:t>
            </a:r>
            <a:r>
              <a:rPr lang="en-US" dirty="0">
                <a:sym typeface="Symbol"/>
              </a:rPr>
              <a:t>)  </a:t>
            </a:r>
            <a:r>
              <a:rPr lang="en-US" dirty="0" smtClean="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 </a:t>
            </a:r>
            <a:r>
              <a:rPr lang="en-US" dirty="0" smtClean="0">
                <a:sym typeface="Symbol"/>
              </a:rPr>
              <a:t>(</a:t>
            </a:r>
            <a:r>
              <a:rPr lang="en-US" dirty="0">
                <a:sym typeface="Symbol"/>
              </a:rPr>
              <a:t></a:t>
            </a:r>
            <a:r>
              <a:rPr lang="en-US" i="1" dirty="0">
                <a:sym typeface="Symbol"/>
              </a:rPr>
              <a:t>r</a:t>
            </a:r>
            <a:r>
              <a:rPr lang="en-US" dirty="0">
                <a:sym typeface="Symbol"/>
              </a:rPr>
              <a:t>  </a:t>
            </a:r>
            <a:r>
              <a:rPr lang="en-US" i="1" dirty="0">
                <a:sym typeface="Symbol"/>
              </a:rPr>
              <a:t>s</a:t>
            </a:r>
            <a:r>
              <a:rPr lang="en-US" dirty="0" smtClean="0">
                <a:sym typeface="Symbol"/>
              </a:rPr>
              <a:t>)</a:t>
            </a:r>
          </a:p>
          <a:p>
            <a:pPr marL="0" indent="0">
              <a:buNone/>
            </a:pPr>
            <a:r>
              <a:rPr lang="en-US" dirty="0">
                <a:sym typeface="Symbol"/>
              </a:rPr>
              <a:t></a:t>
            </a:r>
          </a:p>
          <a:p>
            <a:pPr marL="0" indent="0">
              <a:buNone/>
            </a:pPr>
            <a:r>
              <a:rPr lang="en-US" dirty="0"/>
              <a:t>(</a:t>
            </a:r>
            <a:r>
              <a:rPr lang="en-US" i="1" dirty="0"/>
              <a:t>p</a:t>
            </a:r>
            <a:r>
              <a:rPr lang="en-US" dirty="0">
                <a:sym typeface="Symbol"/>
              </a:rPr>
              <a:t>  </a:t>
            </a:r>
            <a:r>
              <a:rPr lang="en-US" i="1" dirty="0">
                <a:sym typeface="Symbol"/>
              </a:rPr>
              <a:t>q</a:t>
            </a:r>
            <a:r>
              <a:rPr lang="en-US" dirty="0">
                <a:sym typeface="Symbol"/>
              </a:rPr>
              <a:t>)  (</a:t>
            </a:r>
            <a:r>
              <a:rPr lang="en-US" i="1" dirty="0">
                <a:sym typeface="Symbol"/>
              </a:rPr>
              <a:t>s </a:t>
            </a:r>
            <a:r>
              <a:rPr lang="en-US" dirty="0">
                <a:sym typeface="Symbol"/>
              </a:rPr>
              <a:t> </a:t>
            </a:r>
            <a:r>
              <a:rPr lang="en-US" i="1" dirty="0">
                <a:sym typeface="Symbol"/>
              </a:rPr>
              <a:t>q</a:t>
            </a:r>
            <a:r>
              <a:rPr lang="en-US" dirty="0">
                <a:sym typeface="Symbol"/>
              </a:rPr>
              <a:t>) </a:t>
            </a:r>
            <a:r>
              <a:rPr lang="en-US" dirty="0" smtClean="0">
                <a:sym typeface="Symbol"/>
              </a:rPr>
              <a:t> (p  r)</a:t>
            </a:r>
            <a:r>
              <a:rPr lang="en-US" dirty="0" smtClean="0">
                <a:solidFill>
                  <a:srgbClr xmlns:mc="http://schemas.openxmlformats.org/markup-compatibility/2006" xmlns:a14="http://schemas.microsoft.com/office/drawing/2007/7/7/main" val="FF0000" mc:Ignorable=""/>
                </a:solidFill>
                <a:sym typeface="Symbol"/>
              </a:rPr>
              <a:t> </a:t>
            </a:r>
            <a:r>
              <a:rPr lang="en-US" dirty="0" smtClean="0">
                <a:sym typeface="Symbol"/>
              </a:rPr>
              <a:t> (s </a:t>
            </a:r>
            <a:r>
              <a:rPr lang="en-US" dirty="0">
                <a:sym typeface="Symbol"/>
              </a:rPr>
              <a:t> </a:t>
            </a:r>
            <a:r>
              <a:rPr lang="en-US" dirty="0" smtClean="0">
                <a:sym typeface="Symbol"/>
              </a:rPr>
              <a:t>r)  </a:t>
            </a:r>
            <a:r>
              <a:rPr lang="en-US" dirty="0">
                <a:sym typeface="Symbol"/>
              </a:rPr>
              <a:t>(</a:t>
            </a:r>
            <a:r>
              <a:rPr lang="en-US" i="1" dirty="0">
                <a:sym typeface="Symbol"/>
              </a:rPr>
              <a:t>q</a:t>
            </a:r>
            <a:r>
              <a:rPr lang="en-US" dirty="0">
                <a:sym typeface="Symbol"/>
              </a:rPr>
              <a:t>  </a:t>
            </a:r>
            <a:r>
              <a:rPr lang="en-US" i="1" dirty="0">
                <a:sym typeface="Symbol"/>
              </a:rPr>
              <a:t>p</a:t>
            </a:r>
            <a:r>
              <a:rPr lang="en-US" dirty="0">
                <a:sym typeface="Symbol"/>
              </a:rPr>
              <a:t>  </a:t>
            </a:r>
            <a:r>
              <a:rPr lang="en-US" i="1" dirty="0">
                <a:sym typeface="Symbol"/>
              </a:rPr>
              <a:t>s</a:t>
            </a:r>
            <a:r>
              <a:rPr lang="en-US" dirty="0">
                <a:sym typeface="Symbol"/>
              </a:rPr>
              <a:t>) </a:t>
            </a:r>
            <a:r>
              <a:rPr lang="en-US" dirty="0" smtClean="0">
                <a:sym typeface="Symbol"/>
              </a:rPr>
              <a:t> (</a:t>
            </a:r>
            <a:r>
              <a:rPr lang="en-US" dirty="0">
                <a:sym typeface="Symbol"/>
              </a:rPr>
              <a:t></a:t>
            </a:r>
            <a:r>
              <a:rPr lang="en-US" i="1" dirty="0">
                <a:sym typeface="Symbol"/>
              </a:rPr>
              <a:t>r</a:t>
            </a:r>
            <a:r>
              <a:rPr lang="en-US" dirty="0">
                <a:sym typeface="Symbol"/>
              </a:rPr>
              <a:t>  </a:t>
            </a:r>
            <a:r>
              <a:rPr lang="en-US" i="1" dirty="0">
                <a:sym typeface="Symbol"/>
              </a:rPr>
              <a:t>s</a:t>
            </a:r>
            <a:r>
              <a:rPr lang="en-US" dirty="0">
                <a:sym typeface="Symbol"/>
              </a:rPr>
              <a:t>)</a:t>
            </a:r>
          </a:p>
          <a:p>
            <a:pPr marL="0" indent="0">
              <a:buNone/>
            </a:pPr>
            <a:endParaRPr lang="en-US" dirty="0">
              <a:sym typeface="Symbol"/>
            </a:endParaRPr>
          </a:p>
          <a:p>
            <a:pPr marL="0" indent="0">
              <a:buNone/>
            </a:pPr>
            <a:endParaRPr lang="en-US" dirty="0">
              <a:sym typeface="Symbol"/>
            </a:endParaRPr>
          </a:p>
        </p:txBody>
      </p:sp>
    </p:spTree>
    <p:extLst>
      <p:ext uri="{BB962C8B-B14F-4D97-AF65-F5344CB8AC3E}">
        <p14:creationId xmlns:p14="http://schemas.microsoft.com/office/powerpoint/2007/7/12/main" val="1156996242"/>
      </p:ext>
    </p:extLst>
  </p:cSld>
  <p:clrMapOvr>
    <a:masterClrMapping/>
  </p:clrMapOvr>
  <p:transition xmlns:p14="http://schemas.microsoft.com/office/powerpoint/2007/7/12/mai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Tree>
    <p:extLst>
      <p:ext uri="{BB962C8B-B14F-4D97-AF65-F5344CB8AC3E}">
        <p14:creationId xmlns:p14="http://schemas.microsoft.com/office/powerpoint/2007/7/12/main" val="467271879"/>
      </p:ext>
    </p:extLst>
  </p:cSld>
  <p:clrMapOvr>
    <a:masterClrMapping/>
  </p:clrMapOvr>
  <p:transition xmlns:p14="http://schemas.microsoft.com/office/powerpoint/2007/7/12/mai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Tree>
    <p:extLst>
      <p:ext uri="{BB962C8B-B14F-4D97-AF65-F5344CB8AC3E}">
        <p14:creationId xmlns:p14="http://schemas.microsoft.com/office/powerpoint/2007/7/12/main" val="443236333"/>
      </p:ext>
    </p:extLst>
  </p:cSld>
  <p:clrMapOvr>
    <a:masterClrMapping/>
  </p:clrMapOvr>
  <p:transition xmlns:p14="http://schemas.microsoft.com/office/powerpoint/2007/7/12/mai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861774"/>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1150674790"/>
      </p:ext>
    </p:extLst>
  </p:cSld>
  <p:clrMapOvr>
    <a:masterClrMapping/>
  </p:clrMapOvr>
  <p:transition xmlns:p14="http://schemas.microsoft.com/office/powerpoint/2007/7/12/mai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2283702"/>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endParaRPr lang="en-US" dirty="0" smtClean="0">
              <a:sym typeface="Symbol"/>
            </a:endParaRPr>
          </a:p>
        </p:txBody>
      </p:sp>
      <p:sp>
        <p:nvSpPr>
          <p:cNvPr id="4" name="TextBox 3"/>
          <p:cNvSpPr txBox="1"/>
          <p:nvPr/>
        </p:nvSpPr>
        <p:spPr>
          <a:xfrm>
            <a:off x="4678532" y="5042118"/>
            <a:ext cx="4465468" cy="1815882"/>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r>
              <a:rPr lang="en-US" sz="2800" dirty="0">
                <a:solidFill>
                  <a:schemeClr val="bg1"/>
                </a:solidFill>
                <a:latin typeface="Calibri" pitchFamily="34" charset="0"/>
                <a:cs typeface="Calibri" pitchFamily="34" charset="0"/>
                <a:sym typeface="Symbol"/>
              </a:rPr>
              <a:t>)</a:t>
            </a:r>
          </a:p>
          <a:p>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3689628121"/>
      </p:ext>
    </p:extLst>
  </p:cSld>
  <p:clrMapOvr>
    <a:masterClrMapping/>
  </p:clrMapOvr>
  <p:transition xmlns:p14="http://schemas.microsoft.com/office/powerpoint/2007/7/12/mai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2757678"/>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r>
              <a:rPr lang="en-US" dirty="0" smtClean="0">
                <a:sym typeface="Symbol"/>
              </a:rPr>
              <a:t></a:t>
            </a:r>
          </a:p>
          <a:p>
            <a:pPr marL="0" indent="0">
              <a:buNone/>
            </a:pPr>
            <a:r>
              <a:rPr lang="en-US" dirty="0" smtClean="0">
                <a:sym typeface="Symbol"/>
              </a:rPr>
              <a:t>(</a:t>
            </a:r>
            <a:r>
              <a:rPr lang="en-US" i="1" dirty="0">
                <a:sym typeface="Symbol"/>
              </a:rPr>
              <a:t>p</a:t>
            </a:r>
            <a:r>
              <a:rPr lang="en-US" dirty="0">
                <a:sym typeface="Symbol"/>
              </a:rPr>
              <a:t>  </a:t>
            </a:r>
            <a:r>
              <a:rPr lang="en-US" i="1" dirty="0">
                <a:sym typeface="Symbol"/>
              </a:rPr>
              <a:t>q</a:t>
            </a:r>
            <a:r>
              <a:rPr lang="en-US" dirty="0" smtClean="0">
                <a:sym typeface="Symbol"/>
              </a:rPr>
              <a:t>)</a:t>
            </a:r>
            <a:r>
              <a:rPr lang="en-US" dirty="0">
                <a:sym typeface="Symbol"/>
              </a:rPr>
              <a:t>  (</a:t>
            </a:r>
            <a:r>
              <a:rPr lang="en-US" i="1" dirty="0">
                <a:sym typeface="Symbol"/>
              </a:rPr>
              <a:t>q </a:t>
            </a:r>
            <a:r>
              <a:rPr lang="en-US" dirty="0">
                <a:sym typeface="Symbol"/>
              </a:rPr>
              <a:t> </a:t>
            </a:r>
            <a:r>
              <a:rPr lang="en-US" i="1" dirty="0">
                <a:sym typeface="Symbol"/>
              </a:rPr>
              <a:t>r</a:t>
            </a:r>
            <a:r>
              <a:rPr lang="en-US" dirty="0" smtClean="0">
                <a:sym typeface="Symbol"/>
              </a:rPr>
              <a:t>)</a:t>
            </a:r>
          </a:p>
        </p:txBody>
      </p:sp>
      <p:sp>
        <p:nvSpPr>
          <p:cNvPr id="4" name="TextBox 3"/>
          <p:cNvSpPr txBox="1"/>
          <p:nvPr/>
        </p:nvSpPr>
        <p:spPr>
          <a:xfrm>
            <a:off x="4678532" y="4180344"/>
            <a:ext cx="4465468" cy="2677656"/>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p>
          <a:p>
            <a:r>
              <a:rPr lang="en-US" sz="2800" dirty="0" smtClean="0">
                <a:solidFill>
                  <a:schemeClr val="bg1"/>
                </a:solidFill>
                <a:latin typeface="Calibri" pitchFamily="34" charset="0"/>
                <a:cs typeface="Calibri" pitchFamily="34" charset="0"/>
                <a:sym typeface="Symbol"/>
              </a:rPr>
              <a:t>Other Rules</a:t>
            </a:r>
          </a:p>
          <a:p>
            <a:pPr marL="514350" indent="-514350">
              <a:buAutoNum type="arabicPeriod"/>
            </a:pPr>
            <a:r>
              <a:rPr lang="en-US" sz="2800" dirty="0" smtClean="0">
                <a:solidFill>
                  <a:schemeClr val="bg1"/>
                </a:solidFill>
                <a:latin typeface="Calibri" pitchFamily="34" charset="0"/>
                <a:cs typeface="Calibri" pitchFamily="34" charset="0"/>
                <a:sym typeface="Symbol"/>
              </a:rPr>
              <a:t>AA  </a:t>
            </a:r>
          </a:p>
          <a:p>
            <a:pPr marL="514350" indent="-514350">
              <a:buAutoNum type="arabicPeriod"/>
            </a:pPr>
            <a:r>
              <a:rPr lang="en-US" sz="2800" dirty="0" smtClean="0">
                <a:solidFill>
                  <a:schemeClr val="bg1"/>
                </a:solidFill>
                <a:latin typeface="Calibri" pitchFamily="34" charset="0"/>
                <a:cs typeface="Calibri" pitchFamily="34" charset="0"/>
                <a:sym typeface="Symbol"/>
              </a:rPr>
              <a:t>A  A</a:t>
            </a:r>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1977086774"/>
      </p:ext>
    </p:extLst>
  </p:cSld>
  <p:clrMapOvr>
    <a:masterClrMapping/>
  </p:clrMapOvr>
  <p:transition xmlns:p14="http://schemas.microsoft.com/office/powerpoint/2007/7/12/mai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24287" y="1412875"/>
            <a:ext cx="8904303" cy="3705630"/>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r>
              <a:rPr lang="en-US" dirty="0" smtClean="0">
                <a:sym typeface="Symbol"/>
              </a:rPr>
              <a:t></a:t>
            </a:r>
          </a:p>
          <a:p>
            <a:pPr marL="0" indent="0">
              <a:buNone/>
            </a:pPr>
            <a:r>
              <a:rPr lang="en-US" dirty="0" smtClean="0">
                <a:sym typeface="Symbol"/>
              </a:rPr>
              <a:t>(</a:t>
            </a:r>
            <a:r>
              <a:rPr lang="en-US" i="1" dirty="0">
                <a:sym typeface="Symbol"/>
              </a:rPr>
              <a:t>p</a:t>
            </a:r>
            <a:r>
              <a:rPr lang="en-US" dirty="0">
                <a:sym typeface="Symbol"/>
              </a:rPr>
              <a:t>  </a:t>
            </a:r>
            <a:r>
              <a:rPr lang="en-US" i="1" dirty="0">
                <a:sym typeface="Symbol"/>
              </a:rPr>
              <a:t>q</a:t>
            </a:r>
            <a:r>
              <a:rPr lang="en-US" dirty="0" smtClean="0">
                <a:sym typeface="Symbol"/>
              </a:rPr>
              <a:t>)</a:t>
            </a:r>
            <a:r>
              <a:rPr lang="en-US" dirty="0">
                <a:sym typeface="Symbol"/>
              </a:rPr>
              <a:t>  (</a:t>
            </a:r>
            <a:r>
              <a:rPr lang="en-US" i="1" dirty="0">
                <a:sym typeface="Symbol"/>
              </a:rPr>
              <a:t>q </a:t>
            </a:r>
            <a:r>
              <a:rPr lang="en-US" dirty="0">
                <a:sym typeface="Symbol"/>
              </a:rPr>
              <a:t> </a:t>
            </a:r>
            <a:r>
              <a:rPr lang="en-US" i="1" dirty="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sym typeface="Symbol"/>
              </a:rPr>
              <a:t>((</a:t>
            </a:r>
            <a:r>
              <a:rPr lang="en-US" i="1" dirty="0" smtClean="0">
                <a:sym typeface="Symbol"/>
              </a:rPr>
              <a:t>p</a:t>
            </a:r>
            <a:r>
              <a:rPr lang="en-US" dirty="0">
                <a:sym typeface="Symbol"/>
              </a:rPr>
              <a:t>  </a:t>
            </a:r>
            <a:r>
              <a:rPr lang="en-US" i="1" dirty="0" smtClean="0">
                <a:sym typeface="Symbol"/>
              </a:rPr>
              <a:t>q</a:t>
            </a:r>
            <a:r>
              <a:rPr lang="en-US" dirty="0" smtClean="0">
                <a:sym typeface="Symbol"/>
              </a:rPr>
              <a:t>)</a:t>
            </a:r>
            <a:r>
              <a:rPr lang="en-US" dirty="0">
                <a:sym typeface="Symbol"/>
              </a:rPr>
              <a:t> </a:t>
            </a:r>
            <a:r>
              <a:rPr lang="en-US" dirty="0" smtClean="0">
                <a:sym typeface="Symbol"/>
              </a:rPr>
              <a:t></a:t>
            </a:r>
            <a:r>
              <a:rPr lang="en-US" dirty="0">
                <a:sym typeface="Symbol"/>
              </a:rPr>
              <a:t> </a:t>
            </a:r>
            <a:r>
              <a:rPr lang="en-US" i="1" dirty="0" smtClean="0">
                <a:sym typeface="Symbol"/>
              </a:rPr>
              <a:t>q</a:t>
            </a:r>
            <a:r>
              <a:rPr lang="en-US" dirty="0" smtClean="0">
                <a:sym typeface="Symbol"/>
              </a:rPr>
              <a:t>)</a:t>
            </a:r>
            <a:r>
              <a:rPr lang="en-US" dirty="0">
                <a:sym typeface="Symbol"/>
              </a:rPr>
              <a:t> </a:t>
            </a:r>
            <a:r>
              <a:rPr lang="en-US" dirty="0" smtClean="0">
                <a:sym typeface="Symbol"/>
              </a:rPr>
              <a:t> </a:t>
            </a:r>
            <a:r>
              <a:rPr lang="en-US" dirty="0">
                <a:sym typeface="Symbol"/>
              </a:rPr>
              <a:t>((</a:t>
            </a:r>
            <a:r>
              <a:rPr lang="en-US" i="1" dirty="0">
                <a:sym typeface="Symbol"/>
              </a:rPr>
              <a:t>p</a:t>
            </a:r>
            <a:r>
              <a:rPr lang="en-US" dirty="0">
                <a:sym typeface="Symbol"/>
              </a:rPr>
              <a:t>  </a:t>
            </a:r>
            <a:r>
              <a:rPr lang="en-US" i="1" dirty="0">
                <a:sym typeface="Symbol"/>
              </a:rPr>
              <a:t>q</a:t>
            </a:r>
            <a:r>
              <a:rPr lang="en-US" dirty="0">
                <a:sym typeface="Symbol"/>
              </a:rPr>
              <a:t>)  </a:t>
            </a:r>
            <a:r>
              <a:rPr lang="en-US" i="1" dirty="0">
                <a:sym typeface="Symbol"/>
              </a:rPr>
              <a:t>r</a:t>
            </a:r>
            <a:r>
              <a:rPr lang="en-US" dirty="0" smtClean="0">
                <a:sym typeface="Symbol"/>
              </a:rPr>
              <a:t>)</a:t>
            </a:r>
          </a:p>
        </p:txBody>
      </p:sp>
      <p:sp>
        <p:nvSpPr>
          <p:cNvPr id="4" name="TextBox 3"/>
          <p:cNvSpPr txBox="1"/>
          <p:nvPr/>
        </p:nvSpPr>
        <p:spPr>
          <a:xfrm>
            <a:off x="4678532" y="4180344"/>
            <a:ext cx="4465468" cy="2677656"/>
          </a:xfrm>
          <a:prstGeom prst="rect">
            <a:avLst/>
          </a:prstGeom>
          <a:noFill/>
        </p:spPr>
        <p:txBody>
          <a:bodyPr wrap="square" rtlCol="0">
            <a:spAutoFit/>
          </a:bodyPr>
          <a:lstStyle/>
          <a:p>
            <a:r>
              <a:rPr lang="en-US" sz="2800" dirty="0" err="1" smtClean="0">
                <a:solidFill>
                  <a:schemeClr val="bg1"/>
                </a:solidFill>
                <a:latin typeface="Calibri" pitchFamily="34" charset="0"/>
                <a:cs typeface="Calibri" pitchFamily="34" charset="0"/>
              </a:rPr>
              <a:t>Distributivity</a:t>
            </a:r>
            <a:r>
              <a:rPr lang="en-US" sz="2800" dirty="0" smtClean="0">
                <a:solidFill>
                  <a:schemeClr val="bg1"/>
                </a:solidFill>
                <a:latin typeface="Calibri" pitchFamily="34" charset="0"/>
                <a:cs typeface="Calibri" pitchFamily="34" charset="0"/>
              </a:rPr>
              <a:t> </a:t>
            </a:r>
          </a:p>
          <a:p>
            <a:r>
              <a:rPr lang="en-US" sz="2800" dirty="0" smtClean="0">
                <a:solidFill>
                  <a:schemeClr val="bg1"/>
                </a:solidFill>
                <a:latin typeface="Calibri" pitchFamily="34" charset="0"/>
                <a:cs typeface="Calibri" pitchFamily="34" charset="0"/>
              </a:rPr>
              <a:t>1. A</a:t>
            </a:r>
            <a:r>
              <a:rPr lang="en-US" sz="2800" dirty="0" smtClean="0">
                <a:solidFill>
                  <a:schemeClr val="bg1"/>
                </a:solidFill>
                <a:latin typeface="Calibri" pitchFamily="34" charset="0"/>
                <a:cs typeface="Calibri" pitchFamily="34" charset="0"/>
                <a:sym typeface="Symbol"/>
              </a:rPr>
              <a:t>(BC)  (AB)(</a:t>
            </a:r>
            <a:r>
              <a:rPr lang="en-US" sz="2800" dirty="0">
                <a:solidFill>
                  <a:schemeClr val="bg1"/>
                </a:solidFill>
                <a:latin typeface="Calibri" pitchFamily="34" charset="0"/>
                <a:cs typeface="Calibri" pitchFamily="34" charset="0"/>
                <a:sym typeface="Symbol"/>
              </a:rPr>
              <a:t>A</a:t>
            </a:r>
            <a:r>
              <a:rPr lang="en-US" sz="2800" dirty="0" smtClean="0">
                <a:solidFill>
                  <a:schemeClr val="bg1"/>
                </a:solidFill>
                <a:latin typeface="Calibri" pitchFamily="34" charset="0"/>
                <a:cs typeface="Calibri" pitchFamily="34" charset="0"/>
                <a:sym typeface="Symbol"/>
              </a:rPr>
              <a:t>C)</a:t>
            </a:r>
          </a:p>
          <a:p>
            <a:r>
              <a:rPr lang="en-US" sz="2800" dirty="0" smtClean="0">
                <a:solidFill>
                  <a:schemeClr val="bg1"/>
                </a:solidFill>
                <a:latin typeface="Calibri" pitchFamily="34" charset="0"/>
                <a:cs typeface="Calibri" pitchFamily="34" charset="0"/>
              </a:rPr>
              <a:t>2. A</a:t>
            </a:r>
            <a:r>
              <a:rPr lang="en-US" sz="2800" dirty="0" smtClean="0">
                <a:solidFill>
                  <a:schemeClr val="bg1"/>
                </a:solidFill>
                <a:latin typeface="Calibri" pitchFamily="34" charset="0"/>
                <a:cs typeface="Calibri" pitchFamily="34" charset="0"/>
                <a:sym typeface="Symbol"/>
              </a:rPr>
              <a:t>(BC)  (AB)(AC)</a:t>
            </a:r>
          </a:p>
          <a:p>
            <a:r>
              <a:rPr lang="en-US" sz="2800" dirty="0" smtClean="0">
                <a:solidFill>
                  <a:schemeClr val="bg1"/>
                </a:solidFill>
                <a:latin typeface="Calibri" pitchFamily="34" charset="0"/>
                <a:cs typeface="Calibri" pitchFamily="34" charset="0"/>
                <a:sym typeface="Symbol"/>
              </a:rPr>
              <a:t>Other Rules</a:t>
            </a:r>
          </a:p>
          <a:p>
            <a:pPr marL="514350" indent="-514350">
              <a:buAutoNum type="arabicPeriod"/>
            </a:pPr>
            <a:r>
              <a:rPr lang="en-US" sz="2800" dirty="0" smtClean="0">
                <a:solidFill>
                  <a:schemeClr val="bg1"/>
                </a:solidFill>
                <a:latin typeface="Calibri" pitchFamily="34" charset="0"/>
                <a:cs typeface="Calibri" pitchFamily="34" charset="0"/>
                <a:sym typeface="Symbol"/>
              </a:rPr>
              <a:t>AA  </a:t>
            </a:r>
          </a:p>
          <a:p>
            <a:pPr marL="514350" indent="-514350">
              <a:buAutoNum type="arabicPeriod"/>
            </a:pPr>
            <a:r>
              <a:rPr lang="en-US" sz="2800" dirty="0" smtClean="0">
                <a:solidFill>
                  <a:schemeClr val="bg1"/>
                </a:solidFill>
                <a:latin typeface="Calibri" pitchFamily="34" charset="0"/>
                <a:cs typeface="Calibri" pitchFamily="34" charset="0"/>
                <a:sym typeface="Symbol"/>
              </a:rPr>
              <a:t>A  A</a:t>
            </a:r>
            <a:r>
              <a:rPr lang="en-US" sz="2800" dirty="0" smtClean="0">
                <a:solidFill>
                  <a:schemeClr val="bg1"/>
                </a:solidFill>
                <a:latin typeface="Calibri" pitchFamily="34" charset="0"/>
                <a:cs typeface="Calibri" pitchFamily="34" charset="0"/>
              </a:rPr>
              <a:t> </a:t>
            </a:r>
          </a:p>
        </p:txBody>
      </p:sp>
    </p:spTree>
    <p:extLst>
      <p:ext uri="{BB962C8B-B14F-4D97-AF65-F5344CB8AC3E}">
        <p14:creationId xmlns:p14="http://schemas.microsoft.com/office/powerpoint/2007/7/12/main" val="4264263266"/>
      </p:ext>
    </p:extLst>
  </p:cSld>
  <p:clrMapOvr>
    <a:masterClrMapping/>
  </p:clrMapOvr>
  <p:transition xmlns:p14="http://schemas.microsoft.com/office/powerpoint/2007/7/12/mai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Normal Forms</a:t>
            </a:r>
            <a:endParaRPr lang="en-US" sz="4800" dirty="0"/>
          </a:p>
        </p:txBody>
      </p:sp>
      <p:sp>
        <p:nvSpPr>
          <p:cNvPr id="3" name="Content Placeholder 2"/>
          <p:cNvSpPr>
            <a:spLocks noGrp="1"/>
          </p:cNvSpPr>
          <p:nvPr>
            <p:ph idx="1"/>
          </p:nvPr>
        </p:nvSpPr>
        <p:spPr>
          <a:xfrm>
            <a:off x="106532" y="924603"/>
            <a:ext cx="8904303" cy="6075509"/>
          </a:xfrm>
        </p:spPr>
        <p:txBody>
          <a:bodyPr/>
          <a:lstStyle/>
          <a:p>
            <a:pPr marL="0" indent="0">
              <a:buNone/>
            </a:pPr>
            <a:r>
              <a:rPr lang="en-US" dirty="0" smtClean="0"/>
              <a:t>DNF? </a:t>
            </a:r>
            <a:r>
              <a:rPr lang="en-US" dirty="0" smtClean="0">
                <a:solidFill>
                  <a:srgbClr xmlns:mc="http://schemas.openxmlformats.org/markup-compatibility/2006" xmlns:a14="http://schemas.microsoft.com/office/drawing/2007/7/7/main" val="FF0000" mc:Ignorable=""/>
                </a:solidFill>
              </a:rPr>
              <a:t>NO, actually this formula is in CNF</a:t>
            </a:r>
            <a:r>
              <a:rPr lang="en-US" dirty="0" smtClean="0"/>
              <a:t> </a:t>
            </a:r>
          </a:p>
          <a:p>
            <a:pPr marL="0" indent="0">
              <a:buNone/>
            </a:pPr>
            <a:r>
              <a:rPr lang="en-US" i="1" dirty="0" smtClean="0"/>
              <a:t>p </a:t>
            </a:r>
            <a:r>
              <a:rPr lang="en-US" dirty="0" smtClean="0">
                <a:sym typeface="Symbol"/>
              </a:rPr>
              <a:t> (</a:t>
            </a:r>
            <a:r>
              <a:rPr lang="en-US" dirty="0">
                <a:sym typeface="Symbol"/>
              </a:rPr>
              <a:t></a:t>
            </a:r>
            <a:r>
              <a:rPr lang="en-US" i="1" dirty="0" smtClean="0">
                <a:sym typeface="Symbol"/>
              </a:rPr>
              <a:t>p </a:t>
            </a:r>
            <a:r>
              <a:rPr lang="en-US" dirty="0" smtClean="0">
                <a:sym typeface="Symbol"/>
              </a:rPr>
              <a:t> </a:t>
            </a:r>
            <a:r>
              <a:rPr lang="en-US" i="1" dirty="0" smtClean="0">
                <a:sym typeface="Symbol"/>
              </a:rPr>
              <a:t>q</a:t>
            </a:r>
            <a:r>
              <a:rPr lang="en-US" dirty="0" smtClean="0">
                <a:sym typeface="Symbol"/>
              </a:rPr>
              <a:t>)  </a:t>
            </a:r>
            <a:r>
              <a:rPr lang="en-US" dirty="0">
                <a:sym typeface="Symbol"/>
              </a:rPr>
              <a:t>(</a:t>
            </a:r>
            <a:r>
              <a:rPr lang="en-US" dirty="0" smtClean="0">
                <a:sym typeface="Symbol"/>
              </a:rPr>
              <a:t></a:t>
            </a:r>
            <a:r>
              <a:rPr lang="en-US" i="1" dirty="0" smtClean="0">
                <a:sym typeface="Symbol"/>
              </a:rPr>
              <a:t>q </a:t>
            </a:r>
            <a:r>
              <a:rPr lang="en-US" dirty="0">
                <a:sym typeface="Symbol"/>
              </a:rPr>
              <a:t> </a:t>
            </a:r>
            <a:r>
              <a:rPr lang="en-US" i="1" dirty="0" smtClean="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t>((</a:t>
            </a:r>
            <a:r>
              <a:rPr lang="en-US" i="1" dirty="0" smtClean="0"/>
              <a:t>p </a:t>
            </a:r>
            <a:r>
              <a:rPr lang="en-US" dirty="0">
                <a:sym typeface="Symbol"/>
              </a:rPr>
              <a:t> </a:t>
            </a:r>
            <a:r>
              <a:rPr lang="en-US" dirty="0" smtClean="0">
                <a:sym typeface="Symbol"/>
              </a:rPr>
              <a:t></a:t>
            </a:r>
            <a:r>
              <a:rPr lang="en-US" i="1" dirty="0" smtClean="0">
                <a:sym typeface="Symbol"/>
              </a:rPr>
              <a:t>p</a:t>
            </a:r>
            <a:r>
              <a:rPr lang="en-US" dirty="0" smtClean="0">
                <a:sym typeface="Symbol"/>
              </a:rPr>
              <a:t>)</a:t>
            </a:r>
            <a:r>
              <a:rPr lang="en-US" i="1" dirty="0" smtClean="0">
                <a:sym typeface="Symbol"/>
              </a:rPr>
              <a:t> </a:t>
            </a:r>
            <a:r>
              <a:rPr lang="en-US" dirty="0">
                <a:sym typeface="Symbol"/>
              </a:rPr>
              <a:t> </a:t>
            </a:r>
            <a:r>
              <a:rPr lang="en-US" dirty="0" smtClean="0">
                <a:sym typeface="Symbol"/>
              </a:rPr>
              <a:t>(</a:t>
            </a:r>
            <a:r>
              <a:rPr lang="en-US" i="1" dirty="0" smtClean="0">
                <a:sym typeface="Symbol"/>
              </a:rPr>
              <a:t>p</a:t>
            </a:r>
            <a:r>
              <a:rPr lang="en-US" dirty="0" smtClean="0">
                <a:sym typeface="Symbol"/>
              </a:rPr>
              <a:t> </a:t>
            </a:r>
            <a:r>
              <a:rPr lang="en-US" dirty="0">
                <a:sym typeface="Symbol"/>
              </a:rPr>
              <a:t> </a:t>
            </a:r>
            <a:r>
              <a:rPr lang="en-US" i="1" dirty="0" smtClean="0">
                <a:sym typeface="Symbol"/>
              </a:rPr>
              <a:t>q</a:t>
            </a:r>
            <a:r>
              <a:rPr lang="en-US" dirty="0" smtClean="0">
                <a:sym typeface="Symbol"/>
              </a:rPr>
              <a:t>)) </a:t>
            </a:r>
            <a:r>
              <a:rPr lang="en-US" dirty="0">
                <a:sym typeface="Symbol"/>
              </a:rPr>
              <a:t> (</a:t>
            </a:r>
            <a:r>
              <a:rPr lang="en-US" i="1" dirty="0">
                <a:sym typeface="Symbol"/>
              </a:rPr>
              <a:t>q </a:t>
            </a:r>
            <a:r>
              <a:rPr lang="en-US" dirty="0">
                <a:sym typeface="Symbol"/>
              </a:rPr>
              <a:t> </a:t>
            </a:r>
            <a:r>
              <a:rPr lang="en-US" i="1" dirty="0">
                <a:sym typeface="Symbol"/>
              </a:rPr>
              <a:t>r</a:t>
            </a:r>
            <a:r>
              <a:rPr lang="en-US" dirty="0">
                <a:sym typeface="Symbol"/>
              </a:rPr>
              <a:t>)</a:t>
            </a:r>
          </a:p>
          <a:p>
            <a:pPr marL="0" indent="0">
              <a:buNone/>
            </a:pPr>
            <a:r>
              <a:rPr lang="en-US" dirty="0" smtClean="0">
                <a:sym typeface="Symbol"/>
              </a:rPr>
              <a:t></a:t>
            </a:r>
          </a:p>
          <a:p>
            <a:pPr marL="0" indent="0">
              <a:buNone/>
            </a:pPr>
            <a:r>
              <a:rPr lang="en-US" dirty="0" smtClean="0">
                <a:sym typeface="Symbol"/>
              </a:rPr>
              <a:t>(</a:t>
            </a:r>
            <a:r>
              <a:rPr lang="en-US" i="1" dirty="0">
                <a:sym typeface="Symbol"/>
              </a:rPr>
              <a:t>p</a:t>
            </a:r>
            <a:r>
              <a:rPr lang="en-US" dirty="0">
                <a:sym typeface="Symbol"/>
              </a:rPr>
              <a:t>  </a:t>
            </a:r>
            <a:r>
              <a:rPr lang="en-US" i="1" dirty="0">
                <a:sym typeface="Symbol"/>
              </a:rPr>
              <a:t>q</a:t>
            </a:r>
            <a:r>
              <a:rPr lang="en-US" dirty="0" smtClean="0">
                <a:sym typeface="Symbol"/>
              </a:rPr>
              <a:t>)</a:t>
            </a:r>
            <a:r>
              <a:rPr lang="en-US" dirty="0">
                <a:sym typeface="Symbol"/>
              </a:rPr>
              <a:t>  (</a:t>
            </a:r>
            <a:r>
              <a:rPr lang="en-US" i="1" dirty="0">
                <a:sym typeface="Symbol"/>
              </a:rPr>
              <a:t>q </a:t>
            </a:r>
            <a:r>
              <a:rPr lang="en-US" dirty="0">
                <a:sym typeface="Symbol"/>
              </a:rPr>
              <a:t> </a:t>
            </a:r>
            <a:r>
              <a:rPr lang="en-US" i="1" dirty="0">
                <a:sym typeface="Symbol"/>
              </a:rPr>
              <a:t>r</a:t>
            </a:r>
            <a:r>
              <a:rPr lang="en-US" dirty="0" smtClean="0">
                <a:sym typeface="Symbol"/>
              </a:rPr>
              <a:t>)</a:t>
            </a:r>
          </a:p>
          <a:p>
            <a:pPr marL="0" indent="0">
              <a:buNone/>
            </a:pPr>
            <a:r>
              <a:rPr lang="en-US" dirty="0" smtClean="0">
                <a:sym typeface="Symbol"/>
              </a:rPr>
              <a:t></a:t>
            </a:r>
          </a:p>
          <a:p>
            <a:pPr marL="0" indent="0">
              <a:buNone/>
            </a:pPr>
            <a:r>
              <a:rPr lang="en-US" dirty="0" smtClean="0">
                <a:sym typeface="Symbol"/>
              </a:rPr>
              <a:t>((</a:t>
            </a:r>
            <a:r>
              <a:rPr lang="en-US" i="1" dirty="0" smtClean="0">
                <a:sym typeface="Symbol"/>
              </a:rPr>
              <a:t>p</a:t>
            </a:r>
            <a:r>
              <a:rPr lang="en-US" dirty="0">
                <a:sym typeface="Symbol"/>
              </a:rPr>
              <a:t>  </a:t>
            </a:r>
            <a:r>
              <a:rPr lang="en-US" i="1" dirty="0" smtClean="0">
                <a:sym typeface="Symbol"/>
              </a:rPr>
              <a:t>q</a:t>
            </a:r>
            <a:r>
              <a:rPr lang="en-US" dirty="0" smtClean="0">
                <a:sym typeface="Symbol"/>
              </a:rPr>
              <a:t>)</a:t>
            </a:r>
            <a:r>
              <a:rPr lang="en-US" dirty="0">
                <a:sym typeface="Symbol"/>
              </a:rPr>
              <a:t> </a:t>
            </a:r>
            <a:r>
              <a:rPr lang="en-US" dirty="0" smtClean="0">
                <a:sym typeface="Symbol"/>
              </a:rPr>
              <a:t></a:t>
            </a:r>
            <a:r>
              <a:rPr lang="en-US" dirty="0">
                <a:sym typeface="Symbol"/>
              </a:rPr>
              <a:t> </a:t>
            </a:r>
            <a:r>
              <a:rPr lang="en-US" i="1" dirty="0" smtClean="0">
                <a:sym typeface="Symbol"/>
              </a:rPr>
              <a:t>q</a:t>
            </a:r>
            <a:r>
              <a:rPr lang="en-US" dirty="0" smtClean="0">
                <a:sym typeface="Symbol"/>
              </a:rPr>
              <a:t>)</a:t>
            </a:r>
            <a:r>
              <a:rPr lang="en-US" dirty="0">
                <a:sym typeface="Symbol"/>
              </a:rPr>
              <a:t> </a:t>
            </a:r>
            <a:r>
              <a:rPr lang="en-US" dirty="0" smtClean="0">
                <a:sym typeface="Symbol"/>
              </a:rPr>
              <a:t> </a:t>
            </a:r>
            <a:r>
              <a:rPr lang="en-US" dirty="0">
                <a:sym typeface="Symbol"/>
              </a:rPr>
              <a:t>((</a:t>
            </a:r>
            <a:r>
              <a:rPr lang="en-US" i="1" dirty="0">
                <a:sym typeface="Symbol"/>
              </a:rPr>
              <a:t>p</a:t>
            </a:r>
            <a:r>
              <a:rPr lang="en-US" dirty="0">
                <a:sym typeface="Symbol"/>
              </a:rPr>
              <a:t>  </a:t>
            </a:r>
            <a:r>
              <a:rPr lang="en-US" i="1" dirty="0">
                <a:sym typeface="Symbol"/>
              </a:rPr>
              <a:t>q</a:t>
            </a:r>
            <a:r>
              <a:rPr lang="en-US" dirty="0">
                <a:sym typeface="Symbol"/>
              </a:rPr>
              <a:t>)  </a:t>
            </a:r>
            <a:r>
              <a:rPr lang="en-US" i="1" dirty="0">
                <a:sym typeface="Symbol"/>
              </a:rPr>
              <a:t>r</a:t>
            </a:r>
            <a:r>
              <a:rPr lang="en-US" dirty="0" smtClean="0">
                <a:sym typeface="Symbol"/>
              </a:rPr>
              <a:t>)</a:t>
            </a:r>
          </a:p>
          <a:p>
            <a:pPr marL="0" indent="0">
              <a:buNone/>
            </a:pPr>
            <a:r>
              <a:rPr lang="en-US" dirty="0" smtClean="0">
                <a:sym typeface="Symbol"/>
              </a:rPr>
              <a:t></a:t>
            </a:r>
          </a:p>
          <a:p>
            <a:pPr marL="0" indent="0">
              <a:buNone/>
            </a:pPr>
            <a:r>
              <a:rPr lang="en-US" dirty="0">
                <a:sym typeface="Symbol"/>
              </a:rPr>
              <a:t>(</a:t>
            </a:r>
            <a:r>
              <a:rPr lang="en-US" i="1" dirty="0" smtClean="0">
                <a:sym typeface="Symbol"/>
              </a:rPr>
              <a:t>p </a:t>
            </a:r>
            <a:r>
              <a:rPr lang="en-US" dirty="0" smtClean="0">
                <a:sym typeface="Symbol"/>
              </a:rPr>
              <a:t> </a:t>
            </a:r>
            <a:r>
              <a:rPr lang="en-US" dirty="0">
                <a:sym typeface="Symbol"/>
              </a:rPr>
              <a:t></a:t>
            </a:r>
            <a:r>
              <a:rPr lang="en-US" i="1" dirty="0" smtClean="0">
                <a:sym typeface="Symbol"/>
              </a:rPr>
              <a:t>q</a:t>
            </a:r>
            <a:r>
              <a:rPr lang="en-US" dirty="0" smtClean="0">
                <a:sym typeface="Symbol"/>
              </a:rPr>
              <a:t>)  (</a:t>
            </a:r>
            <a:r>
              <a:rPr lang="en-US" i="1" dirty="0" smtClean="0">
                <a:sym typeface="Symbol"/>
              </a:rPr>
              <a:t>q</a:t>
            </a:r>
            <a:r>
              <a:rPr lang="en-US" dirty="0">
                <a:sym typeface="Symbol"/>
              </a:rPr>
              <a:t>  </a:t>
            </a:r>
            <a:r>
              <a:rPr lang="en-US" i="1" dirty="0" smtClean="0">
                <a:sym typeface="Symbol"/>
              </a:rPr>
              <a:t>q</a:t>
            </a:r>
            <a:r>
              <a:rPr lang="en-US" dirty="0" smtClean="0">
                <a:sym typeface="Symbol"/>
              </a:rPr>
              <a:t>) </a:t>
            </a:r>
            <a:r>
              <a:rPr lang="en-US" dirty="0">
                <a:sym typeface="Symbol"/>
              </a:rPr>
              <a:t> ((</a:t>
            </a:r>
            <a:r>
              <a:rPr lang="en-US" i="1" dirty="0">
                <a:sym typeface="Symbol"/>
              </a:rPr>
              <a:t>p</a:t>
            </a:r>
            <a:r>
              <a:rPr lang="en-US" dirty="0">
                <a:sym typeface="Symbol"/>
              </a:rPr>
              <a:t>  </a:t>
            </a:r>
            <a:r>
              <a:rPr lang="en-US" i="1" dirty="0">
                <a:sym typeface="Symbol"/>
              </a:rPr>
              <a:t>q</a:t>
            </a:r>
            <a:r>
              <a:rPr lang="en-US" dirty="0">
                <a:sym typeface="Symbol"/>
              </a:rPr>
              <a:t>)  </a:t>
            </a:r>
            <a:r>
              <a:rPr lang="en-US" i="1" dirty="0">
                <a:sym typeface="Symbol"/>
              </a:rPr>
              <a:t>r</a:t>
            </a:r>
            <a:r>
              <a:rPr lang="en-US" dirty="0">
                <a:sym typeface="Symbol"/>
              </a:rPr>
              <a:t>)</a:t>
            </a:r>
            <a:endParaRPr lang="en-US" dirty="0" smtClean="0">
              <a:sym typeface="Symbol"/>
            </a:endParaRPr>
          </a:p>
          <a:p>
            <a:pPr marL="0" indent="0">
              <a:buNone/>
            </a:pPr>
            <a:r>
              <a:rPr lang="en-US" dirty="0">
                <a:sym typeface="Symbol"/>
              </a:rPr>
              <a:t></a:t>
            </a:r>
          </a:p>
          <a:p>
            <a:pPr marL="0" indent="0">
              <a:buNone/>
            </a:pPr>
            <a:r>
              <a:rPr lang="en-US" dirty="0">
                <a:sym typeface="Symbol"/>
              </a:rPr>
              <a:t>(</a:t>
            </a:r>
            <a:r>
              <a:rPr lang="en-US" i="1" dirty="0">
                <a:sym typeface="Symbol"/>
              </a:rPr>
              <a:t>p </a:t>
            </a:r>
            <a:r>
              <a:rPr lang="en-US" dirty="0">
                <a:sym typeface="Symbol"/>
              </a:rPr>
              <a:t> </a:t>
            </a:r>
            <a:r>
              <a:rPr lang="en-US" i="1" dirty="0">
                <a:sym typeface="Symbol"/>
              </a:rPr>
              <a:t>q</a:t>
            </a:r>
            <a:r>
              <a:rPr lang="en-US" dirty="0" smtClean="0">
                <a:sym typeface="Symbol"/>
              </a:rPr>
              <a:t>) </a:t>
            </a:r>
            <a:r>
              <a:rPr lang="en-US" dirty="0">
                <a:sym typeface="Symbol"/>
              </a:rPr>
              <a:t> </a:t>
            </a:r>
            <a:r>
              <a:rPr lang="en-US" dirty="0" smtClean="0">
                <a:sym typeface="Symbol"/>
              </a:rPr>
              <a:t>(</a:t>
            </a:r>
            <a:r>
              <a:rPr lang="en-US" i="1" dirty="0" smtClean="0">
                <a:sym typeface="Symbol"/>
              </a:rPr>
              <a:t>p </a:t>
            </a:r>
            <a:r>
              <a:rPr lang="en-US" dirty="0">
                <a:sym typeface="Symbol"/>
              </a:rPr>
              <a:t> </a:t>
            </a:r>
            <a:r>
              <a:rPr lang="en-US" i="1" dirty="0" smtClean="0">
                <a:sym typeface="Symbol"/>
              </a:rPr>
              <a:t>r</a:t>
            </a:r>
            <a:r>
              <a:rPr lang="en-US" dirty="0" smtClean="0">
                <a:sym typeface="Symbol"/>
              </a:rPr>
              <a:t>)  (</a:t>
            </a:r>
            <a:r>
              <a:rPr lang="en-US" i="1" dirty="0" smtClean="0">
                <a:sym typeface="Symbol"/>
              </a:rPr>
              <a:t>q</a:t>
            </a:r>
            <a:r>
              <a:rPr lang="en-US" dirty="0" smtClean="0">
                <a:sym typeface="Symbol"/>
              </a:rPr>
              <a:t> </a:t>
            </a:r>
            <a:r>
              <a:rPr lang="en-US" dirty="0">
                <a:sym typeface="Symbol"/>
              </a:rPr>
              <a:t> r)</a:t>
            </a:r>
          </a:p>
          <a:p>
            <a:pPr marL="0" indent="0">
              <a:buNone/>
            </a:pPr>
            <a:endParaRPr lang="en-US" dirty="0" smtClean="0">
              <a:sym typeface="Symbol"/>
            </a:endParaRPr>
          </a:p>
        </p:txBody>
      </p:sp>
    </p:spTree>
    <p:extLst>
      <p:ext uri="{BB962C8B-B14F-4D97-AF65-F5344CB8AC3E}">
        <p14:creationId xmlns:p14="http://schemas.microsoft.com/office/powerpoint/2007/7/12/main" val="3402318800"/>
      </p:ext>
    </p:extLst>
  </p:cSld>
  <p:clrMapOvr>
    <a:masterClrMapping/>
  </p:clrMapOvr>
  <p:transition xmlns:p14="http://schemas.microsoft.com/office/powerpoint/2007/7/12/mai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Software models</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511628" y="2264230"/>
            <a:ext cx="8142514" cy="3317831"/>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dirty="0" smtClean="0">
                <a:solidFill>
                  <a:schemeClr val="bg1"/>
                </a:solidFill>
                <a:latin typeface="Calibri" pitchFamily="34" charset="0"/>
                <a:sym typeface="Symbol"/>
              </a:rPr>
              <a:t>We need </a:t>
            </a:r>
            <a:r>
              <a:rPr lang="en-US" sz="4400" dirty="0" smtClean="0">
                <a:solidFill>
                  <a:srgbClr xmlns:mc="http://schemas.openxmlformats.org/markup-compatibility/2006" xmlns:a14="http://schemas.microsoft.com/office/drawing/2007/7/7/main" val="FF0000" mc:Ignorable=""/>
                </a:solidFill>
                <a:latin typeface="Calibri" pitchFamily="34" charset="0"/>
                <a:sym typeface="Symbol"/>
              </a:rPr>
              <a:t>models</a:t>
            </a:r>
            <a:r>
              <a:rPr lang="en-US" sz="4400" dirty="0" smtClean="0">
                <a:solidFill>
                  <a:schemeClr val="bg1"/>
                </a:solidFill>
                <a:latin typeface="Calibri" pitchFamily="34" charset="0"/>
                <a:sym typeface="Symbol"/>
              </a:rPr>
              <a:t> and </a:t>
            </a:r>
            <a:r>
              <a:rPr lang="en-US" sz="4400" dirty="0" smtClean="0">
                <a:solidFill>
                  <a:srgbClr xmlns:mc="http://schemas.openxmlformats.org/markup-compatibility/2006" xmlns:a14="http://schemas.microsoft.com/office/drawing/2007/7/7/main" val="FF0000" mc:Ignorable=""/>
                </a:solidFill>
                <a:latin typeface="Calibri" pitchFamily="34" charset="0"/>
                <a:sym typeface="Symbol"/>
              </a:rPr>
              <a:t>tools</a:t>
            </a:r>
            <a:r>
              <a:rPr lang="en-US" sz="4400" dirty="0" smtClean="0">
                <a:solidFill>
                  <a:schemeClr val="bg1"/>
                </a:solidFill>
                <a:latin typeface="Calibri" pitchFamily="34" charset="0"/>
                <a:sym typeface="Symbol"/>
              </a:rPr>
              <a:t> to reason about them?</a:t>
            </a:r>
          </a:p>
          <a:p>
            <a:pPr marL="384954" marR="0" lvl="0" indent="-384954" algn="ctr" defTabSz="914363" rtl="0" eaLnBrk="1" fontAlgn="auto" latinLnBrk="0" hangingPunct="1">
              <a:lnSpc>
                <a:spcPct val="90000"/>
              </a:lnSpc>
              <a:spcBef>
                <a:spcPct val="20000"/>
              </a:spcBef>
              <a:spcAft>
                <a:spcPts val="0"/>
              </a:spcAft>
              <a:buClrTx/>
              <a:buSzPct val="90000"/>
              <a:tabLst/>
              <a:defRPr/>
            </a:pPr>
            <a:endParaRPr lang="en-US" sz="4400" b="1" dirty="0" smtClean="0">
              <a:solidFill>
                <a:schemeClr val="bg1"/>
              </a:solidFill>
              <a:latin typeface="Calibri" pitchFamily="34" charset="0"/>
              <a:sym typeface="Symbol"/>
            </a:endParaRPr>
          </a:p>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dirty="0" smtClean="0">
                <a:solidFill>
                  <a:srgbClr xmlns:mc="http://schemas.openxmlformats.org/markup-compatibility/2006" xmlns:a14="http://schemas.microsoft.com/office/drawing/2007/7/7/main" val="0070C0" mc:Ignorable=""/>
                </a:solidFill>
                <a:latin typeface="Calibri" pitchFamily="34" charset="0"/>
                <a:sym typeface="Symbol"/>
              </a:rPr>
              <a:t>Does my model/software has property X?</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Refutation Decision Procedures</a:t>
            </a:r>
            <a:endParaRPr lang="en-US" sz="4800"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863677" y="1894365"/>
            <a:ext cx="6848475" cy="46672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10" name="Rectangle 9"/>
          <p:cNvSpPr/>
          <p:nvPr/>
        </p:nvSpPr>
        <p:spPr bwMode="auto">
          <a:xfrm>
            <a:off x="4136994" y="5885894"/>
            <a:ext cx="3497801" cy="24857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4045998" y="5822549"/>
            <a:ext cx="1371600" cy="3619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053" name="Picture 5"/>
          <p:cNvPicPr>
            <a:picLocks noChangeAspect="1" noChangeArrowheads="1"/>
          </p:cNvPicPr>
          <p:nvPr/>
        </p:nvPicPr>
        <p:blipFill>
          <a:blip r:embed="rId4">
            <a:extLst>
              <a:ext uri="28A0092B-C50C-407e-A947-70E740481C1C">
                <a14:useLocalDpi xmlns:a14="http://schemas.microsoft.com/office/drawing/2007/7/7/main" val="0"/>
              </a:ext>
            </a:extLst>
          </a:blip>
          <a:srcRect/>
          <a:stretch>
            <a:fillRect/>
          </a:stretch>
        </p:blipFill>
        <p:spPr bwMode="auto">
          <a:xfrm>
            <a:off x="1191180" y="6180246"/>
            <a:ext cx="2305050" cy="2857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14" name="Rectangle 13"/>
          <p:cNvSpPr/>
          <p:nvPr/>
        </p:nvSpPr>
        <p:spPr bwMode="auto">
          <a:xfrm>
            <a:off x="3472648" y="6295746"/>
            <a:ext cx="3497801" cy="248575"/>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extLst>
      <p:ext uri="{BB962C8B-B14F-4D97-AF65-F5344CB8AC3E}">
        <p14:creationId xmlns:p14="http://schemas.microsoft.com/office/powerpoint/2007/7/12/main" val="3011977835"/>
      </p:ext>
    </p:extLst>
  </p:cSld>
  <p:clrMapOvr>
    <a:masterClrMapping/>
  </p:clrMapOvr>
  <p:transition xmlns:p14="http://schemas.microsoft.com/office/powerpoint/2007/7/12/mai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553998"/>
          </a:xfrm>
        </p:spPr>
        <p:txBody>
          <a:bodyPr/>
          <a:lstStyle/>
          <a:p>
            <a:r>
              <a:rPr lang="en-US" sz="4000" dirty="0" smtClean="0"/>
              <a:t>Inference Systems for Decision Procedures</a:t>
            </a:r>
            <a:endParaRPr lang="en-US" sz="4000"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10482" y="1840221"/>
            <a:ext cx="6838950" cy="45624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2" name="Rectangle 1"/>
          <p:cNvSpPr/>
          <p:nvPr/>
        </p:nvSpPr>
        <p:spPr bwMode="auto">
          <a:xfrm>
            <a:off x="2991775" y="4341181"/>
            <a:ext cx="115409" cy="115410"/>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5" name="Rectangle 4"/>
          <p:cNvSpPr/>
          <p:nvPr/>
        </p:nvSpPr>
        <p:spPr bwMode="auto">
          <a:xfrm>
            <a:off x="516384" y="3268460"/>
            <a:ext cx="7588929" cy="1365684"/>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3" name="TextBox 2"/>
          <p:cNvSpPr txBox="1"/>
          <p:nvPr/>
        </p:nvSpPr>
        <p:spPr>
          <a:xfrm flipH="1">
            <a:off x="1066649" y="3444530"/>
            <a:ext cx="4109031" cy="369332"/>
          </a:xfrm>
          <a:prstGeom prst="rect">
            <a:avLst/>
          </a:prstGeom>
          <a:noFill/>
        </p:spPr>
        <p:txBody>
          <a:bodyPr wrap="square" rtlCol="0">
            <a:spAutoFit/>
          </a:bodyPr>
          <a:lstStyle/>
          <a:p>
            <a:r>
              <a:rPr lang="en-US" dirty="0" smtClean="0">
                <a:solidFill>
                  <a:schemeClr val="bg1"/>
                </a:solidFill>
              </a:rPr>
              <a:t>Rules preserve </a:t>
            </a:r>
            <a:r>
              <a:rPr lang="en-US" dirty="0" err="1" smtClean="0">
                <a:solidFill>
                  <a:schemeClr val="bg1"/>
                </a:solidFill>
              </a:rPr>
              <a:t>satisfiability</a:t>
            </a:r>
            <a:r>
              <a:rPr lang="en-US" dirty="0" smtClean="0">
                <a:solidFill>
                  <a:schemeClr val="bg1"/>
                </a:solidFill>
              </a:rPr>
              <a:t>.</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1073971" y="3827897"/>
            <a:ext cx="7191375" cy="18478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8" name="Rectangle 7"/>
          <p:cNvSpPr/>
          <p:nvPr/>
        </p:nvSpPr>
        <p:spPr bwMode="auto">
          <a:xfrm>
            <a:off x="642150" y="5752730"/>
            <a:ext cx="7588929" cy="986902"/>
          </a:xfrm>
          <a:prstGeom prst="rect">
            <a:avLst/>
          </a:prstGeom>
          <a:solidFill>
            <a:schemeClr val="tx1"/>
          </a:solidFill>
          <a:ln>
            <a:headEnd type="none" w="med" len="med"/>
            <a:tailEnd type="none" w="med" len="med"/>
          </a:ln>
          <a:effectLst/>
          <a:scene3d>
            <a:camera prst="orthographicFront" fov="0">
              <a:rot lat="0" lon="0" rev="0"/>
            </a:camera>
            <a:lightRig rig="glow" dir="t">
              <a:rot lat="0" lon="0" rev="6360000"/>
            </a:lightRig>
          </a:scene3d>
          <a:sp3d extrusionH="76200" contourW="1000" prstMaterial="flat">
            <a:extrusionClr>
              <a:schemeClr val="tx1"/>
            </a:extrusionClr>
            <a:contourClr>
              <a:schemeClr val="tx1"/>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Tree>
    <p:extLst>
      <p:ext uri="{BB962C8B-B14F-4D97-AF65-F5344CB8AC3E}">
        <p14:creationId xmlns:p14="http://schemas.microsoft.com/office/powerpoint/2007/7/12/main" val="1254572488"/>
      </p:ext>
    </p:extLst>
  </p:cSld>
  <p:clrMapOvr>
    <a:masterClrMapping/>
  </p:clrMapOvr>
  <p:transition xmlns:p14="http://schemas.microsoft.com/office/powerpoint/2007/7/12/mai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Truth Table</a:t>
            </a:r>
            <a:endParaRPr lang="en-US" sz="4800"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49705" y="2105256"/>
            <a:ext cx="6791325" cy="46005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664501750"/>
      </p:ext>
    </p:extLst>
  </p:cSld>
  <p:clrMapOvr>
    <a:masterClrMapping/>
  </p:clrMapOvr>
  <p:transition xmlns:p14="http://schemas.microsoft.com/office/powerpoint/2007/7/12/mai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Truth Table (example)</a:t>
            </a:r>
            <a:endParaRPr lang="en-US" sz="48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42109" y="1998262"/>
            <a:ext cx="6953250" cy="4352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92521124"/>
      </p:ext>
    </p:extLst>
  </p:cSld>
  <p:clrMapOvr>
    <a:masterClrMapping/>
  </p:clrMapOvr>
  <p:transition xmlns:p14="http://schemas.microsoft.com/office/powerpoint/2007/7/12/mai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Tableaux</a:t>
            </a:r>
            <a:endParaRPr lang="en-US" sz="48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64407" y="1800826"/>
            <a:ext cx="6619875" cy="46767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258945650"/>
      </p:ext>
    </p:extLst>
  </p:cSld>
  <p:clrMapOvr>
    <a:masterClrMapping/>
  </p:clrMapOvr>
  <p:transition xmlns:p14="http://schemas.microsoft.com/office/powerpoint/2007/7/12/mai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Tableaux (example)</a:t>
            </a:r>
            <a:endParaRPr lang="en-US" sz="4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213790" y="1831574"/>
            <a:ext cx="6734175" cy="46863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0" y="2442099"/>
            <a:ext cx="3152775" cy="21336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138455971"/>
      </p:ext>
    </p:extLst>
  </p:cSld>
  <p:clrMapOvr>
    <a:masterClrMapping/>
  </p:clrMapOvr>
  <p:transition xmlns:p14="http://schemas.microsoft.com/office/powerpoint/2007/7/12/mai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Tableaux (cont.)</a:t>
            </a:r>
            <a:endParaRPr lang="en-US" sz="4800"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63992" y="1856034"/>
            <a:ext cx="6762750" cy="46196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300794900"/>
      </p:ext>
    </p:extLst>
  </p:cSld>
  <p:clrMapOvr>
    <a:masterClrMapping/>
  </p:clrMapOvr>
  <p:transition xmlns:p14="http://schemas.microsoft.com/office/powerpoint/2007/7/12/mai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Tableaux (cont.)</a:t>
            </a:r>
            <a:endParaRPr lang="en-US" sz="4800"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06194" y="2009498"/>
            <a:ext cx="6896100" cy="41529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154735668"/>
      </p:ext>
    </p:extLst>
  </p:cSld>
  <p:clrMapOvr>
    <a:masterClrMapping/>
  </p:clrMapOvr>
  <p:transition xmlns:p14="http://schemas.microsoft.com/office/powerpoint/2007/7/12/mai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Tableaux + Bivalence</a:t>
            </a:r>
            <a:endParaRPr lang="en-US" sz="4800"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19373" y="1817657"/>
            <a:ext cx="6638925" cy="41814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316984688"/>
      </p:ext>
    </p:extLst>
  </p:cSld>
  <p:clrMapOvr>
    <a:masterClrMapping/>
  </p:clrMapOvr>
  <p:transition xmlns:p14="http://schemas.microsoft.com/office/powerpoint/2007/7/12/mai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CNF (again)</a:t>
            </a:r>
            <a:endParaRPr lang="en-US" sz="48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90151" y="1919842"/>
            <a:ext cx="6715125" cy="40481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425725538"/>
      </p:ext>
    </p:extLst>
  </p:cSld>
  <p:clrMapOvr>
    <a:masterClrMapping/>
  </p:clrMapOvr>
  <p:transition xmlns:p14="http://schemas.microsoft.com/office/powerpoint/2007/7/12/mai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Symbolic Reasoning</a:t>
            </a:r>
            <a:endParaRPr spc="-167">
              <a:solidFill>
                <a:schemeClr val="accent1"/>
              </a:solidFill>
              <a:effectLst>
                <a:outerShdw blurRad="50800" dist="38100" dir="2700000" algn="tl" rotWithShape="0">
                  <a:prstClr val="black">
                    <a:alpha val="61000"/>
                  </a:prstClr>
                </a:outerShdw>
              </a:effectLst>
            </a:endParaRPr>
          </a:p>
        </p:txBody>
      </p:sp>
      <p:sp>
        <p:nvSpPr>
          <p:cNvPr id="5" name="Text Placeholder 2"/>
          <p:cNvSpPr txBox="1">
            <a:spLocks/>
          </p:cNvSpPr>
          <p:nvPr/>
        </p:nvSpPr>
        <p:spPr>
          <a:xfrm>
            <a:off x="896633" y="2694283"/>
            <a:ext cx="6640495" cy="1828193"/>
          </a:xfrm>
          <a:prstGeom prst="rect">
            <a:avLst/>
          </a:prstGeom>
        </p:spPr>
        <p:txBody>
          <a:bodyPr vert="horz" wrap="square" lIns="0" tIns="0" rIns="0" bIns="0" rtlCol="0">
            <a:spAutoFit/>
          </a:bodyPr>
          <a:lstStyle/>
          <a:p>
            <a:pPr marL="384954" marR="0" lvl="0" indent="-384954" algn="ctr" defTabSz="914363" rtl="0" eaLnBrk="1" fontAlgn="auto" latinLnBrk="0" hangingPunct="1">
              <a:lnSpc>
                <a:spcPct val="90000"/>
              </a:lnSpc>
              <a:spcBef>
                <a:spcPct val="20000"/>
              </a:spcBef>
              <a:spcAft>
                <a:spcPts val="0"/>
              </a:spcAft>
              <a:buClrTx/>
              <a:buSzPct val="90000"/>
              <a:tabLst/>
              <a:defRPr/>
            </a:pPr>
            <a:r>
              <a:rPr lang="en-US" sz="4400" dirty="0" smtClean="0">
                <a:solidFill>
                  <a:schemeClr val="bg1"/>
                </a:solidFill>
                <a:latin typeface="Calibri" pitchFamily="34" charset="0"/>
                <a:sym typeface="Symbol"/>
              </a:rPr>
              <a:t>Verification/Analysis tools need some form of </a:t>
            </a:r>
            <a:r>
              <a:rPr lang="en-US" sz="4400" b="1" dirty="0" smtClean="0">
                <a:solidFill>
                  <a:srgbClr xmlns:mc="http://schemas.openxmlformats.org/markup-compatibility/2006" xmlns:a14="http://schemas.microsoft.com/office/drawing/2007/7/7/main" val="FF0000" mc:Ignorable=""/>
                </a:solidFill>
                <a:latin typeface="Calibri" pitchFamily="34" charset="0"/>
                <a:sym typeface="Symbol"/>
              </a:rPr>
              <a:t>Symbolic Reasoning</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CNF (again)</a:t>
            </a:r>
            <a:endParaRPr lang="en-US" sz="48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59634" y="2237405"/>
            <a:ext cx="6829425" cy="33242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761682379"/>
      </p:ext>
    </p:extLst>
  </p:cSld>
  <p:clrMapOvr>
    <a:masterClrMapping/>
  </p:clrMapOvr>
  <p:transition xmlns:p14="http://schemas.microsoft.com/office/powerpoint/2007/7/12/mai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CNF (again)</a:t>
            </a:r>
            <a:endParaRPr lang="en-US" sz="4800"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02494" y="1889603"/>
            <a:ext cx="6743700" cy="46767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514276029"/>
      </p:ext>
    </p:extLst>
  </p:cSld>
  <p:clrMapOvr>
    <a:masterClrMapping/>
  </p:clrMapOvr>
  <p:transition xmlns:p14="http://schemas.microsoft.com/office/powerpoint/2007/7/12/mai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CNF translation (example)</a:t>
            </a:r>
            <a:endParaRPr lang="en-US" sz="48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56397" y="2067434"/>
            <a:ext cx="6924675" cy="33623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386205689"/>
      </p:ext>
    </p:extLst>
  </p:cSld>
  <p:clrMapOvr>
    <a:masterClrMapping/>
  </p:clrMapOvr>
  <p:transition xmlns:p14="http://schemas.microsoft.com/office/powerpoint/2007/7/12/mai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Trees</a:t>
            </a:r>
            <a:endParaRPr lang="en-US" sz="48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209907" y="1785891"/>
            <a:ext cx="6848475" cy="47244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220231701"/>
      </p:ext>
    </p:extLst>
  </p:cSld>
  <p:clrMapOvr>
    <a:masterClrMapping/>
  </p:clrMapOvr>
  <p:transition xmlns:p14="http://schemas.microsoft.com/office/powerpoint/2007/7/12/mai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Resolution</a:t>
            </a:r>
            <a:endParaRPr lang="en-US" sz="4800"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40584" y="1801474"/>
            <a:ext cx="6867525" cy="46577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047610618"/>
      </p:ext>
    </p:extLst>
  </p:cSld>
  <p:clrMapOvr>
    <a:masterClrMapping/>
  </p:clrMapOvr>
  <p:transition xmlns:p14="http://schemas.microsoft.com/office/powerpoint/2007/7/12/mai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Resolution (example)</a:t>
            </a:r>
            <a:endParaRPr lang="en-US" sz="4800"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45589" y="2198055"/>
            <a:ext cx="6781800" cy="38290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528481611"/>
      </p:ext>
    </p:extLst>
  </p:cSld>
  <p:clrMapOvr>
    <a:masterClrMapping/>
  </p:clrMapOvr>
  <p:transition xmlns:p14="http://schemas.microsoft.com/office/powerpoint/2007/7/12/mai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Completeness of Resolution</a:t>
            </a:r>
            <a:endParaRPr lang="en-US" sz="4800"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37115" y="1930894"/>
            <a:ext cx="6838950" cy="41148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828057003"/>
      </p:ext>
    </p:extLst>
  </p:cSld>
  <p:clrMapOvr>
    <a:masterClrMapping/>
  </p:clrMapOvr>
  <p:transition xmlns:p14="http://schemas.microsoft.com/office/powerpoint/2007/7/12/mai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Completeness of Resolution</a:t>
            </a:r>
            <a:endParaRPr lang="en-US" sz="4800"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02080" y="1989569"/>
            <a:ext cx="6886575" cy="40862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346290264"/>
      </p:ext>
    </p:extLst>
  </p:cSld>
  <p:clrMapOvr>
    <a:masterClrMapping/>
  </p:clrMapOvr>
  <p:transition xmlns:p14="http://schemas.microsoft.com/office/powerpoint/2007/7/12/mai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err="1" smtClean="0"/>
              <a:t>Subsumption</a:t>
            </a:r>
            <a:endParaRPr lang="en-US" sz="4800"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907418" y="1990170"/>
            <a:ext cx="6867525" cy="36766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627460537"/>
      </p:ext>
    </p:extLst>
  </p:cSld>
  <p:clrMapOvr>
    <a:masterClrMapping/>
  </p:clrMapOvr>
  <p:transition xmlns:p14="http://schemas.microsoft.com/office/powerpoint/2007/7/12/mai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Unit &amp; Input Resolution</a:t>
            </a:r>
            <a:endParaRPr lang="en-US" sz="48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60929" y="1821587"/>
            <a:ext cx="6791325" cy="44577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706194439"/>
      </p:ext>
    </p:extLst>
  </p:cSld>
  <p:clrMapOvr>
    <a:masterClrMapping/>
  </p:clrMapOvr>
  <p:transition xmlns:p14="http://schemas.microsoft.com/office/powerpoint/2007/7/12/mai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Symbolic Reasoning</a:t>
            </a:r>
            <a:endParaRPr lang="en-US" dirty="0"/>
          </a:p>
        </p:txBody>
      </p:sp>
      <p:sp>
        <p:nvSpPr>
          <p:cNvPr id="10" name="Freeform 9"/>
          <p:cNvSpPr/>
          <p:nvPr/>
        </p:nvSpPr>
        <p:spPr>
          <a:xfrm>
            <a:off x="868680" y="2203704"/>
            <a:ext cx="7223760" cy="3794760"/>
          </a:xfrm>
          <a:custGeom>
            <a:avLst/>
            <a:gdLst>
              <a:gd name="connsiteX0" fmla="*/ 0 w 7223760"/>
              <a:gd name="connsiteY0" fmla="*/ 3794760 h 3794760"/>
              <a:gd name="connsiteX1" fmla="*/ 4773168 w 7223760"/>
              <a:gd name="connsiteY1" fmla="*/ 2834640 h 3794760"/>
              <a:gd name="connsiteX2" fmla="*/ 7223760 w 7223760"/>
              <a:gd name="connsiteY2" fmla="*/ 0 h 3794760"/>
            </a:gdLst>
            <a:ahLst/>
            <a:cxnLst>
              <a:cxn ang="0">
                <a:pos x="connsiteX0" y="connsiteY0"/>
              </a:cxn>
              <a:cxn ang="0">
                <a:pos x="connsiteX1" y="connsiteY1"/>
              </a:cxn>
              <a:cxn ang="0">
                <a:pos x="connsiteX2" y="connsiteY2"/>
              </a:cxn>
            </a:cxnLst>
            <a:rect l="l" t="t" r="r" b="b"/>
            <a:pathLst>
              <a:path w="7223760" h="3794760">
                <a:moveTo>
                  <a:pt x="0" y="3794760"/>
                </a:moveTo>
                <a:cubicBezTo>
                  <a:pt x="1784604" y="3630930"/>
                  <a:pt x="3569208" y="3467100"/>
                  <a:pt x="4773168" y="2834640"/>
                </a:cubicBezTo>
                <a:cubicBezTo>
                  <a:pt x="5977128" y="2202180"/>
                  <a:pt x="7223760" y="0"/>
                  <a:pt x="7223760" y="0"/>
                </a:cubicBezTo>
              </a:path>
            </a:pathLst>
          </a:custGeom>
          <a:ln w="254000">
            <a:gradFill>
              <a:gsLst>
                <a:gs pos="0">
                  <a:schemeClr val="accent4">
                    <a:lumMod val="50000"/>
                  </a:schemeClr>
                </a:gs>
                <a:gs pos="0">
                  <a:schemeClr val="accent4">
                    <a:lumMod val="75000"/>
                  </a:schemeClr>
                </a:gs>
                <a:gs pos="0">
                  <a:schemeClr val="accent4">
                    <a:lumMod val="60000"/>
                    <a:lumOff val="40000"/>
                  </a:schemeClr>
                </a:gs>
                <a:gs pos="0">
                  <a:schemeClr val="accent4">
                    <a:lumMod val="60000"/>
                    <a:lumOff val="40000"/>
                  </a:schemeClr>
                </a:gs>
                <a:gs pos="25000">
                  <a:srgbClr xmlns:mc="http://schemas.openxmlformats.org/markup-compatibility/2006" xmlns:a14="http://schemas.microsoft.com/office/drawing/2007/7/7/main" val="21D6E0" mc:Ignorable=""/>
                </a:gs>
                <a:gs pos="75000">
                  <a:srgbClr xmlns:mc="http://schemas.openxmlformats.org/markup-compatibility/2006" xmlns:a14="http://schemas.microsoft.com/office/drawing/2007/7/7/main" val="0087E6" mc:Ignorable=""/>
                </a:gs>
                <a:gs pos="100000">
                  <a:srgbClr xmlns:mc="http://schemas.openxmlformats.org/markup-compatibility/2006" xmlns:a14="http://schemas.microsoft.com/office/drawing/2007/7/7/main" val="005CBF" mc:Ignorable=""/>
                </a:gs>
              </a:gsLst>
              <a:lin ang="5400000" scaled="0"/>
            </a:gradFill>
            <a:tailEnd type="stealth"/>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266304" y="4704678"/>
            <a:ext cx="2204450"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PSpace</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(QBF)</a:t>
            </a:r>
          </a:p>
        </p:txBody>
      </p:sp>
      <p:sp>
        <p:nvSpPr>
          <p:cNvPr id="12" name="TextBox 11"/>
          <p:cNvSpPr txBox="1"/>
          <p:nvPr/>
        </p:nvSpPr>
        <p:spPr>
          <a:xfrm>
            <a:off x="6695813" y="2986681"/>
            <a:ext cx="2230098"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Semi-decidable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(First-order logic)</a:t>
            </a:r>
          </a:p>
        </p:txBody>
      </p:sp>
      <p:sp>
        <p:nvSpPr>
          <p:cNvPr id="13" name="TextBox 12"/>
          <p:cNvSpPr txBox="1"/>
          <p:nvPr/>
        </p:nvSpPr>
        <p:spPr>
          <a:xfrm>
            <a:off x="2055787" y="5161161"/>
            <a:ext cx="2550698"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NP-complete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(Propositional logic)</a:t>
            </a:r>
          </a:p>
        </p:txBody>
      </p:sp>
      <p:sp>
        <p:nvSpPr>
          <p:cNvPr id="14" name="TextBox 13"/>
          <p:cNvSpPr txBox="1"/>
          <p:nvPr/>
        </p:nvSpPr>
        <p:spPr>
          <a:xfrm>
            <a:off x="5533913" y="3901620"/>
            <a:ext cx="2634054"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NEXPTime</a:t>
            </a: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-complete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(EPR)</a:t>
            </a:r>
          </a:p>
        </p:txBody>
      </p:sp>
      <p:sp>
        <p:nvSpPr>
          <p:cNvPr id="15" name="TextBox 14"/>
          <p:cNvSpPr txBox="1"/>
          <p:nvPr/>
        </p:nvSpPr>
        <p:spPr>
          <a:xfrm>
            <a:off x="661416" y="5462016"/>
            <a:ext cx="1300356"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P-time</a:t>
            </a: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(Equality)</a:t>
            </a:r>
          </a:p>
        </p:txBody>
      </p:sp>
      <p:sp>
        <p:nvSpPr>
          <p:cNvPr id="19" name="Content Placeholder 2"/>
          <p:cNvSpPr>
            <a:spLocks noGrp="1"/>
          </p:cNvSpPr>
          <p:nvPr>
            <p:ph idx="1"/>
          </p:nvPr>
        </p:nvSpPr>
        <p:spPr>
          <a:xfrm>
            <a:off x="547254" y="2000308"/>
            <a:ext cx="5844402" cy="1249573"/>
          </a:xfrm>
        </p:spPr>
        <p:txBody>
          <a:bodyPr/>
          <a:lstStyle/>
          <a:p>
            <a:r>
              <a:rPr lang="en-US" dirty="0" smtClean="0">
                <a:solidFill>
                  <a:srgbClr xmlns:mc="http://schemas.openxmlformats.org/markup-compatibility/2006" xmlns:a14="http://schemas.microsoft.com/office/drawing/2007/7/7/main" val="FF0000" mc:Ignorable=""/>
                </a:solidFill>
              </a:rPr>
              <a:t>Logic is “The Calculus of Computer Science” </a:t>
            </a:r>
            <a:r>
              <a:rPr lang="en-US" dirty="0" smtClean="0"/>
              <a:t>(Z. Manna).</a:t>
            </a:r>
          </a:p>
          <a:p>
            <a:r>
              <a:rPr lang="en-US" dirty="0" smtClean="0"/>
              <a:t>High computational complexity</a:t>
            </a:r>
          </a:p>
        </p:txBody>
      </p:sp>
      <p:sp>
        <p:nvSpPr>
          <p:cNvPr id="17" name="TextBox 16"/>
          <p:cNvSpPr txBox="1"/>
          <p:nvPr/>
        </p:nvSpPr>
        <p:spPr>
          <a:xfrm>
            <a:off x="7295948" y="1964706"/>
            <a:ext cx="1627369" cy="646331"/>
          </a:xfrm>
          <a:prstGeom prst="rect">
            <a:avLst/>
          </a:prstGeom>
          <a:noFill/>
        </p:spPr>
        <p:txBody>
          <a:bodyPr wrap="none" rtlCol="0">
            <a:spAutoFit/>
            <a:scene3d>
              <a:camera prst="orthographicFront"/>
              <a:lightRig rig="soft" dir="tl">
                <a:rot lat="0" lon="0" rev="0"/>
              </a:lightRig>
            </a:scene3d>
            <a:sp3d contourW="25400" prstMaterial="matte">
              <a:bevelT w="25400" h="55880" prst="artDeco"/>
              <a:contourClr>
                <a:schemeClr val="accent2">
                  <a:tint val="20000"/>
                </a:schemeClr>
              </a:contourClr>
            </a:sp3d>
          </a:bodyPr>
          <a:lstStyle/>
          <a:p>
            <a:pPr algn="ctr"/>
            <a:r>
              <a:rPr lang="en-US" b="1" spc="50" dirty="0" err="1"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Undecidable</a:t>
            </a:r>
            <a:endPar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endParaRPr>
          </a:p>
          <a:p>
            <a:pPr algn="ctr"/>
            <a:r>
              <a:rPr lang="en-US" b="1" spc="50" dirty="0" smtClean="0">
                <a:ln w="11430"/>
                <a:gradFill>
                  <a:gsLst>
                    <a:gs pos="25000">
                      <a:schemeClr val="accent2">
                        <a:satMod val="155000"/>
                      </a:schemeClr>
                    </a:gs>
                    <a:gs pos="100000">
                      <a:schemeClr val="accent2">
                        <a:shade val="45000"/>
                        <a:satMod val="165000"/>
                      </a:schemeClr>
                    </a:gs>
                  </a:gsLst>
                  <a:lin ang="5400000"/>
                </a:gradFill>
                <a:effectLst>
                  <a:outerShdw blurRad="76200" dist="50800" dir="5400000" algn="tl" rotWithShape="0">
                    <a:srgbClr xmlns:mc="http://schemas.openxmlformats.org/markup-compatibility/2006" xmlns:a14="http://schemas.microsoft.com/office/drawing/2007/7/7/main" val="000000" mc:Ignorable="">
                      <a:alpha val="65000"/>
                    </a:srgbClr>
                  </a:outerShdw>
                </a:effectLst>
              </a:rPr>
              <a:t>(FOL + LA)</a:t>
            </a: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Horn Clauses</a:t>
            </a:r>
            <a:endParaRPr lang="en-US" sz="4800"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90150" y="1904723"/>
            <a:ext cx="6715125" cy="43624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186291253"/>
      </p:ext>
    </p:extLst>
  </p:cSld>
  <p:clrMapOvr>
    <a:masterClrMapping/>
  </p:clrMapOvr>
  <p:transition xmlns:p14="http://schemas.microsoft.com/office/powerpoint/2007/7/12/mai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Resolution</a:t>
            </a:r>
            <a:endParaRPr lang="en-US" sz="4800"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88036" y="1873975"/>
            <a:ext cx="6838950" cy="4352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962680294"/>
      </p:ext>
    </p:extLst>
  </p:cSld>
  <p:clrMapOvr>
    <a:masterClrMapping/>
  </p:clrMapOvr>
  <p:transition xmlns:p14="http://schemas.microsoft.com/office/powerpoint/2007/7/12/mai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64797"/>
          </a:xfrm>
        </p:spPr>
        <p:txBody>
          <a:bodyPr/>
          <a:lstStyle/>
          <a:p>
            <a:r>
              <a:rPr lang="en-US" sz="4800" dirty="0" smtClean="0"/>
              <a:t>Semantic Resolution (example)</a:t>
            </a:r>
            <a:endParaRPr lang="en-US" sz="4800"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95144" y="2001729"/>
            <a:ext cx="6829425" cy="43815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80610652"/>
      </p:ext>
    </p:extLst>
  </p:cSld>
  <p:clrMapOvr>
    <a:masterClrMapping/>
  </p:clrMapOvr>
  <p:transition xmlns:p14="http://schemas.microsoft.com/office/powerpoint/2007/7/12/mai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09398"/>
          </a:xfrm>
        </p:spPr>
        <p:txBody>
          <a:bodyPr/>
          <a:lstStyle/>
          <a:p>
            <a:r>
              <a:rPr lang="en-US" sz="4400" dirty="0" smtClean="0"/>
              <a:t>Semantic Resolution (special cases)</a:t>
            </a:r>
            <a:endParaRPr lang="en-US" sz="4400"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990138" y="2146454"/>
            <a:ext cx="6915150" cy="32575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617657030"/>
      </p:ext>
    </p:extLst>
  </p:cSld>
  <p:clrMapOvr>
    <a:masterClrMapping/>
  </p:clrMapOvr>
  <p:transition xmlns:p14="http://schemas.microsoft.com/office/powerpoint/2007/7/12/mai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230187"/>
            <a:ext cx="8382000" cy="609398"/>
          </a:xfrm>
        </p:spPr>
        <p:txBody>
          <a:bodyPr/>
          <a:lstStyle/>
          <a:p>
            <a:r>
              <a:rPr lang="en-US" sz="4400" dirty="0" smtClean="0"/>
              <a:t>DPLL</a:t>
            </a:r>
            <a:endParaRPr lang="en-US" sz="4400"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980798" y="2066370"/>
            <a:ext cx="6667500" cy="35242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2" name="TextBox 1"/>
          <p:cNvSpPr txBox="1"/>
          <p:nvPr/>
        </p:nvSpPr>
        <p:spPr>
          <a:xfrm>
            <a:off x="1029809" y="2068497"/>
            <a:ext cx="1589104" cy="369332"/>
          </a:xfrm>
          <a:prstGeom prst="rect">
            <a:avLst/>
          </a:prstGeom>
          <a:solidFill>
            <a:schemeClr val="tx1"/>
          </a:solidFill>
        </p:spPr>
        <p:txBody>
          <a:bodyPr wrap="square" rtlCol="0">
            <a:spAutoFit/>
          </a:bodyPr>
          <a:lstStyle/>
          <a:p>
            <a:pPr algn="r"/>
            <a:r>
              <a:rPr lang="en-US" dirty="0" smtClean="0">
                <a:solidFill>
                  <a:schemeClr val="bg1"/>
                </a:solidFill>
              </a:rPr>
              <a:t>DPLL</a:t>
            </a:r>
          </a:p>
        </p:txBody>
      </p:sp>
      <p:sp>
        <p:nvSpPr>
          <p:cNvPr id="6" name="TextBox 5"/>
          <p:cNvSpPr txBox="1"/>
          <p:nvPr/>
        </p:nvSpPr>
        <p:spPr>
          <a:xfrm>
            <a:off x="880367" y="4786544"/>
            <a:ext cx="6630141" cy="923330"/>
          </a:xfrm>
          <a:prstGeom prst="rect">
            <a:avLst/>
          </a:prstGeom>
          <a:solidFill>
            <a:schemeClr val="tx1"/>
          </a:solidFill>
        </p:spPr>
        <p:txBody>
          <a:bodyPr wrap="square" rtlCol="0">
            <a:spAutoFit/>
          </a:bodyPr>
          <a:lstStyle/>
          <a:p>
            <a:pPr algn="r"/>
            <a:endParaRPr lang="en-US" dirty="0" smtClean="0">
              <a:solidFill>
                <a:schemeClr val="bg1"/>
              </a:solidFill>
            </a:endParaRPr>
          </a:p>
          <a:p>
            <a:pPr algn="r"/>
            <a:endParaRPr lang="en-US" dirty="0">
              <a:solidFill>
                <a:schemeClr val="bg1"/>
              </a:solidFill>
            </a:endParaRPr>
          </a:p>
          <a:p>
            <a:pPr algn="r"/>
            <a:endParaRPr lang="en-US" dirty="0" smtClean="0">
              <a:solidFill>
                <a:schemeClr val="bg1"/>
              </a:solidFill>
            </a:endParaRPr>
          </a:p>
        </p:txBody>
      </p:sp>
    </p:spTree>
    <p:extLst>
      <p:ext uri="{BB962C8B-B14F-4D97-AF65-F5344CB8AC3E}">
        <p14:creationId xmlns:p14="http://schemas.microsoft.com/office/powerpoint/2007/7/12/main" val="341249158"/>
      </p:ext>
    </p:extLst>
  </p:cSld>
  <p:clrMapOvr>
    <a:masterClrMapping/>
  </p:clrMapOvr>
  <p:transition xmlns:p14="http://schemas.microsoft.com/office/powerpoint/2007/7/12/mai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Pure Literals</a:t>
            </a:r>
            <a:endParaRPr lang="en-US" dirty="0"/>
          </a:p>
        </p:txBody>
      </p:sp>
      <p:sp>
        <p:nvSpPr>
          <p:cNvPr id="3" name="Content Placeholder 2"/>
          <p:cNvSpPr>
            <a:spLocks noGrp="1"/>
          </p:cNvSpPr>
          <p:nvPr>
            <p:ph idx="1"/>
          </p:nvPr>
        </p:nvSpPr>
        <p:spPr>
          <a:xfrm>
            <a:off x="381000" y="1412875"/>
            <a:ext cx="8382000" cy="1335750"/>
          </a:xfrm>
        </p:spPr>
        <p:txBody>
          <a:bodyPr/>
          <a:lstStyle/>
          <a:p>
            <a:pPr marL="0" indent="0">
              <a:buNone/>
            </a:pPr>
            <a:r>
              <a:rPr lang="en-US" dirty="0" smtClean="0"/>
              <a:t>A literal is </a:t>
            </a:r>
            <a:r>
              <a:rPr lang="en-US" dirty="0" smtClean="0">
                <a:solidFill>
                  <a:srgbClr xmlns:mc="http://schemas.openxmlformats.org/markup-compatibility/2006" xmlns:a14="http://schemas.microsoft.com/office/drawing/2007/7/7/main" val="FF0000" mc:Ignorable=""/>
                </a:solidFill>
              </a:rPr>
              <a:t>pure</a:t>
            </a:r>
            <a:r>
              <a:rPr lang="en-US" dirty="0" smtClean="0"/>
              <a:t> if only occurs positively or negatively.</a:t>
            </a:r>
          </a:p>
          <a:p>
            <a:pPr marL="0" indent="0">
              <a:buNone/>
            </a:pPr>
            <a:endParaRPr lang="en-US" dirty="0"/>
          </a:p>
          <a:p>
            <a:pPr marL="0" indent="0">
              <a:buNone/>
            </a:pPr>
            <a:endParaRPr lang="en-US" dirty="0"/>
          </a:p>
        </p:txBody>
      </p:sp>
      <p:pic>
        <p:nvPicPr>
          <p:cNvPr id="27652" name="Picture 4"/>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616073" y="3348825"/>
            <a:ext cx="7734300" cy="13144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3" name="Picture 5"/>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1129499" y="5623357"/>
            <a:ext cx="6210300" cy="4762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4" name="Picture 6"/>
          <p:cNvPicPr>
            <a:picLocks noChangeAspect="1" noChangeArrowheads="1"/>
          </p:cNvPicPr>
          <p:nvPr/>
        </p:nvPicPr>
        <p:blipFill>
          <a:blip r:embed="rId4">
            <a:extLst>
              <a:ext uri="28A0092B-C50C-407e-A947-70E740481C1C">
                <a14:useLocalDpi xmlns:a14="http://schemas.microsoft.com/office/drawing/2007/7/7/main" val="0"/>
              </a:ext>
            </a:extLst>
          </a:blip>
          <a:srcRect/>
          <a:stretch>
            <a:fillRect/>
          </a:stretch>
        </p:blipFill>
        <p:spPr bwMode="auto">
          <a:xfrm>
            <a:off x="1758565" y="4779562"/>
            <a:ext cx="4810125" cy="6191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5" name="Picture 7"/>
          <p:cNvPicPr>
            <a:picLocks noChangeAspect="1" noChangeArrowheads="1"/>
          </p:cNvPicPr>
          <p:nvPr/>
        </p:nvPicPr>
        <p:blipFill>
          <a:blip r:embed="rId5">
            <a:extLst>
              <a:ext uri="28A0092B-C50C-407e-A947-70E740481C1C">
                <a14:useLocalDpi xmlns:a14="http://schemas.microsoft.com/office/drawing/2007/7/7/main" val="0"/>
              </a:ext>
            </a:extLst>
          </a:blip>
          <a:srcRect/>
          <a:stretch>
            <a:fillRect/>
          </a:stretch>
        </p:blipFill>
        <p:spPr bwMode="auto">
          <a:xfrm>
            <a:off x="995363" y="2027115"/>
            <a:ext cx="7153275" cy="11525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468814913"/>
      </p:ext>
    </p:extLst>
  </p:cSld>
  <p:clrMapOvr>
    <a:masterClrMapping/>
  </p:clrMapOvr>
  <p:transition xmlns:p14="http://schemas.microsoft.com/office/powerpoint/2007/7/12/mai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Pure Literals</a:t>
            </a:r>
            <a:endParaRPr lang="en-US" dirty="0"/>
          </a:p>
        </p:txBody>
      </p:sp>
      <p:sp>
        <p:nvSpPr>
          <p:cNvPr id="3" name="Content Placeholder 2"/>
          <p:cNvSpPr>
            <a:spLocks noGrp="1"/>
          </p:cNvSpPr>
          <p:nvPr>
            <p:ph idx="1"/>
          </p:nvPr>
        </p:nvSpPr>
        <p:spPr>
          <a:xfrm>
            <a:off x="381000" y="1412875"/>
            <a:ext cx="8382000" cy="1335750"/>
          </a:xfrm>
        </p:spPr>
        <p:txBody>
          <a:bodyPr/>
          <a:lstStyle/>
          <a:p>
            <a:pPr marL="0" indent="0">
              <a:buNone/>
            </a:pPr>
            <a:r>
              <a:rPr lang="en-US" dirty="0" smtClean="0"/>
              <a:t>A literal is </a:t>
            </a:r>
            <a:r>
              <a:rPr lang="en-US" dirty="0" smtClean="0">
                <a:solidFill>
                  <a:srgbClr xmlns:mc="http://schemas.openxmlformats.org/markup-compatibility/2006" xmlns:a14="http://schemas.microsoft.com/office/drawing/2007/7/7/main" val="FF0000" mc:Ignorable=""/>
                </a:solidFill>
              </a:rPr>
              <a:t>pure</a:t>
            </a:r>
            <a:r>
              <a:rPr lang="en-US" dirty="0" smtClean="0"/>
              <a:t> if only occurs positively or negatively.</a:t>
            </a:r>
          </a:p>
          <a:p>
            <a:pPr marL="0" indent="0">
              <a:buNone/>
            </a:pPr>
            <a:endParaRPr lang="en-US" dirty="0"/>
          </a:p>
          <a:p>
            <a:pPr marL="0" indent="0">
              <a:buNone/>
            </a:pPr>
            <a:endParaRPr lang="en-US" dirty="0"/>
          </a:p>
        </p:txBody>
      </p:sp>
      <p:pic>
        <p:nvPicPr>
          <p:cNvPr id="27652" name="Picture 4"/>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616073" y="3348825"/>
            <a:ext cx="7734300" cy="13144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3" name="Picture 5"/>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1129499" y="5623357"/>
            <a:ext cx="6210300" cy="4762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4" name="Picture 6"/>
          <p:cNvPicPr>
            <a:picLocks noChangeAspect="1" noChangeArrowheads="1"/>
          </p:cNvPicPr>
          <p:nvPr/>
        </p:nvPicPr>
        <p:blipFill>
          <a:blip r:embed="rId4">
            <a:extLst>
              <a:ext uri="28A0092B-C50C-407e-A947-70E740481C1C">
                <a14:useLocalDpi xmlns:a14="http://schemas.microsoft.com/office/drawing/2007/7/7/main" val="0"/>
              </a:ext>
            </a:extLst>
          </a:blip>
          <a:srcRect/>
          <a:stretch>
            <a:fillRect/>
          </a:stretch>
        </p:blipFill>
        <p:spPr bwMode="auto">
          <a:xfrm>
            <a:off x="1758565" y="4779562"/>
            <a:ext cx="4810125" cy="6191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27655" name="Picture 7"/>
          <p:cNvPicPr>
            <a:picLocks noChangeAspect="1" noChangeArrowheads="1"/>
          </p:cNvPicPr>
          <p:nvPr/>
        </p:nvPicPr>
        <p:blipFill>
          <a:blip r:embed="rId5">
            <a:extLst>
              <a:ext uri="28A0092B-C50C-407e-A947-70E740481C1C">
                <a14:useLocalDpi xmlns:a14="http://schemas.microsoft.com/office/drawing/2007/7/7/main" val="0"/>
              </a:ext>
            </a:extLst>
          </a:blip>
          <a:srcRect/>
          <a:stretch>
            <a:fillRect/>
          </a:stretch>
        </p:blipFill>
        <p:spPr bwMode="auto">
          <a:xfrm>
            <a:off x="995363" y="2027115"/>
            <a:ext cx="7153275" cy="11525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111843479"/>
      </p:ext>
    </p:extLst>
  </p:cSld>
  <p:clrMapOvr>
    <a:masterClrMapping/>
  </p:clrMapOvr>
  <p:transition xmlns:p14="http://schemas.microsoft.com/office/powerpoint/2007/7/12/mai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(as a procedure)</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378258" y="1937736"/>
            <a:ext cx="5943600" cy="33909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111843479"/>
      </p:ext>
    </p:extLst>
  </p:cSld>
  <p:clrMapOvr>
    <a:masterClrMapping/>
  </p:clrMapOvr>
  <p:transition xmlns:p14="http://schemas.microsoft.com/office/powerpoint/2007/7/12/mai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239701" y="1937968"/>
            <a:ext cx="5429250" cy="1685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085220505"/>
      </p:ext>
    </p:extLst>
  </p:cSld>
  <p:clrMapOvr>
    <a:masterClrMapping/>
  </p:clrMapOvr>
  <p:transition xmlns:p14="http://schemas.microsoft.com/office/powerpoint/2007/7/12/mai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310723" y="1875639"/>
            <a:ext cx="8305800" cy="19526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594621060"/>
      </p:ext>
    </p:extLst>
  </p:cSld>
  <p:clrMapOvr>
    <a:masterClrMapping/>
  </p:clrMapOvr>
  <p:transition xmlns:p14="http://schemas.microsoft.com/office/powerpoint/2007/7/12/mai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lang="en-US" dirty="0" smtClean="0"/>
              <a:t>Applications</a:t>
            </a:r>
            <a:endParaRPr spc="-167">
              <a:solidFill>
                <a:schemeClr val="accent1"/>
              </a:solidFill>
              <a:effectLst>
                <a:outerShdw blurRad="50800" dist="38100" dir="2700000" algn="tl" rotWithShape="0">
                  <a:prstClr val="black">
                    <a:alpha val="61000"/>
                  </a:prstClr>
                </a:outerShdw>
              </a:effectLst>
            </a:endParaRPr>
          </a:p>
        </p:txBody>
      </p:sp>
      <p:graphicFrame>
        <p:nvGraphicFramePr>
          <p:cNvPr id="6" name="Diagram 5"/>
          <p:cNvGraphicFramePr/>
          <p:nvPr/>
        </p:nvGraphicFramePr>
        <p:xfrm>
          <a:off x="1225114" y="1682217"/>
          <a:ext cx="6640495" cy="433349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403471" y="1819275"/>
            <a:ext cx="7981950" cy="32194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156732449"/>
      </p:ext>
    </p:extLst>
  </p:cSld>
  <p:clrMapOvr>
    <a:masterClrMapping/>
  </p:clrMapOvr>
  <p:transition xmlns:p14="http://schemas.microsoft.com/office/powerpoint/2007/7/12/mai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277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319088" y="1738313"/>
            <a:ext cx="8505825" cy="33813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126195644"/>
      </p:ext>
    </p:extLst>
  </p:cSld>
  <p:clrMapOvr>
    <a:masterClrMapping/>
  </p:clrMapOvr>
  <p:transition xmlns:p14="http://schemas.microsoft.com/office/powerpoint/2007/7/12/mai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467188" y="1929183"/>
            <a:ext cx="8458200" cy="42957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638547248"/>
      </p:ext>
    </p:extLst>
  </p:cSld>
  <p:clrMapOvr>
    <a:masterClrMapping/>
  </p:clrMapOvr>
  <p:transition xmlns:p14="http://schemas.microsoft.com/office/powerpoint/2007/7/12/mai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481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248066" y="1895615"/>
            <a:ext cx="8505825" cy="42386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687379014"/>
      </p:ext>
    </p:extLst>
  </p:cSld>
  <p:clrMapOvr>
    <a:masterClrMapping/>
  </p:clrMapOvr>
  <p:transition xmlns:p14="http://schemas.microsoft.com/office/powerpoint/2007/7/12/mai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584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209319" y="1987211"/>
            <a:ext cx="8601075" cy="42862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731200537"/>
      </p:ext>
    </p:extLst>
  </p:cSld>
  <p:clrMapOvr>
    <a:masterClrMapping/>
  </p:clrMapOvr>
  <p:transition xmlns:p14="http://schemas.microsoft.com/office/powerpoint/2007/7/12/mai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 (example)</a:t>
            </a:r>
            <a:endParaRPr lang="en-US" dirty="0"/>
          </a:p>
        </p:txBody>
      </p:sp>
      <p:pic>
        <p:nvPicPr>
          <p:cNvPr id="3686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44170" y="2022907"/>
            <a:ext cx="8820150" cy="40195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951002593"/>
      </p:ext>
    </p:extLst>
  </p:cSld>
  <p:clrMapOvr>
    <a:masterClrMapping/>
  </p:clrMapOvr>
  <p:transition xmlns:p14="http://schemas.microsoft.com/office/powerpoint/2007/7/12/mai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Some Applications</a:t>
            </a:r>
            <a:endParaRPr lang="en-US" dirty="0"/>
          </a:p>
        </p:txBody>
      </p:sp>
    </p:spTree>
    <p:extLst>
      <p:ext uri="{BB962C8B-B14F-4D97-AF65-F5344CB8AC3E}">
        <p14:creationId xmlns:p14="http://schemas.microsoft.com/office/powerpoint/2007/7/12/main" val="1936872345"/>
      </p:ext>
    </p:extLst>
  </p:cSld>
  <p:clrMapOvr>
    <a:masterClrMapping/>
  </p:clrMapOvr>
  <p:transition xmlns:p14="http://schemas.microsoft.com/office/powerpoint/2007/7/12/mai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Bit-vector / Machine arithmetic</a:t>
            </a:r>
            <a:endParaRPr lang="en-US" dirty="0"/>
          </a:p>
        </p:txBody>
      </p:sp>
      <p:sp>
        <p:nvSpPr>
          <p:cNvPr id="3" name="Content Placeholder 2"/>
          <p:cNvSpPr>
            <a:spLocks noGrp="1"/>
          </p:cNvSpPr>
          <p:nvPr>
            <p:ph idx="1"/>
          </p:nvPr>
        </p:nvSpPr>
        <p:spPr>
          <a:xfrm>
            <a:off x="381000" y="1892287"/>
            <a:ext cx="8382000" cy="3705630"/>
          </a:xfrm>
        </p:spPr>
        <p:txBody>
          <a:bodyPr/>
          <a:lstStyle/>
          <a:p>
            <a:pPr marL="0" indent="0">
              <a:buNone/>
            </a:pPr>
            <a:r>
              <a:rPr lang="en-US" dirty="0" smtClean="0"/>
              <a:t>Let x, y and z be 8-bit (unsigned) integers.</a:t>
            </a:r>
          </a:p>
          <a:p>
            <a:pPr marL="0" indent="0">
              <a:buNone/>
            </a:pPr>
            <a:endParaRPr lang="en-US" dirty="0"/>
          </a:p>
          <a:p>
            <a:pPr marL="0" indent="0">
              <a:buNone/>
            </a:pPr>
            <a:r>
              <a:rPr lang="en-US" dirty="0" smtClean="0"/>
              <a:t>Is x &gt; 0 </a:t>
            </a:r>
            <a:r>
              <a:rPr lang="en-US" dirty="0" smtClean="0">
                <a:sym typeface="Symbol"/>
              </a:rPr>
              <a:t> y </a:t>
            </a:r>
            <a:r>
              <a:rPr lang="en-US" dirty="0"/>
              <a:t>&gt; </a:t>
            </a:r>
            <a:r>
              <a:rPr lang="en-US" dirty="0" smtClean="0"/>
              <a:t>0 </a:t>
            </a:r>
            <a:r>
              <a:rPr lang="en-US" dirty="0" smtClean="0">
                <a:sym typeface="Symbol"/>
              </a:rPr>
              <a:t> z = x + y  z &gt; 0    valid?</a:t>
            </a:r>
          </a:p>
          <a:p>
            <a:pPr marL="0" indent="0">
              <a:buNone/>
            </a:pPr>
            <a:endParaRPr lang="en-US" dirty="0" smtClean="0">
              <a:sym typeface="Symbol"/>
            </a:endParaRPr>
          </a:p>
          <a:p>
            <a:pPr marL="0" indent="0">
              <a:buNone/>
            </a:pPr>
            <a:r>
              <a:rPr lang="en-US" dirty="0"/>
              <a:t>Is x &gt; 0 </a:t>
            </a:r>
            <a:r>
              <a:rPr lang="en-US" dirty="0">
                <a:sym typeface="Symbol"/>
              </a:rPr>
              <a:t> y </a:t>
            </a:r>
            <a:r>
              <a:rPr lang="en-US" dirty="0"/>
              <a:t>&gt; 0 </a:t>
            </a:r>
            <a:r>
              <a:rPr lang="en-US" dirty="0">
                <a:sym typeface="Symbol"/>
              </a:rPr>
              <a:t> z = x + y  </a:t>
            </a:r>
            <a:r>
              <a:rPr lang="en-US" dirty="0" smtClean="0">
                <a:sym typeface="Symbol"/>
              </a:rPr>
              <a:t>(z </a:t>
            </a:r>
            <a:r>
              <a:rPr lang="en-US" dirty="0">
                <a:sym typeface="Symbol"/>
              </a:rPr>
              <a:t>&gt; </a:t>
            </a:r>
            <a:r>
              <a:rPr lang="en-US" dirty="0" smtClean="0">
                <a:sym typeface="Symbol"/>
              </a:rPr>
              <a:t>0)  </a:t>
            </a:r>
            <a:r>
              <a:rPr lang="en-US" dirty="0" err="1" smtClean="0">
                <a:sym typeface="Symbol"/>
              </a:rPr>
              <a:t>satisfiable</a:t>
            </a:r>
            <a:r>
              <a:rPr lang="en-US" dirty="0" smtClean="0">
                <a:sym typeface="Symbol"/>
              </a:rPr>
              <a:t>?</a:t>
            </a:r>
            <a:endParaRPr lang="en-US" dirty="0">
              <a:sym typeface="Symbol"/>
            </a:endParaRPr>
          </a:p>
          <a:p>
            <a:pPr marL="0" indent="0">
              <a:buNone/>
            </a:pPr>
            <a:endParaRPr lang="en-US" dirty="0">
              <a:sym typeface="Symbol"/>
            </a:endParaRPr>
          </a:p>
          <a:p>
            <a:pPr marL="0" indent="0">
              <a:buNone/>
            </a:pPr>
            <a:endParaRPr lang="en-US" dirty="0">
              <a:sym typeface="Symbol"/>
            </a:endParaRPr>
          </a:p>
          <a:p>
            <a:pPr marL="0" indent="0">
              <a:buNone/>
            </a:pPr>
            <a:r>
              <a:rPr lang="en-US" dirty="0" smtClean="0"/>
              <a:t> </a:t>
            </a:r>
            <a:endParaRPr lang="en-US" dirty="0"/>
          </a:p>
        </p:txBody>
      </p:sp>
    </p:spTree>
    <p:extLst>
      <p:ext uri="{BB962C8B-B14F-4D97-AF65-F5344CB8AC3E}">
        <p14:creationId xmlns:p14="http://schemas.microsoft.com/office/powerpoint/2007/7/12/main" val="1210150634"/>
      </p:ext>
    </p:extLst>
  </p:cSld>
  <p:clrMapOvr>
    <a:masterClrMapping/>
  </p:clrMapOvr>
  <p:transition xmlns:p14="http://schemas.microsoft.com/office/powerpoint/2007/7/12/mai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Bit-vector / Machine arithmetic</a:t>
            </a:r>
            <a:endParaRPr lang="en-US" dirty="0"/>
          </a:p>
        </p:txBody>
      </p:sp>
      <p:sp>
        <p:nvSpPr>
          <p:cNvPr id="3" name="Content Placeholder 2"/>
          <p:cNvSpPr>
            <a:spLocks noGrp="1"/>
          </p:cNvSpPr>
          <p:nvPr>
            <p:ph idx="1"/>
          </p:nvPr>
        </p:nvSpPr>
        <p:spPr>
          <a:xfrm>
            <a:off x="381000" y="1892287"/>
            <a:ext cx="8382000" cy="4567404"/>
          </a:xfrm>
        </p:spPr>
        <p:txBody>
          <a:bodyPr/>
          <a:lstStyle/>
          <a:p>
            <a:pPr marL="0" indent="0">
              <a:buNone/>
            </a:pPr>
            <a:r>
              <a:rPr lang="en-US" dirty="0" smtClean="0">
                <a:solidFill>
                  <a:srgbClr xmlns:mc="http://schemas.openxmlformats.org/markup-compatibility/2006" xmlns:a14="http://schemas.microsoft.com/office/drawing/2007/7/7/main" val="FF0000" mc:Ignorable=""/>
                </a:solidFill>
              </a:rPr>
              <a:t>We can encode bit-vector </a:t>
            </a:r>
            <a:r>
              <a:rPr lang="en-US" dirty="0" err="1" smtClean="0">
                <a:solidFill>
                  <a:srgbClr xmlns:mc="http://schemas.openxmlformats.org/markup-compatibility/2006" xmlns:a14="http://schemas.microsoft.com/office/drawing/2007/7/7/main" val="FF0000" mc:Ignorable=""/>
                </a:solidFill>
              </a:rPr>
              <a:t>satisfiability</a:t>
            </a:r>
            <a:r>
              <a:rPr lang="en-US" dirty="0" smtClean="0">
                <a:solidFill>
                  <a:srgbClr xmlns:mc="http://schemas.openxmlformats.org/markup-compatibility/2006" xmlns:a14="http://schemas.microsoft.com/office/drawing/2007/7/7/main" val="FF0000" mc:Ignorable=""/>
                </a:solidFill>
              </a:rPr>
              <a:t> problems in propositional logic.</a:t>
            </a:r>
          </a:p>
          <a:p>
            <a:pPr marL="0" indent="0">
              <a:buNone/>
            </a:pPr>
            <a:endParaRPr lang="en-US" dirty="0" smtClean="0"/>
          </a:p>
          <a:p>
            <a:pPr marL="0" indent="0">
              <a:buNone/>
            </a:pPr>
            <a:r>
              <a:rPr lang="en-US" dirty="0" smtClean="0"/>
              <a:t>Idea 1:</a:t>
            </a:r>
          </a:p>
          <a:p>
            <a:pPr marL="0" indent="0">
              <a:buNone/>
            </a:pPr>
            <a:r>
              <a:rPr lang="en-US" dirty="0" smtClean="0"/>
              <a:t>Use </a:t>
            </a:r>
            <a:r>
              <a:rPr lang="en-US" i="1" dirty="0" smtClean="0"/>
              <a:t>n </a:t>
            </a:r>
            <a:r>
              <a:rPr lang="en-US" dirty="0" smtClean="0"/>
              <a:t>propositional variables to encode </a:t>
            </a:r>
            <a:r>
              <a:rPr lang="en-US" i="1" dirty="0" smtClean="0"/>
              <a:t>n</a:t>
            </a:r>
            <a:r>
              <a:rPr lang="en-US" dirty="0" smtClean="0"/>
              <a:t>-bit integers.</a:t>
            </a:r>
          </a:p>
          <a:p>
            <a:pPr marL="0" indent="0" algn="ctr">
              <a:buNone/>
            </a:pPr>
            <a:r>
              <a:rPr lang="en-US" dirty="0" smtClean="0"/>
              <a:t>x </a:t>
            </a:r>
            <a:r>
              <a:rPr lang="en-US" dirty="0" smtClean="0">
                <a:sym typeface="Wingdings" pitchFamily="2" charset="2"/>
              </a:rPr>
              <a:t> (x</a:t>
            </a:r>
            <a:r>
              <a:rPr lang="en-US" baseline="-25000" dirty="0" smtClean="0">
                <a:sym typeface="Wingdings" pitchFamily="2" charset="2"/>
              </a:rPr>
              <a:t>1</a:t>
            </a:r>
            <a:r>
              <a:rPr lang="en-US" dirty="0" smtClean="0">
                <a:sym typeface="Wingdings" pitchFamily="2" charset="2"/>
              </a:rPr>
              <a:t>, …, </a:t>
            </a:r>
            <a:r>
              <a:rPr lang="en-US" dirty="0" err="1" smtClean="0">
                <a:sym typeface="Wingdings" pitchFamily="2" charset="2"/>
              </a:rPr>
              <a:t>x</a:t>
            </a:r>
            <a:r>
              <a:rPr lang="en-US" baseline="-25000" dirty="0" err="1" smtClean="0">
                <a:sym typeface="Wingdings" pitchFamily="2" charset="2"/>
              </a:rPr>
              <a:t>n</a:t>
            </a:r>
            <a:r>
              <a:rPr lang="en-US" dirty="0" smtClean="0">
                <a:sym typeface="Wingdings" pitchFamily="2" charset="2"/>
              </a:rPr>
              <a:t>)</a:t>
            </a:r>
            <a:endParaRPr lang="en-US" dirty="0"/>
          </a:p>
          <a:p>
            <a:pPr marL="0" indent="0">
              <a:buNone/>
            </a:pPr>
            <a:endParaRPr lang="en-US" dirty="0" smtClean="0">
              <a:sym typeface="Symbol"/>
            </a:endParaRPr>
          </a:p>
          <a:p>
            <a:pPr marL="0" indent="0">
              <a:buNone/>
            </a:pPr>
            <a:r>
              <a:rPr lang="en-US" dirty="0" smtClean="0">
                <a:sym typeface="Symbol"/>
              </a:rPr>
              <a:t>Idea 2:</a:t>
            </a:r>
          </a:p>
          <a:p>
            <a:pPr marL="0" indent="0">
              <a:buNone/>
            </a:pPr>
            <a:r>
              <a:rPr lang="en-US" dirty="0" smtClean="0">
                <a:sym typeface="Symbol"/>
              </a:rPr>
              <a:t>Encode arithmetic operations using hardware circuits.</a:t>
            </a:r>
            <a:endParaRPr lang="en-US" dirty="0">
              <a:sym typeface="Symbol"/>
            </a:endParaRPr>
          </a:p>
          <a:p>
            <a:pPr marL="0" indent="0">
              <a:buNone/>
            </a:pPr>
            <a:endParaRPr lang="en-US" dirty="0">
              <a:sym typeface="Symbol"/>
            </a:endParaRPr>
          </a:p>
        </p:txBody>
      </p:sp>
    </p:spTree>
    <p:extLst>
      <p:ext uri="{BB962C8B-B14F-4D97-AF65-F5344CB8AC3E}">
        <p14:creationId xmlns:p14="http://schemas.microsoft.com/office/powerpoint/2007/7/12/main" val="4280680251"/>
      </p:ext>
    </p:extLst>
  </p:cSld>
  <p:clrMapOvr>
    <a:masterClrMapping/>
  </p:clrMapOvr>
  <p:transition xmlns:p14="http://schemas.microsoft.com/office/powerpoint/2007/7/12/mai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Encoding equality</a:t>
            </a:r>
            <a:endParaRPr lang="en-US" dirty="0"/>
          </a:p>
        </p:txBody>
      </p:sp>
      <p:sp>
        <p:nvSpPr>
          <p:cNvPr id="3" name="Content Placeholder 2"/>
          <p:cNvSpPr>
            <a:spLocks noGrp="1"/>
          </p:cNvSpPr>
          <p:nvPr>
            <p:ph idx="1"/>
          </p:nvPr>
        </p:nvSpPr>
        <p:spPr>
          <a:xfrm>
            <a:off x="381000" y="1892287"/>
            <a:ext cx="8382000" cy="2283702"/>
          </a:xfrm>
        </p:spPr>
        <p:txBody>
          <a:bodyPr/>
          <a:lstStyle/>
          <a:p>
            <a:pPr marL="0" indent="0">
              <a:buNone/>
            </a:pPr>
            <a:r>
              <a:rPr lang="en-US" i="1" dirty="0" smtClean="0"/>
              <a:t>p</a:t>
            </a:r>
            <a:r>
              <a:rPr lang="en-US" dirty="0" smtClean="0"/>
              <a:t> </a:t>
            </a:r>
            <a:r>
              <a:rPr lang="en-US" dirty="0" smtClean="0">
                <a:sym typeface="Symbol"/>
              </a:rPr>
              <a:t> </a:t>
            </a:r>
            <a:r>
              <a:rPr lang="en-US" i="1" dirty="0" smtClean="0">
                <a:sym typeface="Symbol"/>
              </a:rPr>
              <a:t>q</a:t>
            </a:r>
            <a:r>
              <a:rPr lang="en-US" dirty="0" smtClean="0">
                <a:sym typeface="Symbol"/>
              </a:rPr>
              <a:t>  is equivalent to (</a:t>
            </a:r>
            <a:r>
              <a:rPr lang="en-US" dirty="0">
                <a:sym typeface="Symbol"/>
              </a:rPr>
              <a:t></a:t>
            </a:r>
            <a:r>
              <a:rPr lang="en-US" i="1" dirty="0" smtClean="0">
                <a:sym typeface="Symbol"/>
              </a:rPr>
              <a:t>p</a:t>
            </a:r>
            <a:r>
              <a:rPr lang="en-US" dirty="0" smtClean="0">
                <a:sym typeface="Symbol"/>
              </a:rPr>
              <a:t>  </a:t>
            </a:r>
            <a:r>
              <a:rPr lang="en-US" i="1" dirty="0" smtClean="0">
                <a:sym typeface="Symbol"/>
              </a:rPr>
              <a:t>q</a:t>
            </a:r>
            <a:r>
              <a:rPr lang="en-US" dirty="0" smtClean="0">
                <a:sym typeface="Symbol"/>
              </a:rPr>
              <a:t>)  (</a:t>
            </a:r>
            <a:r>
              <a:rPr lang="en-US" i="1" dirty="0" smtClean="0">
                <a:sym typeface="Symbol"/>
              </a:rPr>
              <a:t>q</a:t>
            </a:r>
            <a:r>
              <a:rPr lang="en-US" dirty="0" smtClean="0">
                <a:sym typeface="Symbol"/>
              </a:rPr>
              <a:t> </a:t>
            </a:r>
            <a:r>
              <a:rPr lang="en-US" dirty="0">
                <a:sym typeface="Symbol"/>
              </a:rPr>
              <a:t> </a:t>
            </a:r>
            <a:r>
              <a:rPr lang="en-US" i="1" dirty="0" smtClean="0">
                <a:sym typeface="Symbol"/>
              </a:rPr>
              <a:t>p</a:t>
            </a:r>
            <a:r>
              <a:rPr lang="en-US" dirty="0" smtClean="0">
                <a:sym typeface="Symbol"/>
              </a:rPr>
              <a:t>)</a:t>
            </a:r>
          </a:p>
          <a:p>
            <a:pPr marL="0" indent="0">
              <a:buNone/>
            </a:pPr>
            <a:endParaRPr lang="en-US" dirty="0">
              <a:sym typeface="Symbol"/>
            </a:endParaRPr>
          </a:p>
          <a:p>
            <a:pPr marL="0" indent="0">
              <a:buNone/>
            </a:pPr>
            <a:r>
              <a:rPr lang="en-US" dirty="0" smtClean="0">
                <a:sym typeface="Symbol"/>
              </a:rPr>
              <a:t>The bit-vector equation x = y is encoded as:</a:t>
            </a:r>
          </a:p>
          <a:p>
            <a:pPr marL="0" indent="0">
              <a:buNone/>
            </a:pPr>
            <a:r>
              <a:rPr lang="en-US" dirty="0" smtClean="0">
                <a:sym typeface="Symbol"/>
              </a:rPr>
              <a:t>(x</a:t>
            </a:r>
            <a:r>
              <a:rPr lang="en-US" baseline="-25000" dirty="0" smtClean="0">
                <a:sym typeface="Symbol"/>
              </a:rPr>
              <a:t>1</a:t>
            </a:r>
            <a:r>
              <a:rPr lang="en-US" dirty="0" smtClean="0">
                <a:sym typeface="Symbol"/>
              </a:rPr>
              <a:t>  y</a:t>
            </a:r>
            <a:r>
              <a:rPr lang="en-US" baseline="-25000" dirty="0" smtClean="0">
                <a:sym typeface="Symbol"/>
              </a:rPr>
              <a:t>1</a:t>
            </a:r>
            <a:r>
              <a:rPr lang="en-US" dirty="0" smtClean="0">
                <a:sym typeface="Symbol"/>
              </a:rPr>
              <a:t>)  …  </a:t>
            </a:r>
            <a:r>
              <a:rPr lang="en-US" dirty="0">
                <a:sym typeface="Symbol"/>
              </a:rPr>
              <a:t>(</a:t>
            </a:r>
            <a:r>
              <a:rPr lang="en-US" dirty="0" err="1" smtClean="0">
                <a:sym typeface="Symbol"/>
              </a:rPr>
              <a:t>x</a:t>
            </a:r>
            <a:r>
              <a:rPr lang="en-US" baseline="-25000" dirty="0" err="1" smtClean="0">
                <a:sym typeface="Symbol"/>
              </a:rPr>
              <a:t>n</a:t>
            </a:r>
            <a:r>
              <a:rPr lang="en-US" dirty="0" smtClean="0">
                <a:sym typeface="Symbol"/>
              </a:rPr>
              <a:t> </a:t>
            </a:r>
            <a:r>
              <a:rPr lang="en-US" dirty="0">
                <a:sym typeface="Symbol"/>
              </a:rPr>
              <a:t> </a:t>
            </a:r>
            <a:r>
              <a:rPr lang="en-US" dirty="0" err="1" smtClean="0">
                <a:sym typeface="Symbol"/>
              </a:rPr>
              <a:t>y</a:t>
            </a:r>
            <a:r>
              <a:rPr lang="en-US" baseline="-25000" dirty="0" err="1" smtClean="0">
                <a:sym typeface="Symbol"/>
              </a:rPr>
              <a:t>n</a:t>
            </a:r>
            <a:r>
              <a:rPr lang="en-US" dirty="0" smtClean="0">
                <a:sym typeface="Symbol"/>
              </a:rPr>
              <a:t>)</a:t>
            </a:r>
            <a:endParaRPr lang="en-US" dirty="0" smtClean="0"/>
          </a:p>
          <a:p>
            <a:pPr marL="0" indent="0">
              <a:buNone/>
            </a:pPr>
            <a:endParaRPr lang="en-US" dirty="0"/>
          </a:p>
        </p:txBody>
      </p:sp>
    </p:spTree>
    <p:extLst>
      <p:ext uri="{BB962C8B-B14F-4D97-AF65-F5344CB8AC3E}">
        <p14:creationId xmlns:p14="http://schemas.microsoft.com/office/powerpoint/2007/7/12/main" val="562106509"/>
      </p:ext>
    </p:extLst>
  </p:cSld>
  <p:clrMapOvr>
    <a:masterClrMapping/>
  </p:clrMapOvr>
  <p:transition xmlns:p14="http://schemas.microsoft.com/office/powerpoint/2007/7/12/mai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latin typeface="Calibri" pitchFamily="34" charset="0"/>
              </a:rPr>
              <a:t>Some Applications @ Microsoft</a:t>
            </a:r>
            <a:endParaRPr sz="4800" spc="-167">
              <a:solidFill>
                <a:schemeClr val="accent1"/>
              </a:solidFill>
              <a:effectLst>
                <a:outerShdw blurRad="50800" dist="38100" dir="2700000" algn="tl" rotWithShape="0">
                  <a:prstClr val="black">
                    <a:alpha val="61000"/>
                  </a:prstClr>
                </a:outerShdw>
              </a:effectLst>
              <a:latin typeface="Calibri" pitchFamily="34" charset="0"/>
            </a:endParaRPr>
          </a:p>
        </p:txBody>
      </p:sp>
      <p:pic>
        <p:nvPicPr>
          <p:cNvPr id="7" name="Picture 6" descr="formula_small.png"/>
          <p:cNvPicPr>
            <a:picLocks noChangeAspect="1"/>
          </p:cNvPicPr>
          <p:nvPr/>
        </p:nvPicPr>
        <p:blipFill>
          <a:blip r:embed="rId3" cstate="print"/>
          <a:stretch>
            <a:fillRect/>
          </a:stretch>
        </p:blipFill>
        <p:spPr>
          <a:xfrm>
            <a:off x="6330631" y="1742716"/>
            <a:ext cx="1511939" cy="847417"/>
          </a:xfrm>
          <a:prstGeom prst="rect">
            <a:avLst/>
          </a:prstGeom>
        </p:spPr>
      </p:pic>
      <p:pic>
        <p:nvPicPr>
          <p:cNvPr id="8" name="Picture 7" descr="SpecSharpLogo-h100-w367.png"/>
          <p:cNvPicPr>
            <a:picLocks noChangeAspect="1"/>
          </p:cNvPicPr>
          <p:nvPr/>
        </p:nvPicPr>
        <p:blipFill>
          <a:blip r:embed="rId4" cstate="print"/>
          <a:stretch>
            <a:fillRect/>
          </a:stretch>
        </p:blipFill>
        <p:spPr>
          <a:xfrm>
            <a:off x="637890" y="1638781"/>
            <a:ext cx="2969751" cy="798716"/>
          </a:xfrm>
          <a:prstGeom prst="rect">
            <a:avLst/>
          </a:prstGeom>
        </p:spPr>
      </p:pic>
      <p:sp>
        <p:nvSpPr>
          <p:cNvPr id="11" name="Rounded Rectangle 10"/>
          <p:cNvSpPr/>
          <p:nvPr/>
        </p:nvSpPr>
        <p:spPr>
          <a:xfrm>
            <a:off x="645113" y="358436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xmlns:mc="http://schemas.openxmlformats.org/markup-compatibility/2006" xmlns:a14="http://schemas.microsoft.com/office/drawing/2007/7/7/main" val="FF0000" mc:Ignorable=""/>
                </a:solidFill>
                <a:latin typeface="Calibri" pitchFamily="34" charset="0"/>
              </a:rPr>
              <a:t>VCC</a:t>
            </a:r>
            <a:endParaRPr lang="en-US" sz="3200" b="1" dirty="0">
              <a:solidFill>
                <a:srgbClr xmlns:mc="http://schemas.openxmlformats.org/markup-compatibility/2006" xmlns:a14="http://schemas.microsoft.com/office/drawing/2007/7/7/main" val="FF0000" mc:Ignorable=""/>
              </a:solidFill>
              <a:latin typeface="Calibri" pitchFamily="34" charset="0"/>
            </a:endParaRPr>
          </a:p>
        </p:txBody>
      </p:sp>
      <p:grpSp>
        <p:nvGrpSpPr>
          <p:cNvPr id="3" name="Group 6"/>
          <p:cNvGrpSpPr/>
          <p:nvPr/>
        </p:nvGrpSpPr>
        <p:grpSpPr>
          <a:xfrm>
            <a:off x="2019445" y="2635286"/>
            <a:ext cx="3119766" cy="777252"/>
            <a:chOff x="1485114" y="2859314"/>
            <a:chExt cx="3156226" cy="618689"/>
          </a:xfrm>
        </p:grpSpPr>
        <p:pic>
          <p:nvPicPr>
            <p:cNvPr id="13" name="Picture 7" descr="logo.gif"/>
            <p:cNvPicPr>
              <a:picLocks noChangeAspect="1"/>
            </p:cNvPicPr>
            <p:nvPr/>
          </p:nvPicPr>
          <p:blipFill>
            <a:blip r:embed="rId5" cstate="print"/>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4" name="TextBox 13"/>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pic>
        <p:nvPicPr>
          <p:cNvPr id="15" name="Picture 14" descr="yogi_logo.jpg"/>
          <p:cNvPicPr>
            <a:picLocks noChangeAspect="1"/>
          </p:cNvPicPr>
          <p:nvPr/>
        </p:nvPicPr>
        <p:blipFill>
          <a:blip r:embed="rId6" cstate="print"/>
          <a:stretch>
            <a:fillRect/>
          </a:stretch>
        </p:blipFill>
        <p:spPr>
          <a:xfrm>
            <a:off x="6228218" y="3640890"/>
            <a:ext cx="1689100" cy="835961"/>
          </a:xfrm>
          <a:prstGeom prst="rect">
            <a:avLst/>
          </a:prstGeom>
        </p:spPr>
      </p:pic>
      <p:pic>
        <p:nvPicPr>
          <p:cNvPr id="16" name="Picture 15" descr="PexWeb.png"/>
          <p:cNvPicPr>
            <a:picLocks noChangeAspect="1"/>
          </p:cNvPicPr>
          <p:nvPr/>
        </p:nvPicPr>
        <p:blipFill>
          <a:blip r:embed="rId7" cstate="print"/>
          <a:stretch>
            <a:fillRect/>
          </a:stretch>
        </p:blipFill>
        <p:spPr>
          <a:xfrm>
            <a:off x="4141533" y="5156124"/>
            <a:ext cx="1853238" cy="1038936"/>
          </a:xfrm>
          <a:prstGeom prst="rect">
            <a:avLst/>
          </a:prstGeom>
        </p:spPr>
      </p:pic>
      <p:pic>
        <p:nvPicPr>
          <p:cNvPr id="18" name="Picture 2"/>
          <p:cNvPicPr>
            <a:picLocks noChangeAspect="1" noChangeArrowheads="1"/>
          </p:cNvPicPr>
          <p:nvPr/>
        </p:nvPicPr>
        <p:blipFill>
          <a:blip r:embed="rId8" cstate="print"/>
          <a:srcRect/>
          <a:stretch>
            <a:fillRect/>
          </a:stretch>
        </p:blipFill>
        <p:spPr bwMode="auto">
          <a:xfrm>
            <a:off x="3007998" y="3805886"/>
            <a:ext cx="2222422" cy="991184"/>
          </a:xfrm>
          <a:prstGeom prst="rect">
            <a:avLst/>
          </a:prstGeom>
          <a:noFill/>
          <a:ln w="9525">
            <a:noFill/>
            <a:miter lim="800000"/>
            <a:headEnd/>
            <a:tailEnd/>
          </a:ln>
          <a:effectLst/>
        </p:spPr>
      </p:pic>
      <p:sp>
        <p:nvSpPr>
          <p:cNvPr id="21" name="Rounded Rectangle 20"/>
          <p:cNvSpPr/>
          <p:nvPr/>
        </p:nvSpPr>
        <p:spPr bwMode="auto">
          <a:xfrm>
            <a:off x="5956160" y="2707528"/>
            <a:ext cx="2583180" cy="731520"/>
          </a:xfrm>
          <a:prstGeom prst="round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bg1"/>
                </a:solidFill>
                <a:latin typeface="Calibri" pitchFamily="34" charset="0"/>
              </a:rPr>
              <a:t>Terminator T-2</a:t>
            </a:r>
          </a:p>
        </p:txBody>
      </p:sp>
      <p:sp>
        <p:nvSpPr>
          <p:cNvPr id="22" name="Rounded Rectangle 21"/>
          <p:cNvSpPr/>
          <p:nvPr/>
        </p:nvSpPr>
        <p:spPr bwMode="auto">
          <a:xfrm>
            <a:off x="284913" y="4352626"/>
            <a:ext cx="2060750" cy="731520"/>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chemeClr val="bg1"/>
                </a:solidFill>
                <a:latin typeface="Calibri" pitchFamily="34" charset="0"/>
              </a:rPr>
              <a:t>NModel</a:t>
            </a:r>
            <a:endParaRPr kumimoji="0" lang="en-US" sz="2800" b="1" i="0" u="none" strike="noStrike" cap="none" normalizeH="0" baseline="0" dirty="0" smtClean="0">
              <a:solidFill>
                <a:schemeClr val="bg1"/>
              </a:solidFill>
              <a:latin typeface="Calibri" pitchFamily="34" charset="0"/>
            </a:endParaRPr>
          </a:p>
        </p:txBody>
      </p:sp>
      <p:sp>
        <p:nvSpPr>
          <p:cNvPr id="23" name="Rounded Rectangle 22"/>
          <p:cNvSpPr/>
          <p:nvPr/>
        </p:nvSpPr>
        <p:spPr>
          <a:xfrm>
            <a:off x="3913414" y="1772206"/>
            <a:ext cx="2008527" cy="590497"/>
          </a:xfrm>
          <a:prstGeom prst="roundRect">
            <a:avLst/>
          </a:prstGeom>
        </p:spPr>
        <p:style>
          <a:lnRef idx="1">
            <a:schemeClr val="accent2"/>
          </a:lnRef>
          <a:fillRef idx="2">
            <a:schemeClr val="accent2"/>
          </a:fillRef>
          <a:effectRef idx="1">
            <a:schemeClr val="accent2"/>
          </a:effectRef>
          <a:fontRef idx="minor">
            <a:schemeClr val="dk1"/>
          </a:fontRef>
        </p:style>
        <p:txBody>
          <a:bodyPr lIns="64008" tIns="32004" rIns="64008" bIns="32004" rtlCol="0" anchor="ctr"/>
          <a:lstStyle/>
          <a:p>
            <a:pPr algn="ctr"/>
            <a:r>
              <a:rPr lang="en-US" sz="3200" b="1" dirty="0" smtClean="0">
                <a:solidFill>
                  <a:schemeClr val="bg1"/>
                </a:solidFill>
                <a:latin typeface="Calibri" pitchFamily="34" charset="0"/>
              </a:rPr>
              <a:t>HAVOC</a:t>
            </a:r>
            <a:endParaRPr lang="en-US" sz="3200" b="1" dirty="0">
              <a:solidFill>
                <a:schemeClr val="bg1"/>
              </a:solidFill>
              <a:latin typeface="Calibri" pitchFamily="34" charset="0"/>
            </a:endParaRPr>
          </a:p>
        </p:txBody>
      </p:sp>
      <p:sp>
        <p:nvSpPr>
          <p:cNvPr id="24" name="Rounded Rectangle 23"/>
          <p:cNvSpPr/>
          <p:nvPr/>
        </p:nvSpPr>
        <p:spPr>
          <a:xfrm>
            <a:off x="6737013" y="5399660"/>
            <a:ext cx="2008527" cy="590497"/>
          </a:xfrm>
          <a:prstGeom prst="roundRect">
            <a:avLst/>
          </a:prstGeom>
        </p:spPr>
        <p:style>
          <a:lnRef idx="1">
            <a:schemeClr val="accent4"/>
          </a:lnRef>
          <a:fillRef idx="2">
            <a:schemeClr val="accent4"/>
          </a:fillRef>
          <a:effectRef idx="1">
            <a:schemeClr val="accent4"/>
          </a:effectRef>
          <a:fontRef idx="minor">
            <a:schemeClr val="dk1"/>
          </a:fontRef>
        </p:style>
        <p:txBody>
          <a:bodyPr lIns="64008" tIns="32004" rIns="64008" bIns="32004" rtlCol="0" anchor="ctr"/>
          <a:lstStyle/>
          <a:p>
            <a:pPr algn="ctr"/>
            <a:r>
              <a:rPr lang="en-US" sz="3200" b="1" dirty="0" smtClean="0">
                <a:solidFill>
                  <a:schemeClr val="bg1"/>
                </a:solidFill>
                <a:latin typeface="Calibri" pitchFamily="34" charset="0"/>
              </a:rPr>
              <a:t>F7</a:t>
            </a:r>
            <a:endParaRPr lang="en-US" sz="3200" b="1" dirty="0">
              <a:solidFill>
                <a:schemeClr val="bg1"/>
              </a:solidFill>
              <a:latin typeface="Calibri" pitchFamily="34" charset="0"/>
            </a:endParaRPr>
          </a:p>
        </p:txBody>
      </p:sp>
      <p:sp>
        <p:nvSpPr>
          <p:cNvPr id="25" name="Rounded Rectangle 24"/>
          <p:cNvSpPr/>
          <p:nvPr/>
        </p:nvSpPr>
        <p:spPr>
          <a:xfrm>
            <a:off x="438371" y="5873609"/>
            <a:ext cx="2008527" cy="590497"/>
          </a:xfrm>
          <a:prstGeom prst="roundRect">
            <a:avLst/>
          </a:prstGeom>
        </p:spPr>
        <p:style>
          <a:lnRef idx="1">
            <a:schemeClr val="dk1"/>
          </a:lnRef>
          <a:fillRef idx="2">
            <a:schemeClr val="dk1"/>
          </a:fillRef>
          <a:effectRef idx="1">
            <a:schemeClr val="dk1"/>
          </a:effectRef>
          <a:fontRef idx="minor">
            <a:schemeClr val="dk1"/>
          </a:fontRef>
        </p:style>
        <p:txBody>
          <a:bodyPr lIns="64008" tIns="32004" rIns="64008" bIns="32004" rtlCol="0" anchor="ctr"/>
          <a:lstStyle/>
          <a:p>
            <a:pPr algn="ctr"/>
            <a:r>
              <a:rPr lang="en-US" sz="3200" b="1" dirty="0" smtClean="0">
                <a:solidFill>
                  <a:schemeClr val="bg1"/>
                </a:solidFill>
                <a:latin typeface="Calibri" pitchFamily="34" charset="0"/>
              </a:rPr>
              <a:t>SAGE</a:t>
            </a:r>
            <a:endParaRPr lang="en-US" sz="3200" b="1" dirty="0">
              <a:solidFill>
                <a:schemeClr val="bg1"/>
              </a:solidFill>
              <a:latin typeface="Calibri" pitchFamily="34" charset="0"/>
            </a:endParaRPr>
          </a:p>
        </p:txBody>
      </p:sp>
      <p:sp>
        <p:nvSpPr>
          <p:cNvPr id="26" name="Rounded Rectangle 25"/>
          <p:cNvSpPr/>
          <p:nvPr/>
        </p:nvSpPr>
        <p:spPr>
          <a:xfrm>
            <a:off x="6134132" y="4585744"/>
            <a:ext cx="2008527" cy="590497"/>
          </a:xfrm>
          <a:prstGeom prst="roundRect">
            <a:avLst/>
          </a:prstGeom>
        </p:spPr>
        <p:style>
          <a:lnRef idx="1">
            <a:schemeClr val="accent2"/>
          </a:lnRef>
          <a:fillRef idx="2">
            <a:schemeClr val="accent2"/>
          </a:fillRef>
          <a:effectRef idx="1">
            <a:schemeClr val="accent2"/>
          </a:effectRef>
          <a:fontRef idx="minor">
            <a:schemeClr val="dk1"/>
          </a:fontRef>
        </p:style>
        <p:txBody>
          <a:bodyPr lIns="64008" tIns="32004" rIns="64008" bIns="32004" rtlCol="0" anchor="ctr"/>
          <a:lstStyle/>
          <a:p>
            <a:pPr algn="ctr"/>
            <a:r>
              <a:rPr lang="en-US" sz="3200" b="1" dirty="0" smtClean="0">
                <a:solidFill>
                  <a:schemeClr val="bg1"/>
                </a:solidFill>
                <a:latin typeface="Calibri" pitchFamily="34" charset="0"/>
              </a:rPr>
              <a:t>Vigilante</a:t>
            </a:r>
            <a:endParaRPr lang="en-US" sz="3200" b="1" dirty="0">
              <a:solidFill>
                <a:schemeClr val="bg1"/>
              </a:solidFill>
              <a:latin typeface="Calibri" pitchFamily="34" charset="0"/>
            </a:endParaRPr>
          </a:p>
        </p:txBody>
      </p:sp>
      <p:sp>
        <p:nvSpPr>
          <p:cNvPr id="19" name="Rounded Rectangle 18"/>
          <p:cNvSpPr/>
          <p:nvPr/>
        </p:nvSpPr>
        <p:spPr>
          <a:xfrm>
            <a:off x="1749995" y="5158918"/>
            <a:ext cx="2008527" cy="590497"/>
          </a:xfrm>
          <a:prstGeom prst="roundRect">
            <a:avLst/>
          </a:prstGeom>
        </p:spPr>
        <p:style>
          <a:lnRef idx="1">
            <a:schemeClr val="accent4"/>
          </a:lnRef>
          <a:fillRef idx="2">
            <a:schemeClr val="accent4"/>
          </a:fillRef>
          <a:effectRef idx="1">
            <a:schemeClr val="accent4"/>
          </a:effectRef>
          <a:fontRef idx="minor">
            <a:schemeClr val="dk1"/>
          </a:fontRef>
        </p:style>
        <p:txBody>
          <a:bodyPr lIns="64008" tIns="32004" rIns="64008" bIns="32004" rtlCol="0" anchor="ctr"/>
          <a:lstStyle/>
          <a:p>
            <a:pPr algn="ctr"/>
            <a:r>
              <a:rPr lang="en-US" sz="2400" b="1" dirty="0" err="1" smtClean="0">
                <a:solidFill>
                  <a:schemeClr val="bg1"/>
                </a:solidFill>
                <a:latin typeface="Calibri" pitchFamily="34" charset="0"/>
              </a:rPr>
              <a:t>SpecExplorer</a:t>
            </a:r>
            <a:endParaRPr lang="en-US" sz="2400" b="1" dirty="0">
              <a:solidFill>
                <a:schemeClr val="bg1"/>
              </a:solidFill>
              <a:latin typeface="Calibri" pitchFamily="34" charset="0"/>
            </a:endParaRPr>
          </a:p>
        </p:txBody>
      </p:sp>
    </p:spTree>
  </p:cSld>
  <p:clrMapOvr>
    <a:masterClrMapping/>
  </p:clrMapOvr>
  <p:transition xmlns:p14="http://schemas.microsoft.com/office/powerpoint/2007/7/12/main">
    <p:fade/>
  </p:transition>
  <p:timing>
    <p:tnLst>
      <p:par>
        <p:cTn xmlns:p14="http://schemas.microsoft.com/office/powerpoint/2007/7/12/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Encoding addition</a:t>
            </a:r>
            <a:endParaRPr lang="en-US" dirty="0"/>
          </a:p>
        </p:txBody>
      </p:sp>
      <p:sp>
        <p:nvSpPr>
          <p:cNvPr id="3" name="Content Placeholder 2"/>
          <p:cNvSpPr>
            <a:spLocks noGrp="1"/>
          </p:cNvSpPr>
          <p:nvPr>
            <p:ph idx="1"/>
          </p:nvPr>
        </p:nvSpPr>
        <p:spPr>
          <a:xfrm>
            <a:off x="381000" y="1892287"/>
            <a:ext cx="8382000" cy="2757678"/>
          </a:xfrm>
        </p:spPr>
        <p:txBody>
          <a:bodyPr/>
          <a:lstStyle/>
          <a:p>
            <a:pPr marL="0" indent="0">
              <a:buNone/>
            </a:pPr>
            <a:r>
              <a:rPr lang="en-US" dirty="0" smtClean="0">
                <a:sym typeface="Symbol"/>
              </a:rPr>
              <a:t>We use (r</a:t>
            </a:r>
            <a:r>
              <a:rPr lang="en-US" baseline="-25000" dirty="0" smtClean="0">
                <a:sym typeface="Symbol"/>
              </a:rPr>
              <a:t>1</a:t>
            </a:r>
            <a:r>
              <a:rPr lang="en-US" dirty="0" smtClean="0">
                <a:sym typeface="Symbol"/>
              </a:rPr>
              <a:t>, …, </a:t>
            </a:r>
            <a:r>
              <a:rPr lang="en-US" dirty="0" err="1" smtClean="0">
                <a:sym typeface="Symbol"/>
              </a:rPr>
              <a:t>r</a:t>
            </a:r>
            <a:r>
              <a:rPr lang="en-US" baseline="-25000" dirty="0" err="1" smtClean="0">
                <a:sym typeface="Symbol"/>
              </a:rPr>
              <a:t>n</a:t>
            </a:r>
            <a:r>
              <a:rPr lang="en-US" dirty="0" smtClean="0">
                <a:sym typeface="Symbol"/>
              </a:rPr>
              <a:t>) to store the result of x + y</a:t>
            </a:r>
          </a:p>
          <a:p>
            <a:pPr marL="0" indent="0">
              <a:buNone/>
            </a:pPr>
            <a:endParaRPr lang="en-US" dirty="0">
              <a:sym typeface="Symbol"/>
            </a:endParaRPr>
          </a:p>
          <a:p>
            <a:pPr marL="0" indent="0">
              <a:buNone/>
            </a:pPr>
            <a:r>
              <a:rPr lang="en-US" i="1" dirty="0"/>
              <a:t>p</a:t>
            </a:r>
            <a:r>
              <a:rPr lang="en-US" dirty="0" smtClean="0"/>
              <a:t> </a:t>
            </a:r>
            <a:r>
              <a:rPr lang="en-US" dirty="0" err="1" smtClean="0"/>
              <a:t>xor</a:t>
            </a:r>
            <a:r>
              <a:rPr lang="en-US" dirty="0" smtClean="0">
                <a:sym typeface="Symbol"/>
              </a:rPr>
              <a:t> </a:t>
            </a:r>
            <a:r>
              <a:rPr lang="en-US" i="1" dirty="0" smtClean="0">
                <a:sym typeface="Symbol"/>
              </a:rPr>
              <a:t>q </a:t>
            </a:r>
            <a:r>
              <a:rPr lang="en-US" dirty="0" smtClean="0">
                <a:sym typeface="Symbol"/>
              </a:rPr>
              <a:t>is defined as (</a:t>
            </a:r>
            <a:r>
              <a:rPr lang="en-US" i="1" dirty="0"/>
              <a:t>p</a:t>
            </a:r>
            <a:r>
              <a:rPr lang="en-US" dirty="0"/>
              <a:t> </a:t>
            </a:r>
            <a:r>
              <a:rPr lang="en-US" dirty="0">
                <a:sym typeface="Symbol"/>
              </a:rPr>
              <a:t> </a:t>
            </a:r>
            <a:r>
              <a:rPr lang="en-US" i="1" dirty="0" smtClean="0">
                <a:sym typeface="Symbol"/>
              </a:rPr>
              <a:t>q</a:t>
            </a:r>
            <a:r>
              <a:rPr lang="en-US" dirty="0" smtClean="0">
                <a:sym typeface="Symbol"/>
              </a:rPr>
              <a:t>)</a:t>
            </a:r>
            <a:endParaRPr lang="en-US" dirty="0">
              <a:sym typeface="Symbol"/>
            </a:endParaRPr>
          </a:p>
          <a:p>
            <a:pPr marL="0" indent="0">
              <a:buNone/>
            </a:pPr>
            <a:endParaRPr lang="en-US" dirty="0" smtClean="0"/>
          </a:p>
          <a:p>
            <a:pPr marL="0" indent="0">
              <a:buNone/>
            </a:pPr>
            <a:r>
              <a:rPr lang="en-US" dirty="0" err="1" smtClean="0"/>
              <a:t>xor</a:t>
            </a:r>
            <a:r>
              <a:rPr lang="en-US" dirty="0" smtClean="0"/>
              <a:t> is the 1-bit adder</a:t>
            </a:r>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07/7/12/main" val="1112160658"/>
              </p:ext>
            </p:extLst>
          </p:nvPr>
        </p:nvGraphicFramePr>
        <p:xfrm>
          <a:off x="1808085" y="4518487"/>
          <a:ext cx="4572000" cy="1849120"/>
        </p:xfrm>
        <a:graphic>
          <a:graphicData uri="http://schemas.openxmlformats.org/drawingml/2006/table">
            <a:tbl>
              <a:tblPr firstRow="1" bandRow="1">
                <a:tableStyleId>{21E4AEA4-8DFA-4A89-87EB-49C32662AFE0}</a:tableStyleId>
              </a:tblPr>
              <a:tblGrid>
                <a:gridCol w="1143000"/>
                <a:gridCol w="1143000"/>
                <a:gridCol w="1143000"/>
                <a:gridCol w="1143000"/>
              </a:tblGrid>
              <a:tr h="0">
                <a:tc>
                  <a:txBody>
                    <a:bodyPr/>
                    <a:lstStyle/>
                    <a:p>
                      <a:pPr algn="ctr"/>
                      <a:r>
                        <a:rPr lang="en-US" i="1" dirty="0" smtClean="0"/>
                        <a:t>p</a:t>
                      </a:r>
                      <a:endParaRPr lang="en-US" i="1" dirty="0"/>
                    </a:p>
                  </a:txBody>
                  <a:tcPr/>
                </a:tc>
                <a:tc>
                  <a:txBody>
                    <a:bodyPr/>
                    <a:lstStyle/>
                    <a:p>
                      <a:pPr algn="ctr"/>
                      <a:r>
                        <a:rPr lang="en-US" i="1" dirty="0" smtClean="0"/>
                        <a:t>q</a:t>
                      </a:r>
                      <a:endParaRPr lang="en-US" i="1" dirty="0"/>
                    </a:p>
                  </a:txBody>
                  <a:tcPr/>
                </a:tc>
                <a:tc>
                  <a:txBody>
                    <a:bodyPr/>
                    <a:lstStyle/>
                    <a:p>
                      <a:pPr algn="ctr"/>
                      <a:r>
                        <a:rPr lang="en-US" i="1" dirty="0" smtClean="0"/>
                        <a:t>p </a:t>
                      </a:r>
                      <a:r>
                        <a:rPr lang="en-US" i="0" dirty="0" err="1" smtClean="0"/>
                        <a:t>xor</a:t>
                      </a:r>
                      <a:r>
                        <a:rPr lang="en-US" i="1" dirty="0" smtClean="0"/>
                        <a:t> q</a:t>
                      </a:r>
                      <a:endParaRPr lang="en-US" i="1" dirty="0"/>
                    </a:p>
                  </a:txBody>
                  <a:tcPr/>
                </a:tc>
                <a:tc>
                  <a:txBody>
                    <a:bodyPr/>
                    <a:lstStyle/>
                    <a:p>
                      <a:pPr algn="ctr"/>
                      <a:r>
                        <a:rPr lang="en-US" i="1" dirty="0" smtClean="0"/>
                        <a:t>p</a:t>
                      </a:r>
                      <a:r>
                        <a:rPr lang="en-US" i="1" baseline="0" dirty="0" smtClean="0"/>
                        <a:t> </a:t>
                      </a:r>
                      <a:r>
                        <a:rPr lang="en-US" i="0" baseline="0" dirty="0" smtClean="0">
                          <a:sym typeface="Symbol"/>
                        </a:rPr>
                        <a:t> </a:t>
                      </a:r>
                      <a:r>
                        <a:rPr lang="en-US" i="1" baseline="0" dirty="0" smtClean="0">
                          <a:sym typeface="Symbol"/>
                        </a:rPr>
                        <a:t>q</a:t>
                      </a:r>
                      <a:endParaRPr lang="en-US" i="1" dirty="0"/>
                    </a:p>
                  </a:txBody>
                  <a:tcPr/>
                </a:tc>
              </a:tr>
              <a:tr h="370840">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70840">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solidFill>
                            <a:srgbClr xmlns:mc="http://schemas.openxmlformats.org/markup-compatibility/2006" xmlns:a14="http://schemas.microsoft.com/office/drawing/2007/7/7/main" val="FF0000" mc:Ignorable=""/>
                          </a:solidFill>
                        </a:rPr>
                        <a:t>1</a:t>
                      </a:r>
                      <a:endParaRPr lang="en-US" dirty="0">
                        <a:solidFill>
                          <a:srgbClr xmlns:mc="http://schemas.openxmlformats.org/markup-compatibility/2006" xmlns:a14="http://schemas.microsoft.com/office/drawing/2007/7/7/main" val="FF0000" mc:Ignorable=""/>
                        </a:solidFill>
                      </a:endParaRPr>
                    </a:p>
                  </a:txBody>
                  <a:tcPr/>
                </a:tc>
              </a:tr>
            </a:tbl>
          </a:graphicData>
        </a:graphic>
      </p:graphicFrame>
      <p:sp>
        <p:nvSpPr>
          <p:cNvPr id="5" name="Rectangular Callout 4"/>
          <p:cNvSpPr/>
          <p:nvPr/>
        </p:nvSpPr>
        <p:spPr bwMode="auto">
          <a:xfrm>
            <a:off x="6951216" y="4358936"/>
            <a:ext cx="1322772" cy="878889"/>
          </a:xfrm>
          <a:prstGeom prst="wedgeRectCallout">
            <a:avLst>
              <a:gd name="adj1" fmla="val -126873"/>
              <a:gd name="adj2" fmla="val 147971"/>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a:solidFill>
                  <a:schemeClr val="bg1"/>
                </a:solidFill>
                <a:latin typeface="Segoe" pitchFamily="34" charset="0"/>
              </a:rPr>
              <a:t>c</a:t>
            </a:r>
            <a:r>
              <a:rPr kumimoji="0" lang="en-US" sz="2800" b="0" i="0" u="none" strike="noStrike" cap="none" normalizeH="0" baseline="0" dirty="0" smtClean="0">
                <a:solidFill>
                  <a:schemeClr val="bg1"/>
                </a:solidFill>
                <a:latin typeface="Segoe" pitchFamily="34" charset="0"/>
              </a:rPr>
              <a:t>arry</a:t>
            </a:r>
          </a:p>
        </p:txBody>
      </p:sp>
    </p:spTree>
    <p:extLst>
      <p:ext uri="{BB962C8B-B14F-4D97-AF65-F5344CB8AC3E}">
        <p14:creationId xmlns:p14="http://schemas.microsoft.com/office/powerpoint/2007/7/12/main" val="2356875762"/>
      </p:ext>
    </p:extLst>
  </p:cSld>
  <p:clrMapOvr>
    <a:masterClrMapping/>
  </p:clrMapOvr>
  <p:transition xmlns:p14="http://schemas.microsoft.com/office/powerpoint/2007/7/12/mai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Encoding 1-bit full adder</a:t>
            </a:r>
            <a:endParaRPr lang="en-US" dirty="0"/>
          </a:p>
        </p:txBody>
      </p:sp>
      <p:sp>
        <p:nvSpPr>
          <p:cNvPr id="3" name="Content Placeholder 2"/>
          <p:cNvSpPr>
            <a:spLocks noGrp="1"/>
          </p:cNvSpPr>
          <p:nvPr>
            <p:ph idx="1"/>
          </p:nvPr>
        </p:nvSpPr>
        <p:spPr>
          <a:xfrm>
            <a:off x="381000" y="1741361"/>
            <a:ext cx="8382000" cy="1854090"/>
          </a:xfrm>
        </p:spPr>
        <p:txBody>
          <a:bodyPr/>
          <a:lstStyle/>
          <a:p>
            <a:pPr marL="0" indent="0">
              <a:buNone/>
            </a:pPr>
            <a:r>
              <a:rPr lang="en-US" dirty="0" smtClean="0">
                <a:sym typeface="Symbol"/>
              </a:rPr>
              <a:t>1-bit full adder </a:t>
            </a:r>
          </a:p>
          <a:p>
            <a:pPr marL="0" indent="0">
              <a:buNone/>
            </a:pPr>
            <a:r>
              <a:rPr lang="en-US" dirty="0">
                <a:sym typeface="Symbol"/>
              </a:rPr>
              <a:t>	</a:t>
            </a:r>
            <a:r>
              <a:rPr lang="en-US" dirty="0" smtClean="0">
                <a:sym typeface="Symbol"/>
              </a:rPr>
              <a:t>Three inputs: </a:t>
            </a:r>
            <a:r>
              <a:rPr lang="en-US" i="1" dirty="0" smtClean="0">
                <a:sym typeface="Symbol"/>
              </a:rPr>
              <a:t>x</a:t>
            </a:r>
            <a:r>
              <a:rPr lang="en-US" dirty="0" smtClean="0">
                <a:sym typeface="Symbol"/>
              </a:rPr>
              <a:t>,</a:t>
            </a:r>
            <a:r>
              <a:rPr lang="en-US" i="1" dirty="0" smtClean="0">
                <a:sym typeface="Symbol"/>
              </a:rPr>
              <a:t> y</a:t>
            </a:r>
            <a:r>
              <a:rPr lang="en-US" dirty="0" smtClean="0">
                <a:sym typeface="Symbol"/>
              </a:rPr>
              <a:t>,</a:t>
            </a:r>
            <a:r>
              <a:rPr lang="en-US" i="1" dirty="0" smtClean="0">
                <a:sym typeface="Symbol"/>
              </a:rPr>
              <a:t> </a:t>
            </a:r>
            <a:r>
              <a:rPr lang="en-US" i="1" dirty="0" err="1" smtClean="0">
                <a:sym typeface="Symbol"/>
              </a:rPr>
              <a:t>c</a:t>
            </a:r>
            <a:r>
              <a:rPr lang="en-US" i="1" baseline="-25000" dirty="0" err="1" smtClean="0">
                <a:sym typeface="Symbol"/>
              </a:rPr>
              <a:t>in</a:t>
            </a:r>
            <a:endParaRPr lang="en-US" i="1" baseline="-25000" dirty="0" smtClean="0">
              <a:sym typeface="Symbol"/>
            </a:endParaRPr>
          </a:p>
          <a:p>
            <a:pPr marL="0" indent="0">
              <a:buNone/>
            </a:pPr>
            <a:r>
              <a:rPr lang="en-US" i="1" dirty="0">
                <a:sym typeface="Symbol"/>
              </a:rPr>
              <a:t>	</a:t>
            </a:r>
            <a:r>
              <a:rPr lang="en-US" dirty="0" smtClean="0">
                <a:sym typeface="Symbol"/>
              </a:rPr>
              <a:t>Two outputs: </a:t>
            </a:r>
            <a:r>
              <a:rPr lang="en-US" i="1" dirty="0" smtClean="0">
                <a:sym typeface="Symbol"/>
              </a:rPr>
              <a:t>r</a:t>
            </a:r>
            <a:r>
              <a:rPr lang="en-US" dirty="0" smtClean="0">
                <a:sym typeface="Symbol"/>
              </a:rPr>
              <a:t>, </a:t>
            </a:r>
            <a:r>
              <a:rPr lang="en-US" i="1" dirty="0" err="1" smtClean="0">
                <a:sym typeface="Symbol"/>
              </a:rPr>
              <a:t>c</a:t>
            </a:r>
            <a:r>
              <a:rPr lang="en-US" i="1" baseline="-25000" dirty="0" err="1" smtClean="0">
                <a:sym typeface="Symbol"/>
              </a:rPr>
              <a:t>out</a:t>
            </a:r>
            <a:r>
              <a:rPr lang="en-US" i="1" dirty="0" smtClean="0">
                <a:sym typeface="Symbol"/>
              </a:rPr>
              <a:t> </a:t>
            </a:r>
          </a:p>
          <a:p>
            <a:pPr marL="0" indent="0">
              <a:buNone/>
            </a:pPr>
            <a:endParaRPr lang="en-US" dirty="0" smtClean="0">
              <a:sym typeface="Symbol"/>
            </a:endParaRPr>
          </a:p>
          <a:p>
            <a:pPr marL="0" indent="0">
              <a:buNone/>
            </a:pPr>
            <a:endParaRPr lang="en-US" dirty="0" smtClean="0">
              <a:sym typeface="Symbol"/>
            </a:endParaRPr>
          </a:p>
          <a:p>
            <a:pPr marL="0" indent="0">
              <a:buNone/>
            </a:pPr>
            <a:endParaRPr lang="en-US" dirty="0" smtClean="0"/>
          </a:p>
        </p:txBody>
      </p:sp>
      <p:graphicFrame>
        <p:nvGraphicFramePr>
          <p:cNvPr id="4" name="Table 3"/>
          <p:cNvGraphicFramePr>
            <a:graphicFrameLocks noGrp="1"/>
          </p:cNvGraphicFramePr>
          <p:nvPr>
            <p:extLst>
              <p:ext uri="{D42A27DB-BD31-4B8C-83A1-F6EECF244321}">
                <p14:modId xmlns:p14="http://schemas.microsoft.com/office/powerpoint/2007/7/12/main" val="3553197532"/>
              </p:ext>
            </p:extLst>
          </p:nvPr>
        </p:nvGraphicFramePr>
        <p:xfrm>
          <a:off x="514906" y="3230730"/>
          <a:ext cx="7652550" cy="3458595"/>
        </p:xfrm>
        <a:graphic>
          <a:graphicData uri="http://schemas.openxmlformats.org/drawingml/2006/table">
            <a:tbl>
              <a:tblPr firstRow="1" bandRow="1">
                <a:tableStyleId>{21E4AEA4-8DFA-4A89-87EB-49C32662AFE0}</a:tableStyleId>
              </a:tblPr>
              <a:tblGrid>
                <a:gridCol w="692457"/>
                <a:gridCol w="630315"/>
                <a:gridCol w="630314"/>
                <a:gridCol w="2272684"/>
                <a:gridCol w="3426780"/>
              </a:tblGrid>
              <a:tr h="532515">
                <a:tc>
                  <a:txBody>
                    <a:bodyPr/>
                    <a:lstStyle/>
                    <a:p>
                      <a:pPr algn="ctr"/>
                      <a:r>
                        <a:rPr lang="en-US" i="1" dirty="0" smtClean="0"/>
                        <a:t>x</a:t>
                      </a:r>
                      <a:endParaRPr lang="en-US" i="1" dirty="0"/>
                    </a:p>
                  </a:txBody>
                  <a:tcPr/>
                </a:tc>
                <a:tc>
                  <a:txBody>
                    <a:bodyPr/>
                    <a:lstStyle/>
                    <a:p>
                      <a:pPr algn="ctr"/>
                      <a:r>
                        <a:rPr lang="en-US" i="1" dirty="0" smtClean="0"/>
                        <a:t>y</a:t>
                      </a:r>
                      <a:endParaRPr lang="en-US" i="1" dirty="0"/>
                    </a:p>
                  </a:txBody>
                  <a:tcPr/>
                </a:tc>
                <a:tc>
                  <a:txBody>
                    <a:bodyPr/>
                    <a:lstStyle/>
                    <a:p>
                      <a:pPr algn="ctr"/>
                      <a:r>
                        <a:rPr lang="en-US" i="1" dirty="0" err="1" smtClean="0"/>
                        <a:t>c</a:t>
                      </a:r>
                      <a:r>
                        <a:rPr lang="en-US" i="1" baseline="-25000" dirty="0" err="1" smtClean="0"/>
                        <a:t>in</a:t>
                      </a:r>
                      <a:endParaRPr lang="en-US" i="1" baseline="-25000" dirty="0"/>
                    </a:p>
                  </a:txBody>
                  <a:tcPr/>
                </a:tc>
                <a:tc>
                  <a:txBody>
                    <a:bodyPr/>
                    <a:lstStyle/>
                    <a:p>
                      <a:pPr algn="ctr"/>
                      <a:r>
                        <a:rPr lang="en-US" i="1" dirty="0" smtClean="0"/>
                        <a:t>r</a:t>
                      </a:r>
                      <a:r>
                        <a:rPr lang="en-US" i="1" baseline="0" dirty="0" smtClean="0"/>
                        <a:t> = x</a:t>
                      </a:r>
                      <a:r>
                        <a:rPr lang="en-US" i="1" dirty="0" smtClean="0"/>
                        <a:t> </a:t>
                      </a:r>
                      <a:r>
                        <a:rPr lang="en-US" i="0" dirty="0" err="1" smtClean="0"/>
                        <a:t>xor</a:t>
                      </a:r>
                      <a:r>
                        <a:rPr lang="en-US" i="1" dirty="0" smtClean="0"/>
                        <a:t> y </a:t>
                      </a:r>
                      <a:r>
                        <a:rPr lang="en-US" i="0" dirty="0" err="1" smtClean="0"/>
                        <a:t>xor</a:t>
                      </a:r>
                      <a:r>
                        <a:rPr lang="en-US" i="0" dirty="0" smtClean="0"/>
                        <a:t> </a:t>
                      </a:r>
                      <a:r>
                        <a:rPr lang="en-US" i="1" dirty="0" err="1" smtClean="0"/>
                        <a:t>c</a:t>
                      </a:r>
                      <a:r>
                        <a:rPr lang="en-US" i="1" baseline="-25000" dirty="0" err="1" smtClean="0"/>
                        <a:t>in</a:t>
                      </a:r>
                      <a:endParaRPr lang="en-US" i="1" baseline="-25000" dirty="0"/>
                    </a:p>
                  </a:txBody>
                  <a:tcPr/>
                </a:tc>
                <a:tc>
                  <a:txBody>
                    <a:bodyPr/>
                    <a:lstStyle/>
                    <a:p>
                      <a:pPr algn="ctr"/>
                      <a:r>
                        <a:rPr lang="en-US" i="1" baseline="0" dirty="0" err="1" smtClean="0"/>
                        <a:t>c</a:t>
                      </a:r>
                      <a:r>
                        <a:rPr lang="en-US" i="1" baseline="-25000" dirty="0" err="1" smtClean="0"/>
                        <a:t>out</a:t>
                      </a:r>
                      <a:r>
                        <a:rPr lang="en-US" i="0" baseline="0" dirty="0" smtClean="0"/>
                        <a:t> = (</a:t>
                      </a:r>
                      <a:r>
                        <a:rPr lang="en-US" i="1" baseline="0" dirty="0" smtClean="0"/>
                        <a:t>x </a:t>
                      </a:r>
                      <a:r>
                        <a:rPr lang="en-US" i="0" baseline="0" dirty="0" smtClean="0">
                          <a:sym typeface="Symbol"/>
                        </a:rPr>
                        <a:t> </a:t>
                      </a:r>
                      <a:r>
                        <a:rPr lang="en-US" i="1" baseline="0" dirty="0" smtClean="0">
                          <a:sym typeface="Symbol"/>
                        </a:rPr>
                        <a:t>y</a:t>
                      </a:r>
                      <a:r>
                        <a:rPr lang="en-US" i="0" baseline="0" dirty="0" smtClean="0">
                          <a:sym typeface="Symbol"/>
                        </a:rPr>
                        <a:t>)</a:t>
                      </a:r>
                      <a:r>
                        <a:rPr lang="en-US" i="0" baseline="0" dirty="0" smtClean="0"/>
                        <a:t>(</a:t>
                      </a:r>
                      <a:r>
                        <a:rPr lang="en-US" i="1" baseline="0" dirty="0" smtClean="0"/>
                        <a:t>x </a:t>
                      </a:r>
                      <a:r>
                        <a:rPr lang="en-US" i="0" baseline="0" dirty="0" smtClean="0">
                          <a:sym typeface="Symbol"/>
                        </a:rPr>
                        <a:t> </a:t>
                      </a:r>
                      <a:r>
                        <a:rPr lang="en-US" i="1" baseline="0" dirty="0" err="1" smtClean="0">
                          <a:sym typeface="Symbol"/>
                        </a:rPr>
                        <a:t>c</a:t>
                      </a:r>
                      <a:r>
                        <a:rPr lang="en-US" i="1" baseline="-25000" dirty="0" err="1" smtClean="0">
                          <a:sym typeface="Symbol"/>
                        </a:rPr>
                        <a:t>in</a:t>
                      </a:r>
                      <a:r>
                        <a:rPr lang="en-US" i="0" baseline="0" dirty="0" smtClean="0">
                          <a:sym typeface="Symbol"/>
                        </a:rPr>
                        <a:t>)</a:t>
                      </a:r>
                      <a:r>
                        <a:rPr lang="en-US" i="0" baseline="0" dirty="0" smtClean="0"/>
                        <a:t>(</a:t>
                      </a:r>
                      <a:r>
                        <a:rPr lang="en-US" i="1" baseline="0" dirty="0" smtClean="0"/>
                        <a:t>y </a:t>
                      </a:r>
                      <a:r>
                        <a:rPr lang="en-US" i="0" baseline="0" dirty="0" smtClean="0">
                          <a:sym typeface="Symbol"/>
                        </a:rPr>
                        <a:t> </a:t>
                      </a:r>
                      <a:r>
                        <a:rPr lang="en-US" i="1" baseline="0" dirty="0" err="1" smtClean="0">
                          <a:sym typeface="Symbol"/>
                        </a:rPr>
                        <a:t>c</a:t>
                      </a:r>
                      <a:r>
                        <a:rPr lang="en-US" i="1" baseline="-25000" dirty="0" err="1" smtClean="0">
                          <a:sym typeface="Symbol"/>
                        </a:rPr>
                        <a:t>in</a:t>
                      </a:r>
                      <a:r>
                        <a:rPr lang="en-US" i="0" baseline="0" dirty="0" smtClean="0">
                          <a:sym typeface="Symbol"/>
                        </a:rPr>
                        <a:t>) </a:t>
                      </a:r>
                      <a:endParaRPr lang="en-US" i="1" dirty="0"/>
                    </a:p>
                  </a:txBody>
                  <a:tcPr/>
                </a:tc>
              </a:tr>
              <a:tr h="346636">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r>
              <a:tr h="346636">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46636">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46636">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46636">
                <a:tc>
                  <a:txBody>
                    <a:bodyPr/>
                    <a:lstStyle/>
                    <a:p>
                      <a:pPr algn="ctr"/>
                      <a:r>
                        <a:rPr lang="en-US" dirty="0" smtClean="0"/>
                        <a:t>0</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r>
              <a:tr h="346636">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t>1</a:t>
                      </a:r>
                      <a:endParaRPr lang="en-US" dirty="0"/>
                    </a:p>
                  </a:txBody>
                  <a:tcPr/>
                </a:tc>
              </a:tr>
              <a:tr h="346636">
                <a:tc>
                  <a:txBody>
                    <a:bodyPr/>
                    <a:lstStyle/>
                    <a:p>
                      <a:pPr algn="ctr"/>
                      <a:r>
                        <a:rPr lang="en-US" dirty="0" smtClean="0"/>
                        <a:t>0</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0</a:t>
                      </a:r>
                      <a:endParaRPr lang="en-US" dirty="0"/>
                    </a:p>
                  </a:txBody>
                  <a:tcPr/>
                </a:tc>
                <a:tc>
                  <a:txBody>
                    <a:bodyPr/>
                    <a:lstStyle/>
                    <a:p>
                      <a:pPr algn="ctr"/>
                      <a:r>
                        <a:rPr lang="en-US" dirty="0" smtClean="0">
                          <a:solidFill>
                            <a:schemeClr val="bg1"/>
                          </a:solidFill>
                        </a:rPr>
                        <a:t>1</a:t>
                      </a:r>
                      <a:endParaRPr lang="en-US" dirty="0">
                        <a:solidFill>
                          <a:schemeClr val="bg1"/>
                        </a:solidFill>
                      </a:endParaRPr>
                    </a:p>
                  </a:txBody>
                  <a:tcPr/>
                </a:tc>
              </a:tr>
              <a:tr h="346636">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t>1</a:t>
                      </a:r>
                      <a:endParaRPr lang="en-US" dirty="0"/>
                    </a:p>
                  </a:txBody>
                  <a:tcPr/>
                </a:tc>
                <a:tc>
                  <a:txBody>
                    <a:bodyPr/>
                    <a:lstStyle/>
                    <a:p>
                      <a:pPr algn="ctr"/>
                      <a:r>
                        <a:rPr lang="en-US" dirty="0" smtClean="0">
                          <a:solidFill>
                            <a:schemeClr val="bg1"/>
                          </a:solidFill>
                        </a:rPr>
                        <a:t>1</a:t>
                      </a:r>
                      <a:endParaRPr lang="en-US" dirty="0">
                        <a:solidFill>
                          <a:schemeClr val="bg1"/>
                        </a:solidFill>
                      </a:endParaRPr>
                    </a:p>
                  </a:txBody>
                  <a:tcPr/>
                </a:tc>
              </a:tr>
            </a:tbl>
          </a:graphicData>
        </a:graphic>
      </p:graphicFrame>
    </p:spTree>
    <p:extLst>
      <p:ext uri="{BB962C8B-B14F-4D97-AF65-F5344CB8AC3E}">
        <p14:creationId xmlns:p14="http://schemas.microsoft.com/office/powerpoint/2007/7/12/main" val="4260009564"/>
      </p:ext>
    </p:extLst>
  </p:cSld>
  <p:clrMapOvr>
    <a:masterClrMapping/>
  </p:clrMapOvr>
  <p:transition xmlns:p14="http://schemas.microsoft.com/office/powerpoint/2007/7/12/mai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Encoding n-bit adder</a:t>
            </a:r>
            <a:endParaRPr lang="en-US" dirty="0"/>
          </a:p>
        </p:txBody>
      </p:sp>
      <p:sp>
        <p:nvSpPr>
          <p:cNvPr id="3" name="Content Placeholder 2"/>
          <p:cNvSpPr>
            <a:spLocks noGrp="1"/>
          </p:cNvSpPr>
          <p:nvPr>
            <p:ph idx="1"/>
          </p:nvPr>
        </p:nvSpPr>
        <p:spPr>
          <a:xfrm>
            <a:off x="381000" y="1741361"/>
            <a:ext cx="8382000" cy="8919365"/>
          </a:xfrm>
        </p:spPr>
        <p:txBody>
          <a:bodyPr/>
          <a:lstStyle/>
          <a:p>
            <a:pPr marL="0" indent="0">
              <a:buNone/>
            </a:pPr>
            <a:r>
              <a:rPr lang="en-US" dirty="0" smtClean="0">
                <a:sym typeface="Symbol"/>
              </a:rPr>
              <a:t>We </a:t>
            </a:r>
            <a:r>
              <a:rPr lang="en-US" dirty="0">
                <a:sym typeface="Symbol"/>
              </a:rPr>
              <a:t>use (</a:t>
            </a:r>
            <a:r>
              <a:rPr lang="en-US" i="1" dirty="0">
                <a:sym typeface="Symbol"/>
              </a:rPr>
              <a:t>r</a:t>
            </a:r>
            <a:r>
              <a:rPr lang="en-US" i="1" baseline="-25000" dirty="0">
                <a:sym typeface="Symbol"/>
              </a:rPr>
              <a:t>1</a:t>
            </a:r>
            <a:r>
              <a:rPr lang="en-US" dirty="0">
                <a:sym typeface="Symbol"/>
              </a:rPr>
              <a:t>, …, </a:t>
            </a:r>
            <a:r>
              <a:rPr lang="en-US" i="1" dirty="0" err="1">
                <a:sym typeface="Symbol"/>
              </a:rPr>
              <a:t>r</a:t>
            </a:r>
            <a:r>
              <a:rPr lang="en-US" i="1" baseline="-25000" dirty="0" err="1">
                <a:sym typeface="Symbol"/>
              </a:rPr>
              <a:t>n</a:t>
            </a:r>
            <a:r>
              <a:rPr lang="en-US" dirty="0">
                <a:sym typeface="Symbol"/>
              </a:rPr>
              <a:t>) to store the result of </a:t>
            </a:r>
            <a:r>
              <a:rPr lang="en-US" i="1" dirty="0">
                <a:sym typeface="Symbol"/>
              </a:rPr>
              <a:t>x</a:t>
            </a:r>
            <a:r>
              <a:rPr lang="en-US" dirty="0">
                <a:sym typeface="Symbol"/>
              </a:rPr>
              <a:t> + </a:t>
            </a:r>
            <a:r>
              <a:rPr lang="en-US" i="1" dirty="0" smtClean="0">
                <a:sym typeface="Symbol"/>
              </a:rPr>
              <a:t>y</a:t>
            </a:r>
            <a:r>
              <a:rPr lang="en-US" dirty="0" smtClean="0">
                <a:sym typeface="Symbol"/>
              </a:rPr>
              <a:t>,</a:t>
            </a:r>
          </a:p>
          <a:p>
            <a:pPr marL="0" indent="0">
              <a:buNone/>
            </a:pPr>
            <a:r>
              <a:rPr lang="en-US" dirty="0">
                <a:sym typeface="Symbol"/>
              </a:rPr>
              <a:t>a</a:t>
            </a:r>
            <a:r>
              <a:rPr lang="en-US" dirty="0" smtClean="0">
                <a:sym typeface="Symbol"/>
              </a:rPr>
              <a:t>nd (</a:t>
            </a:r>
            <a:r>
              <a:rPr lang="en-US" i="1" dirty="0" smtClean="0">
                <a:sym typeface="Symbol"/>
              </a:rPr>
              <a:t>c</a:t>
            </a:r>
            <a:r>
              <a:rPr lang="en-US" i="1" baseline="-25000" dirty="0" smtClean="0">
                <a:sym typeface="Symbol"/>
              </a:rPr>
              <a:t>1</a:t>
            </a:r>
            <a:r>
              <a:rPr lang="en-US" dirty="0">
                <a:sym typeface="Symbol"/>
              </a:rPr>
              <a:t>, …, </a:t>
            </a:r>
            <a:r>
              <a:rPr lang="en-US" i="1" dirty="0" err="1" smtClean="0">
                <a:sym typeface="Symbol"/>
              </a:rPr>
              <a:t>c</a:t>
            </a:r>
            <a:r>
              <a:rPr lang="en-US" i="1" baseline="-25000" dirty="0" err="1" smtClean="0">
                <a:sym typeface="Symbol"/>
              </a:rPr>
              <a:t>n</a:t>
            </a:r>
            <a:r>
              <a:rPr lang="en-US" dirty="0" smtClean="0">
                <a:sym typeface="Symbol"/>
              </a:rPr>
              <a:t>)</a:t>
            </a:r>
          </a:p>
          <a:p>
            <a:pPr marL="0" indent="0">
              <a:buNone/>
            </a:pPr>
            <a:endParaRPr lang="en-US" dirty="0">
              <a:sym typeface="Symbol"/>
            </a:endParaRPr>
          </a:p>
          <a:p>
            <a:pPr marL="0" indent="0">
              <a:buNone/>
            </a:pPr>
            <a:r>
              <a:rPr lang="en-US" i="1" dirty="0">
                <a:sym typeface="Symbol"/>
              </a:rPr>
              <a:t>r</a:t>
            </a:r>
            <a:r>
              <a:rPr lang="en-US" i="1" baseline="-25000" dirty="0" smtClean="0">
                <a:sym typeface="Symbol"/>
              </a:rPr>
              <a:t>1</a:t>
            </a:r>
            <a:r>
              <a:rPr lang="en-US" dirty="0" smtClean="0">
                <a:sym typeface="Symbol"/>
              </a:rPr>
              <a:t>  (</a:t>
            </a:r>
            <a:r>
              <a:rPr lang="en-US" i="1" dirty="0" smtClean="0">
                <a:sym typeface="Symbol"/>
              </a:rPr>
              <a:t>x</a:t>
            </a:r>
            <a:r>
              <a:rPr lang="en-US" baseline="-25000" dirty="0" smtClean="0">
                <a:sym typeface="Symbol"/>
              </a:rPr>
              <a:t>1</a:t>
            </a:r>
            <a:r>
              <a:rPr lang="en-US" i="1" dirty="0" smtClean="0">
                <a:sym typeface="Symbol"/>
              </a:rPr>
              <a:t> </a:t>
            </a:r>
            <a:r>
              <a:rPr lang="en-US" dirty="0" err="1" smtClean="0">
                <a:sym typeface="Symbol"/>
              </a:rPr>
              <a:t>xor</a:t>
            </a:r>
            <a:r>
              <a:rPr lang="en-US" i="1" dirty="0" smtClean="0">
                <a:sym typeface="Symbol"/>
              </a:rPr>
              <a:t> y</a:t>
            </a:r>
            <a:r>
              <a:rPr lang="en-US" i="1" baseline="-25000" dirty="0" smtClean="0">
                <a:sym typeface="Symbol"/>
              </a:rPr>
              <a:t>1</a:t>
            </a:r>
            <a:r>
              <a:rPr lang="en-US" dirty="0" smtClean="0">
                <a:sym typeface="Symbol"/>
              </a:rPr>
              <a:t>)</a:t>
            </a:r>
          </a:p>
          <a:p>
            <a:pPr marL="0" indent="0">
              <a:buNone/>
            </a:pPr>
            <a:r>
              <a:rPr lang="en-US" i="1" dirty="0" smtClean="0">
                <a:sym typeface="Symbol"/>
              </a:rPr>
              <a:t>c</a:t>
            </a:r>
            <a:r>
              <a:rPr lang="en-US" i="1" baseline="-25000" dirty="0" smtClean="0">
                <a:sym typeface="Symbol"/>
              </a:rPr>
              <a:t>1</a:t>
            </a:r>
            <a:r>
              <a:rPr lang="en-US" dirty="0" smtClean="0">
                <a:sym typeface="Symbol"/>
              </a:rPr>
              <a:t>  </a:t>
            </a:r>
            <a:r>
              <a:rPr lang="en-US" dirty="0">
                <a:sym typeface="Symbol"/>
              </a:rPr>
              <a:t>(</a:t>
            </a:r>
            <a:r>
              <a:rPr lang="en-US" i="1" dirty="0">
                <a:sym typeface="Symbol"/>
              </a:rPr>
              <a:t>x</a:t>
            </a:r>
            <a:r>
              <a:rPr lang="en-US" baseline="-25000" dirty="0">
                <a:sym typeface="Symbol"/>
              </a:rPr>
              <a:t>1</a:t>
            </a:r>
            <a:r>
              <a:rPr lang="en-US" i="1" dirty="0">
                <a:sym typeface="Symbol"/>
              </a:rPr>
              <a:t> </a:t>
            </a:r>
            <a:r>
              <a:rPr lang="en-US" dirty="0" smtClean="0">
                <a:sym typeface="Symbol"/>
              </a:rPr>
              <a:t></a:t>
            </a:r>
            <a:r>
              <a:rPr lang="en-US" i="1" dirty="0" smtClean="0">
                <a:sym typeface="Symbol"/>
              </a:rPr>
              <a:t> </a:t>
            </a:r>
            <a:r>
              <a:rPr lang="en-US" i="1" dirty="0">
                <a:sym typeface="Symbol"/>
              </a:rPr>
              <a:t>y</a:t>
            </a:r>
            <a:r>
              <a:rPr lang="en-US" i="1" baseline="-25000" dirty="0">
                <a:sym typeface="Symbol"/>
              </a:rPr>
              <a:t>1</a:t>
            </a:r>
            <a:r>
              <a:rPr lang="en-US" dirty="0" smtClean="0">
                <a:sym typeface="Symbol"/>
              </a:rPr>
              <a:t>)</a:t>
            </a:r>
          </a:p>
          <a:p>
            <a:pPr marL="0" indent="0">
              <a:buNone/>
            </a:pPr>
            <a:r>
              <a:rPr lang="en-US" i="1" dirty="0" smtClean="0">
                <a:sym typeface="Symbol"/>
              </a:rPr>
              <a:t>r</a:t>
            </a:r>
            <a:r>
              <a:rPr lang="en-US" i="1" baseline="-25000" dirty="0" smtClean="0">
                <a:sym typeface="Symbol"/>
              </a:rPr>
              <a:t>2</a:t>
            </a:r>
            <a:r>
              <a:rPr lang="en-US" dirty="0" smtClean="0">
                <a:sym typeface="Symbol"/>
              </a:rPr>
              <a:t> </a:t>
            </a:r>
            <a:r>
              <a:rPr lang="en-US" dirty="0">
                <a:sym typeface="Symbol"/>
              </a:rPr>
              <a:t> (</a:t>
            </a:r>
            <a:r>
              <a:rPr lang="en-US" i="1" dirty="0" smtClean="0">
                <a:sym typeface="Symbol"/>
              </a:rPr>
              <a:t>x</a:t>
            </a:r>
            <a:r>
              <a:rPr lang="en-US" baseline="-25000" dirty="0" smtClean="0">
                <a:sym typeface="Symbol"/>
              </a:rPr>
              <a:t>2</a:t>
            </a:r>
            <a:r>
              <a:rPr lang="en-US" i="1" dirty="0" smtClean="0">
                <a:sym typeface="Symbol"/>
              </a:rPr>
              <a:t> </a:t>
            </a:r>
            <a:r>
              <a:rPr lang="en-US" dirty="0" err="1">
                <a:sym typeface="Symbol"/>
              </a:rPr>
              <a:t>xor</a:t>
            </a:r>
            <a:r>
              <a:rPr lang="en-US" i="1" dirty="0">
                <a:sym typeface="Symbol"/>
              </a:rPr>
              <a:t> </a:t>
            </a:r>
            <a:r>
              <a:rPr lang="en-US" i="1" dirty="0" smtClean="0">
                <a:sym typeface="Symbol"/>
              </a:rPr>
              <a:t>y</a:t>
            </a:r>
            <a:r>
              <a:rPr lang="en-US" i="1" baseline="-25000" dirty="0" smtClean="0">
                <a:sym typeface="Symbol"/>
              </a:rPr>
              <a:t>2</a:t>
            </a:r>
            <a:r>
              <a:rPr lang="en-US" dirty="0">
                <a:sym typeface="Symbol"/>
              </a:rPr>
              <a:t> </a:t>
            </a:r>
            <a:r>
              <a:rPr lang="en-US" dirty="0" err="1">
                <a:sym typeface="Symbol"/>
              </a:rPr>
              <a:t>xor</a:t>
            </a:r>
            <a:r>
              <a:rPr lang="en-US" i="1" dirty="0">
                <a:sym typeface="Symbol"/>
              </a:rPr>
              <a:t> </a:t>
            </a:r>
            <a:r>
              <a:rPr lang="en-US" i="1" dirty="0" smtClean="0">
                <a:sym typeface="Symbol"/>
              </a:rPr>
              <a:t>c</a:t>
            </a:r>
            <a:r>
              <a:rPr lang="en-US" i="1" baseline="-25000" dirty="0">
                <a:sym typeface="Symbol"/>
              </a:rPr>
              <a:t>1</a:t>
            </a:r>
            <a:r>
              <a:rPr lang="en-US" dirty="0" smtClean="0">
                <a:sym typeface="Symbol"/>
              </a:rPr>
              <a:t>)</a:t>
            </a:r>
          </a:p>
          <a:p>
            <a:pPr marL="0" indent="0">
              <a:buNone/>
            </a:pPr>
            <a:r>
              <a:rPr lang="en-US" i="1" dirty="0" smtClean="0">
                <a:sym typeface="Symbol"/>
              </a:rPr>
              <a:t>c</a:t>
            </a:r>
            <a:r>
              <a:rPr lang="en-US" i="1" baseline="-25000" dirty="0" smtClean="0">
                <a:sym typeface="Symbol"/>
              </a:rPr>
              <a:t>2</a:t>
            </a:r>
            <a:r>
              <a:rPr lang="en-US" dirty="0" smtClean="0">
                <a:sym typeface="Symbol"/>
              </a:rPr>
              <a:t> </a:t>
            </a:r>
            <a:r>
              <a:rPr lang="en-US" dirty="0">
                <a:sym typeface="Symbol"/>
              </a:rPr>
              <a:t> (</a:t>
            </a:r>
            <a:r>
              <a:rPr lang="en-US" i="1" dirty="0" smtClean="0">
                <a:sym typeface="Symbol"/>
              </a:rPr>
              <a:t>x</a:t>
            </a:r>
            <a:r>
              <a:rPr lang="en-US" baseline="-25000" dirty="0" smtClean="0">
                <a:sym typeface="Symbol"/>
              </a:rPr>
              <a:t>2</a:t>
            </a:r>
            <a:r>
              <a:rPr lang="en-US" i="1" dirty="0" smtClean="0">
                <a:sym typeface="Symbol"/>
              </a:rPr>
              <a:t> </a:t>
            </a:r>
            <a:r>
              <a:rPr lang="en-US" dirty="0">
                <a:sym typeface="Symbol"/>
              </a:rPr>
              <a:t></a:t>
            </a:r>
            <a:r>
              <a:rPr lang="en-US" i="1" dirty="0">
                <a:sym typeface="Symbol"/>
              </a:rPr>
              <a:t> </a:t>
            </a:r>
            <a:r>
              <a:rPr lang="en-US" i="1" dirty="0" smtClean="0">
                <a:sym typeface="Symbol"/>
              </a:rPr>
              <a:t>y</a:t>
            </a:r>
            <a:r>
              <a:rPr lang="en-US" i="1" baseline="-25000" dirty="0" smtClean="0">
                <a:sym typeface="Symbol"/>
              </a:rPr>
              <a:t>2</a:t>
            </a:r>
            <a:r>
              <a:rPr lang="en-US" dirty="0" smtClean="0">
                <a:sym typeface="Symbol"/>
              </a:rPr>
              <a:t>)  </a:t>
            </a:r>
            <a:r>
              <a:rPr lang="en-US" dirty="0">
                <a:sym typeface="Symbol"/>
              </a:rPr>
              <a:t>(</a:t>
            </a:r>
            <a:r>
              <a:rPr lang="en-US" i="1" dirty="0">
                <a:sym typeface="Symbol"/>
              </a:rPr>
              <a:t>x</a:t>
            </a:r>
            <a:r>
              <a:rPr lang="en-US" baseline="-25000" dirty="0">
                <a:sym typeface="Symbol"/>
              </a:rPr>
              <a:t>2</a:t>
            </a:r>
            <a:r>
              <a:rPr lang="en-US" i="1" dirty="0">
                <a:sym typeface="Symbol"/>
              </a:rPr>
              <a:t> </a:t>
            </a:r>
            <a:r>
              <a:rPr lang="en-US" dirty="0">
                <a:sym typeface="Symbol"/>
              </a:rPr>
              <a:t></a:t>
            </a:r>
            <a:r>
              <a:rPr lang="en-US" i="1" dirty="0">
                <a:sym typeface="Symbol"/>
              </a:rPr>
              <a:t> </a:t>
            </a:r>
            <a:r>
              <a:rPr lang="en-US" i="1" dirty="0" smtClean="0">
                <a:sym typeface="Symbol"/>
              </a:rPr>
              <a:t>c</a:t>
            </a:r>
            <a:r>
              <a:rPr lang="en-US" i="1" baseline="-25000" dirty="0">
                <a:sym typeface="Symbol"/>
              </a:rPr>
              <a:t>1</a:t>
            </a:r>
            <a:r>
              <a:rPr lang="en-US" dirty="0" smtClean="0">
                <a:sym typeface="Symbol"/>
              </a:rPr>
              <a:t>) </a:t>
            </a:r>
            <a:r>
              <a:rPr lang="en-US" dirty="0">
                <a:sym typeface="Symbol"/>
              </a:rPr>
              <a:t> </a:t>
            </a:r>
            <a:r>
              <a:rPr lang="en-US" dirty="0" smtClean="0">
                <a:sym typeface="Symbol"/>
              </a:rPr>
              <a:t>(</a:t>
            </a:r>
            <a:r>
              <a:rPr lang="en-US" i="1" dirty="0" smtClean="0">
                <a:sym typeface="Symbol"/>
              </a:rPr>
              <a:t>y</a:t>
            </a:r>
            <a:r>
              <a:rPr lang="en-US" baseline="-25000" dirty="0" smtClean="0">
                <a:sym typeface="Symbol"/>
              </a:rPr>
              <a:t>2</a:t>
            </a:r>
            <a:r>
              <a:rPr lang="en-US" i="1" dirty="0" smtClean="0">
                <a:sym typeface="Symbol"/>
              </a:rPr>
              <a:t> </a:t>
            </a:r>
            <a:r>
              <a:rPr lang="en-US" dirty="0">
                <a:sym typeface="Symbol"/>
              </a:rPr>
              <a:t></a:t>
            </a:r>
            <a:r>
              <a:rPr lang="en-US" i="1" dirty="0">
                <a:sym typeface="Symbol"/>
              </a:rPr>
              <a:t> </a:t>
            </a:r>
            <a:r>
              <a:rPr lang="en-US" i="1" dirty="0" smtClean="0">
                <a:sym typeface="Symbol"/>
              </a:rPr>
              <a:t>c</a:t>
            </a:r>
            <a:r>
              <a:rPr lang="en-US" i="1" baseline="-25000" dirty="0">
                <a:sym typeface="Symbol"/>
              </a:rPr>
              <a:t>1</a:t>
            </a:r>
            <a:r>
              <a:rPr lang="en-US" dirty="0" smtClean="0">
                <a:sym typeface="Symbol"/>
              </a:rPr>
              <a:t>)</a:t>
            </a:r>
          </a:p>
          <a:p>
            <a:pPr marL="0" indent="0">
              <a:buNone/>
            </a:pPr>
            <a:r>
              <a:rPr lang="en-US" dirty="0" smtClean="0">
                <a:sym typeface="Symbol"/>
              </a:rPr>
              <a:t>…</a:t>
            </a:r>
          </a:p>
          <a:p>
            <a:pPr marL="0" indent="0">
              <a:buNone/>
            </a:pPr>
            <a:r>
              <a:rPr lang="en-US" i="1" dirty="0" err="1" smtClean="0">
                <a:sym typeface="Symbol"/>
              </a:rPr>
              <a:t>r</a:t>
            </a:r>
            <a:r>
              <a:rPr lang="en-US" i="1" baseline="-25000" dirty="0" err="1" smtClean="0">
                <a:sym typeface="Symbol"/>
              </a:rPr>
              <a:t>n</a:t>
            </a:r>
            <a:r>
              <a:rPr lang="en-US" dirty="0" smtClean="0">
                <a:sym typeface="Symbol"/>
              </a:rPr>
              <a:t> </a:t>
            </a:r>
            <a:r>
              <a:rPr lang="en-US" dirty="0">
                <a:sym typeface="Symbol"/>
              </a:rPr>
              <a:t> (</a:t>
            </a:r>
            <a:r>
              <a:rPr lang="en-US" i="1" dirty="0" err="1" smtClean="0">
                <a:sym typeface="Symbol"/>
              </a:rPr>
              <a:t>x</a:t>
            </a:r>
            <a:r>
              <a:rPr lang="en-US" baseline="-25000" dirty="0" err="1" smtClean="0">
                <a:sym typeface="Symbol"/>
              </a:rPr>
              <a:t>n</a:t>
            </a:r>
            <a:r>
              <a:rPr lang="en-US" i="1" dirty="0" smtClean="0">
                <a:sym typeface="Symbol"/>
              </a:rPr>
              <a:t> </a:t>
            </a:r>
            <a:r>
              <a:rPr lang="en-US" dirty="0" err="1">
                <a:sym typeface="Symbol"/>
              </a:rPr>
              <a:t>xor</a:t>
            </a:r>
            <a:r>
              <a:rPr lang="en-US" i="1" dirty="0">
                <a:sym typeface="Symbol"/>
              </a:rPr>
              <a:t> </a:t>
            </a:r>
            <a:r>
              <a:rPr lang="en-US" i="1" dirty="0" err="1" smtClean="0">
                <a:sym typeface="Symbol"/>
              </a:rPr>
              <a:t>y</a:t>
            </a:r>
            <a:r>
              <a:rPr lang="en-US" i="1" baseline="-25000" dirty="0" err="1" smtClean="0">
                <a:sym typeface="Symbol"/>
              </a:rPr>
              <a:t>n</a:t>
            </a:r>
            <a:r>
              <a:rPr lang="en-US" dirty="0" smtClean="0">
                <a:sym typeface="Symbol"/>
              </a:rPr>
              <a:t> </a:t>
            </a:r>
            <a:r>
              <a:rPr lang="en-US" dirty="0" err="1">
                <a:sym typeface="Symbol"/>
              </a:rPr>
              <a:t>xor</a:t>
            </a:r>
            <a:r>
              <a:rPr lang="en-US" i="1" dirty="0">
                <a:sym typeface="Symbol"/>
              </a:rPr>
              <a:t> </a:t>
            </a:r>
            <a:r>
              <a:rPr lang="en-US" i="1" dirty="0" smtClean="0">
                <a:sym typeface="Symbol"/>
              </a:rPr>
              <a:t>c</a:t>
            </a:r>
            <a:r>
              <a:rPr lang="en-US" i="1" baseline="-25000" dirty="0" smtClean="0">
                <a:sym typeface="Symbol"/>
              </a:rPr>
              <a:t>n-1</a:t>
            </a:r>
            <a:r>
              <a:rPr lang="en-US" dirty="0" smtClean="0">
                <a:sym typeface="Symbol"/>
              </a:rPr>
              <a:t>)</a:t>
            </a:r>
            <a:endParaRPr lang="en-US" dirty="0">
              <a:sym typeface="Symbol"/>
            </a:endParaRPr>
          </a:p>
          <a:p>
            <a:pPr marL="0" indent="0">
              <a:buNone/>
            </a:pPr>
            <a:r>
              <a:rPr lang="en-US" i="1" dirty="0" err="1" smtClean="0">
                <a:sym typeface="Symbol"/>
              </a:rPr>
              <a:t>c</a:t>
            </a:r>
            <a:r>
              <a:rPr lang="en-US" i="1" baseline="-25000" dirty="0" err="1" smtClean="0">
                <a:sym typeface="Symbol"/>
              </a:rPr>
              <a:t>n</a:t>
            </a:r>
            <a:r>
              <a:rPr lang="en-US" dirty="0" smtClean="0">
                <a:sym typeface="Symbol"/>
              </a:rPr>
              <a:t> </a:t>
            </a:r>
            <a:r>
              <a:rPr lang="en-US" dirty="0">
                <a:sym typeface="Symbol"/>
              </a:rPr>
              <a:t> (</a:t>
            </a:r>
            <a:r>
              <a:rPr lang="en-US" i="1" dirty="0" err="1" smtClean="0">
                <a:sym typeface="Symbol"/>
              </a:rPr>
              <a:t>x</a:t>
            </a:r>
            <a:r>
              <a:rPr lang="en-US" baseline="-25000" dirty="0" err="1" smtClean="0">
                <a:sym typeface="Symbol"/>
              </a:rPr>
              <a:t>n</a:t>
            </a:r>
            <a:r>
              <a:rPr lang="en-US" i="1" dirty="0" smtClean="0">
                <a:sym typeface="Symbol"/>
              </a:rPr>
              <a:t> </a:t>
            </a:r>
            <a:r>
              <a:rPr lang="en-US" dirty="0">
                <a:sym typeface="Symbol"/>
              </a:rPr>
              <a:t></a:t>
            </a:r>
            <a:r>
              <a:rPr lang="en-US" i="1" dirty="0">
                <a:sym typeface="Symbol"/>
              </a:rPr>
              <a:t> </a:t>
            </a:r>
            <a:r>
              <a:rPr lang="en-US" i="1" dirty="0" err="1" smtClean="0">
                <a:sym typeface="Symbol"/>
              </a:rPr>
              <a:t>y</a:t>
            </a:r>
            <a:r>
              <a:rPr lang="en-US" i="1" baseline="-25000" dirty="0" err="1" smtClean="0">
                <a:sym typeface="Symbol"/>
              </a:rPr>
              <a:t>n</a:t>
            </a:r>
            <a:r>
              <a:rPr lang="en-US" dirty="0" smtClean="0">
                <a:sym typeface="Symbol"/>
              </a:rPr>
              <a:t>) </a:t>
            </a:r>
            <a:r>
              <a:rPr lang="en-US" dirty="0">
                <a:sym typeface="Symbol"/>
              </a:rPr>
              <a:t> (</a:t>
            </a:r>
            <a:r>
              <a:rPr lang="en-US" i="1" dirty="0" err="1" smtClean="0">
                <a:sym typeface="Symbol"/>
              </a:rPr>
              <a:t>x</a:t>
            </a:r>
            <a:r>
              <a:rPr lang="en-US" baseline="-25000" dirty="0" err="1" smtClean="0">
                <a:sym typeface="Symbol"/>
              </a:rPr>
              <a:t>n</a:t>
            </a:r>
            <a:r>
              <a:rPr lang="en-US" i="1" dirty="0" smtClean="0">
                <a:sym typeface="Symbol"/>
              </a:rPr>
              <a:t> </a:t>
            </a:r>
            <a:r>
              <a:rPr lang="en-US" dirty="0">
                <a:sym typeface="Symbol"/>
              </a:rPr>
              <a:t></a:t>
            </a:r>
            <a:r>
              <a:rPr lang="en-US" i="1" dirty="0">
                <a:sym typeface="Symbol"/>
              </a:rPr>
              <a:t> </a:t>
            </a:r>
            <a:r>
              <a:rPr lang="en-US" i="1" dirty="0" smtClean="0">
                <a:sym typeface="Symbol"/>
              </a:rPr>
              <a:t>c</a:t>
            </a:r>
            <a:r>
              <a:rPr lang="en-US" i="1" baseline="-25000" dirty="0" smtClean="0">
                <a:sym typeface="Symbol"/>
              </a:rPr>
              <a:t>n-1</a:t>
            </a:r>
            <a:r>
              <a:rPr lang="en-US" dirty="0" smtClean="0">
                <a:sym typeface="Symbol"/>
              </a:rPr>
              <a:t>) </a:t>
            </a:r>
            <a:r>
              <a:rPr lang="en-US" dirty="0">
                <a:sym typeface="Symbol"/>
              </a:rPr>
              <a:t> (</a:t>
            </a:r>
            <a:r>
              <a:rPr lang="en-US" i="1" dirty="0" err="1" smtClean="0">
                <a:sym typeface="Symbol"/>
              </a:rPr>
              <a:t>y</a:t>
            </a:r>
            <a:r>
              <a:rPr lang="en-US" baseline="-25000" dirty="0" err="1" smtClean="0">
                <a:sym typeface="Symbol"/>
              </a:rPr>
              <a:t>n</a:t>
            </a:r>
            <a:r>
              <a:rPr lang="en-US" i="1" dirty="0" smtClean="0">
                <a:sym typeface="Symbol"/>
              </a:rPr>
              <a:t> </a:t>
            </a:r>
            <a:r>
              <a:rPr lang="en-US" dirty="0">
                <a:sym typeface="Symbol"/>
              </a:rPr>
              <a:t></a:t>
            </a:r>
            <a:r>
              <a:rPr lang="en-US" i="1" dirty="0">
                <a:sym typeface="Symbol"/>
              </a:rPr>
              <a:t> </a:t>
            </a:r>
            <a:r>
              <a:rPr lang="en-US" i="1" dirty="0" smtClean="0">
                <a:sym typeface="Symbol"/>
              </a:rPr>
              <a:t>c</a:t>
            </a:r>
            <a:r>
              <a:rPr lang="en-US" i="1" baseline="-25000" dirty="0" smtClean="0">
                <a:sym typeface="Symbol"/>
              </a:rPr>
              <a:t>n-1</a:t>
            </a:r>
            <a:r>
              <a:rPr lang="en-US" dirty="0" smtClean="0">
                <a:sym typeface="Symbol"/>
              </a:rPr>
              <a:t>)</a:t>
            </a:r>
            <a:endParaRPr lang="en-US" dirty="0">
              <a:sym typeface="Symbol"/>
            </a:endParaRPr>
          </a:p>
          <a:p>
            <a:pPr marL="0" indent="0">
              <a:buNone/>
            </a:pPr>
            <a:endParaRPr lang="en-US" dirty="0" smtClean="0">
              <a:sym typeface="Symbol"/>
            </a:endParaRPr>
          </a:p>
          <a:p>
            <a:pPr marL="0" indent="0">
              <a:buNone/>
            </a:pPr>
            <a:endParaRPr lang="en-US" dirty="0">
              <a:sym typeface="Symbol"/>
            </a:endParaRPr>
          </a:p>
          <a:p>
            <a:pPr marL="0" indent="0">
              <a:buNone/>
            </a:pPr>
            <a:endParaRPr lang="en-US" dirty="0">
              <a:sym typeface="Symbol"/>
            </a:endParaRPr>
          </a:p>
          <a:p>
            <a:pPr marL="0" indent="0">
              <a:buNone/>
            </a:pPr>
            <a:endParaRPr lang="en-US" dirty="0">
              <a:sym typeface="Symbol"/>
            </a:endParaRPr>
          </a:p>
          <a:p>
            <a:pPr marL="0" indent="0">
              <a:buNone/>
            </a:pPr>
            <a:endParaRPr lang="en-US" dirty="0" smtClean="0">
              <a:sym typeface="Symbol"/>
            </a:endParaRPr>
          </a:p>
          <a:p>
            <a:pPr marL="0" indent="0">
              <a:buNone/>
            </a:pPr>
            <a:endParaRPr lang="en-US" dirty="0">
              <a:sym typeface="Symbol"/>
            </a:endParaRPr>
          </a:p>
          <a:p>
            <a:pPr marL="0" indent="0">
              <a:buNone/>
            </a:pPr>
            <a:endParaRPr lang="en-US" dirty="0" smtClean="0">
              <a:sym typeface="Symbol"/>
            </a:endParaRPr>
          </a:p>
          <a:p>
            <a:pPr marL="0" indent="0">
              <a:buNone/>
            </a:pPr>
            <a:r>
              <a:rPr lang="en-US" dirty="0">
                <a:sym typeface="Symbol"/>
              </a:rPr>
              <a:t>	</a:t>
            </a:r>
            <a:endParaRPr lang="en-US" dirty="0" smtClean="0">
              <a:sym typeface="Symbol"/>
            </a:endParaRPr>
          </a:p>
          <a:p>
            <a:pPr marL="0" indent="0">
              <a:buNone/>
            </a:pPr>
            <a:endParaRPr lang="en-US" dirty="0" smtClean="0"/>
          </a:p>
        </p:txBody>
      </p:sp>
    </p:spTree>
    <p:extLst>
      <p:ext uri="{BB962C8B-B14F-4D97-AF65-F5344CB8AC3E}">
        <p14:creationId xmlns:p14="http://schemas.microsoft.com/office/powerpoint/2007/7/12/main" val="2787843559"/>
      </p:ext>
    </p:extLst>
  </p:cSld>
  <p:clrMapOvr>
    <a:masterClrMapping/>
  </p:clrMapOvr>
  <p:transition xmlns:p14="http://schemas.microsoft.com/office/powerpoint/2007/7/12/mai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Exercises</a:t>
            </a:r>
            <a:endParaRPr lang="en-US" dirty="0"/>
          </a:p>
        </p:txBody>
      </p:sp>
      <p:sp>
        <p:nvSpPr>
          <p:cNvPr id="3" name="Content Placeholder 2"/>
          <p:cNvSpPr>
            <a:spLocks noGrp="1"/>
          </p:cNvSpPr>
          <p:nvPr>
            <p:ph idx="1"/>
          </p:nvPr>
        </p:nvSpPr>
        <p:spPr>
          <a:xfrm>
            <a:off x="381000" y="1741361"/>
            <a:ext cx="8382000" cy="861774"/>
          </a:xfrm>
        </p:spPr>
        <p:txBody>
          <a:bodyPr/>
          <a:lstStyle/>
          <a:p>
            <a:pPr marL="514350" indent="-514350">
              <a:buAutoNum type="arabicParenR"/>
            </a:pPr>
            <a:r>
              <a:rPr lang="en-US" dirty="0" smtClean="0">
                <a:sym typeface="Symbol"/>
              </a:rPr>
              <a:t>Encode x * y</a:t>
            </a:r>
          </a:p>
          <a:p>
            <a:pPr marL="514350" indent="-514350">
              <a:buAutoNum type="arabicParenR"/>
            </a:pPr>
            <a:r>
              <a:rPr lang="en-US" dirty="0" smtClean="0">
                <a:sym typeface="Symbol"/>
              </a:rPr>
              <a:t>Encode x &gt; y (signed and unsigned versions)</a:t>
            </a:r>
          </a:p>
        </p:txBody>
      </p:sp>
    </p:spTree>
    <p:extLst>
      <p:ext uri="{BB962C8B-B14F-4D97-AF65-F5344CB8AC3E}">
        <p14:creationId xmlns:p14="http://schemas.microsoft.com/office/powerpoint/2007/7/12/main" val="2665087585"/>
      </p:ext>
    </p:extLst>
  </p:cSld>
  <p:clrMapOvr>
    <a:masterClrMapping/>
  </p:clrMapOvr>
  <p:transition xmlns:p14="http://schemas.microsoft.com/office/powerpoint/2007/7/12/mai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 (again)</a:t>
            </a:r>
            <a:endParaRPr lang="en-US" dirty="0">
              <a:latin typeface="Calibri" pitchFamily="34" charset="0"/>
            </a:endParaRPr>
          </a:p>
        </p:txBody>
      </p:sp>
      <p:sp>
        <p:nvSpPr>
          <p:cNvPr id="10" name="Content Placeholder 9"/>
          <p:cNvSpPr>
            <a:spLocks noGrp="1"/>
          </p:cNvSpPr>
          <p:nvPr>
            <p:ph idx="1"/>
          </p:nvPr>
        </p:nvSpPr>
        <p:spPr>
          <a:xfrm>
            <a:off x="371856" y="1807907"/>
            <a:ext cx="2768909" cy="4105739"/>
          </a:xfrm>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xmlns:mc="http://schemas.openxmlformats.org/markup-compatibility/2006" xmlns:a14="http://schemas.microsoft.com/office/drawing/2007/7/7/main" val="6699FF" mc:Ignorable="">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SSA</a:t>
            </a:r>
          </a:p>
        </p:txBody>
      </p:sp>
    </p:spTree>
    <p:custDataLst>
      <p:tags r:id="rId1"/>
    </p:custDataLst>
    <p:extLst>
      <p:ext uri="{BB962C8B-B14F-4D97-AF65-F5344CB8AC3E}">
        <p14:creationId xmlns:p14="http://schemas.microsoft.com/office/powerpoint/2007/7/12/main" val="511105170"/>
      </p:ext>
    </p:ext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Bounded Model Checkers</a:t>
            </a:r>
            <a:endParaRPr lang="en-US" dirty="0"/>
          </a:p>
        </p:txBody>
      </p:sp>
      <p:pic>
        <p:nvPicPr>
          <p:cNvPr id="3789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99259" y="1874992"/>
            <a:ext cx="6838950" cy="197167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749036966"/>
      </p:ext>
    </p:extLst>
  </p:cSld>
  <p:clrMapOvr>
    <a:masterClrMapping/>
  </p:clrMapOvr>
  <p:transition xmlns:p14="http://schemas.microsoft.com/office/powerpoint/2007/7/12/mai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Transition Systems</a:t>
            </a:r>
            <a:endParaRPr lang="en-US" dirty="0"/>
          </a:p>
        </p:txBody>
      </p:sp>
      <p:pic>
        <p:nvPicPr>
          <p:cNvPr id="3891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208381" y="1878968"/>
            <a:ext cx="6762750" cy="44672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566939484"/>
      </p:ext>
    </p:extLst>
  </p:cSld>
  <p:clrMapOvr>
    <a:masterClrMapping/>
  </p:clrMapOvr>
  <p:transition xmlns:p14="http://schemas.microsoft.com/office/powerpoint/2007/7/12/mai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Transition Systems (cont.)</a:t>
            </a:r>
            <a:endParaRPr lang="en-US" dirty="0"/>
          </a:p>
        </p:txBody>
      </p:sp>
      <p:pic>
        <p:nvPicPr>
          <p:cNvPr id="39938"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78926" y="2887832"/>
            <a:ext cx="6715125" cy="40767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39939" name="Picture 3"/>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1008772" y="1761895"/>
            <a:ext cx="7019925" cy="13811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557798825"/>
      </p:ext>
    </p:extLst>
  </p:cSld>
  <p:clrMapOvr>
    <a:masterClrMapping/>
  </p:clrMapOvr>
  <p:transition xmlns:p14="http://schemas.microsoft.com/office/powerpoint/2007/7/12/mai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Invariants</a:t>
            </a:r>
            <a:endParaRPr lang="en-US" dirty="0"/>
          </a:p>
        </p:txBody>
      </p:sp>
      <p:pic>
        <p:nvPicPr>
          <p:cNvPr id="4096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942286" y="1781130"/>
            <a:ext cx="6886575" cy="47339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862376430"/>
      </p:ext>
    </p:extLst>
  </p:cSld>
  <p:clrMapOvr>
    <a:masterClrMapping/>
  </p:clrMapOvr>
  <p:transition xmlns:p14="http://schemas.microsoft.com/office/powerpoint/2007/7/12/mai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Bounded Model Checking: Invariants</a:t>
            </a:r>
            <a:endParaRPr lang="en-US" sz="4400"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37776" y="1775251"/>
            <a:ext cx="6619875" cy="45148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708099428"/>
      </p:ext>
    </p:extLst>
  </p:cSld>
  <p:clrMapOvr>
    <a:masterClrMapping/>
  </p:clrMapOvr>
  <p:transition xmlns:p14="http://schemas.microsoft.com/office/powerpoint/2007/7/12/mai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Test case generation</a:t>
            </a:r>
            <a:endParaRPr lang="en-US" dirty="0">
              <a:latin typeface="Calibri" pitchFamily="34" charset="0"/>
            </a:endParaRPr>
          </a:p>
        </p:txBody>
      </p:sp>
      <p:sp>
        <p:nvSpPr>
          <p:cNvPr id="10" name="Content Placeholder 9"/>
          <p:cNvSpPr>
            <a:spLocks noGrp="1"/>
          </p:cNvSpPr>
          <p:nvPr>
            <p:ph idx="1"/>
          </p:nvPr>
        </p:nvSpPr>
        <p:spPr>
          <a:xfrm>
            <a:off x="371856" y="1807907"/>
            <a:ext cx="2768909" cy="4105739"/>
          </a:xfrm>
        </p:spPr>
        <p:txBody>
          <a:bodyPr/>
          <a:lstStyle/>
          <a:p>
            <a:pPr>
              <a:spcBef>
                <a:spcPts val="300"/>
              </a:spcBef>
              <a:spcAft>
                <a:spcPts val="300"/>
              </a:spcAft>
              <a:buNone/>
            </a:pPr>
            <a:r>
              <a:rPr lang="en-US" sz="2800" b="1" dirty="0" smtClean="0">
                <a:latin typeface="Cordia New" pitchFamily="34" charset="-34"/>
                <a:cs typeface="Cordia New" pitchFamily="34" charset="-34"/>
              </a:rPr>
              <a:t>unsigned </a:t>
            </a:r>
            <a:r>
              <a:rPr lang="en-US" sz="2800" dirty="0" smtClean="0">
                <a:latin typeface="Cordia New" pitchFamily="34" charset="-34"/>
                <a:cs typeface="Cordia New" pitchFamily="34" charset="-34"/>
              </a:rPr>
              <a:t>GCD(x, y) {</a:t>
            </a:r>
          </a:p>
          <a:p>
            <a:pPr>
              <a:spcBef>
                <a:spcPts val="300"/>
              </a:spcBef>
              <a:spcAft>
                <a:spcPts val="300"/>
              </a:spcAft>
              <a:buNone/>
            </a:pPr>
            <a:r>
              <a:rPr lang="en-US" sz="2800" b="1" dirty="0" smtClean="0">
                <a:latin typeface="Cordia New" pitchFamily="34" charset="-34"/>
                <a:cs typeface="Cordia New" pitchFamily="34" charset="-34"/>
              </a:rPr>
              <a:t>  requires</a:t>
            </a:r>
            <a:r>
              <a:rPr lang="en-US" sz="2800" dirty="0" smtClean="0">
                <a:latin typeface="Cordia New" pitchFamily="34" charset="-34"/>
                <a:cs typeface="Cordia New" pitchFamily="34" charset="-34"/>
              </a:rPr>
              <a:t>(y &gt; 0);</a:t>
            </a:r>
          </a:p>
          <a:p>
            <a:pPr>
              <a:spcBef>
                <a:spcPts val="300"/>
              </a:spcBef>
              <a:spcAft>
                <a:spcPts val="300"/>
              </a:spcAft>
              <a:buNone/>
            </a:pPr>
            <a:r>
              <a:rPr lang="en-US" sz="2800" b="1" dirty="0" smtClean="0">
                <a:latin typeface="Cordia New" pitchFamily="34" charset="-34"/>
                <a:cs typeface="Cordia New" pitchFamily="34" charset="-34"/>
              </a:rPr>
              <a:t>  while</a:t>
            </a:r>
            <a:r>
              <a:rPr lang="en-US" sz="2800" dirty="0" smtClean="0">
                <a:latin typeface="Cordia New" pitchFamily="34" charset="-34"/>
                <a:cs typeface="Cordia New" pitchFamily="34" charset="-34"/>
              </a:rPr>
              <a:t> (true) {</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unsigned</a:t>
            </a:r>
            <a:r>
              <a:rPr lang="en-US" sz="2800" dirty="0" smtClean="0">
                <a:latin typeface="Cordia New" pitchFamily="34" charset="-34"/>
                <a:cs typeface="Cordia New" pitchFamily="34" charset="-34"/>
              </a:rPr>
              <a:t> m = x % y;</a:t>
            </a:r>
          </a:p>
          <a:p>
            <a:pPr>
              <a:spcBef>
                <a:spcPts val="300"/>
              </a:spcBef>
              <a:spcAft>
                <a:spcPts val="300"/>
              </a:spcAft>
              <a:buNone/>
            </a:pPr>
            <a:r>
              <a:rPr lang="en-US" sz="2800" dirty="0" smtClean="0">
                <a:latin typeface="Cordia New" pitchFamily="34" charset="-34"/>
                <a:cs typeface="Cordia New" pitchFamily="34" charset="-34"/>
              </a:rPr>
              <a:t>	 </a:t>
            </a:r>
            <a:r>
              <a:rPr lang="en-US" sz="2800" b="1" dirty="0" smtClean="0">
                <a:latin typeface="Cordia New" pitchFamily="34" charset="-34"/>
                <a:cs typeface="Cordia New" pitchFamily="34" charset="-34"/>
              </a:rPr>
              <a:t>if</a:t>
            </a:r>
            <a:r>
              <a:rPr lang="en-US" sz="2800" dirty="0" smtClean="0">
                <a:latin typeface="Cordia New" pitchFamily="34" charset="-34"/>
                <a:cs typeface="Cordia New" pitchFamily="34" charset="-34"/>
              </a:rPr>
              <a:t> (m == 0) </a:t>
            </a:r>
            <a:r>
              <a:rPr lang="en-US" sz="2800" b="1" dirty="0" smtClean="0">
                <a:latin typeface="Cordia New" pitchFamily="34" charset="-34"/>
                <a:cs typeface="Cordia New" pitchFamily="34" charset="-34"/>
              </a:rPr>
              <a:t>return</a:t>
            </a:r>
            <a:r>
              <a:rPr lang="en-US" sz="2800" dirty="0" smtClean="0">
                <a:latin typeface="Cordia New" pitchFamily="34" charset="-34"/>
                <a:cs typeface="Cordia New" pitchFamily="34" charset="-34"/>
              </a:rPr>
              <a:t> y;</a:t>
            </a:r>
          </a:p>
          <a:p>
            <a:pPr>
              <a:spcBef>
                <a:spcPts val="300"/>
              </a:spcBef>
              <a:spcAft>
                <a:spcPts val="300"/>
              </a:spcAft>
              <a:buNone/>
            </a:pPr>
            <a:r>
              <a:rPr lang="en-US" sz="2800" dirty="0" smtClean="0">
                <a:latin typeface="Cordia New" pitchFamily="34" charset="-34"/>
                <a:cs typeface="Cordia New" pitchFamily="34" charset="-34"/>
              </a:rPr>
              <a:t>	 x = y;</a:t>
            </a:r>
          </a:p>
          <a:p>
            <a:pPr>
              <a:spcBef>
                <a:spcPts val="300"/>
              </a:spcBef>
              <a:spcAft>
                <a:spcPts val="300"/>
              </a:spcAft>
              <a:buNone/>
            </a:pPr>
            <a:r>
              <a:rPr lang="en-US" sz="2800" dirty="0" smtClean="0">
                <a:latin typeface="Cordia New" pitchFamily="34" charset="-34"/>
                <a:cs typeface="Cordia New" pitchFamily="34" charset="-34"/>
              </a:rPr>
              <a:t>	 y = m;</a:t>
            </a:r>
          </a:p>
          <a:p>
            <a:pPr>
              <a:spcBef>
                <a:spcPts val="300"/>
              </a:spcBef>
              <a:spcAft>
                <a:spcPts val="300"/>
              </a:spcAft>
              <a:buNone/>
            </a:pPr>
            <a:r>
              <a:rPr lang="en-US" sz="2800" dirty="0" smtClean="0">
                <a:latin typeface="Cordia New" pitchFamily="34" charset="-34"/>
                <a:cs typeface="Cordia New" pitchFamily="34" charset="-34"/>
              </a:rPr>
              <a:t>   }</a:t>
            </a:r>
          </a:p>
          <a:p>
            <a:pPr>
              <a:spcBef>
                <a:spcPts val="300"/>
              </a:spcBef>
              <a:spcAft>
                <a:spcPts val="300"/>
              </a:spcAft>
              <a:buNone/>
            </a:pPr>
            <a:r>
              <a:rPr lang="en-US" sz="2800" dirty="0" smtClean="0">
                <a:latin typeface="Cordia New" pitchFamily="34" charset="-34"/>
                <a:cs typeface="Cordia New" pitchFamily="34" charset="-34"/>
              </a:rPr>
              <a:t>}</a:t>
            </a:r>
          </a:p>
        </p:txBody>
      </p:sp>
      <p:sp>
        <p:nvSpPr>
          <p:cNvPr id="6" name="Rectangular Callout 5"/>
          <p:cNvSpPr/>
          <p:nvPr/>
        </p:nvSpPr>
        <p:spPr bwMode="auto">
          <a:xfrm>
            <a:off x="1044138" y="5499652"/>
            <a:ext cx="4508523" cy="835018"/>
          </a:xfrm>
          <a:prstGeom prst="wedgeRectCallout">
            <a:avLst>
              <a:gd name="adj1" fmla="val -33778"/>
              <a:gd name="adj2" fmla="val -177253"/>
            </a:avLst>
          </a:prstGeom>
          <a:solidFill>
            <a:srgbClr xmlns:mc="http://schemas.openxmlformats.org/markup-compatibility/2006" xmlns:a14="http://schemas.microsoft.com/office/drawing/2007/7/7/main" val="6699FF" mc:Ignorable="">
              <a:alpha val="69804"/>
            </a:srgbClr>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ts val="300"/>
              </a:spcBef>
              <a:spcAft>
                <a:spcPct val="0"/>
              </a:spcAft>
              <a:buClrTx/>
              <a:buSzTx/>
              <a:buFontTx/>
              <a:buNone/>
              <a:tabLst/>
            </a:pPr>
            <a:r>
              <a:rPr lang="en-US" sz="24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Calibri" pitchFamily="34" charset="0"/>
              </a:rPr>
              <a:t>We want a trace where the loop is executed twice.</a:t>
            </a:r>
            <a:endParaRPr kumimoji="0" lang="en-US"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7" name="Content Placeholder 9"/>
          <p:cNvSpPr txBox="1">
            <a:spLocks/>
          </p:cNvSpPr>
          <p:nvPr/>
        </p:nvSpPr>
        <p:spPr>
          <a:xfrm>
            <a:off x="3985585" y="1861559"/>
            <a:ext cx="1991139" cy="3539430"/>
          </a:xfrm>
          <a:prstGeom prst="rect">
            <a:avLst/>
          </a:prstGeom>
        </p:spPr>
        <p:txBody>
          <a:bodyPr vert="horz" wrap="square" lIns="0" tIns="0" rIns="0" bIns="0" rtlCol="0">
            <a:spAutoFit/>
          </a:bodyPr>
          <a:lstStyle/>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&gt; 0)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not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 </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sym typeface="Symbol"/>
              </a:rPr>
              <a:t>and</a:t>
            </a:r>
            <a:endPar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endParaRP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x</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y</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and</a:t>
            </a:r>
          </a:p>
          <a:p>
            <a:pPr marL="384954" marR="0" lvl="0" indent="-384954" algn="l" defTabSz="914363" rtl="0" eaLnBrk="1" fontAlgn="auto" latinLnBrk="0" hangingPunct="1">
              <a:lnSpc>
                <a:spcPct val="90000"/>
              </a:lnSpc>
              <a:spcBef>
                <a:spcPct val="20000"/>
              </a:spcBef>
              <a:spcAft>
                <a:spcPts val="400"/>
              </a:spcAft>
              <a:buClrTx/>
              <a:buSzPct val="90000"/>
              <a:buFontTx/>
              <a:buNone/>
              <a:tabLst/>
              <a:defRPr/>
            </a:pP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(m</a:t>
            </a:r>
            <a:r>
              <a:rPr kumimoji="0" lang="en-US" sz="2800" b="0"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1</a:t>
            </a:r>
            <a:r>
              <a:rPr kumimoji="0" lang="en-US" sz="2800" b="0"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 = 0)</a:t>
            </a:r>
          </a:p>
        </p:txBody>
      </p:sp>
      <p:sp>
        <p:nvSpPr>
          <p:cNvPr id="11" name="Right Arrow 10"/>
          <p:cNvSpPr/>
          <p:nvPr/>
        </p:nvSpPr>
        <p:spPr bwMode="auto">
          <a:xfrm>
            <a:off x="5903649" y="2606571"/>
            <a:ext cx="1704513"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Solver</a:t>
            </a:r>
            <a:endParaRPr kumimoji="0" lang="en-US" sz="20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endParaRPr>
          </a:p>
        </p:txBody>
      </p:sp>
      <p:sp>
        <p:nvSpPr>
          <p:cNvPr id="12" name="Content Placeholder 9"/>
          <p:cNvSpPr txBox="1">
            <a:spLocks/>
          </p:cNvSpPr>
          <p:nvPr/>
        </p:nvSpPr>
        <p:spPr>
          <a:xfrm>
            <a:off x="7699907" y="1924374"/>
            <a:ext cx="1126037" cy="3014158"/>
          </a:xfrm>
          <a:prstGeom prst="rect">
            <a:avLst/>
          </a:prstGeom>
        </p:spPr>
        <p:txBody>
          <a:bodyPr vert="horz" wrap="square" lIns="0" tIns="0" rIns="0" bIns="0" rtlCol="0">
            <a:spAutoFit/>
          </a:bodyPr>
          <a:lstStyle/>
          <a:p>
            <a:pPr marL="384954" lvl="0" indent="-384954">
              <a:lnSpc>
                <a:spcPct val="90000"/>
              </a:lnSpc>
              <a:spcBef>
                <a:spcPct val="20000"/>
              </a:spcBef>
              <a:spcAft>
                <a:spcPts val="400"/>
              </a:spcAft>
              <a:buSzPct val="90000"/>
            </a:pPr>
            <a:r>
              <a:rPr kumimoji="0" lang="en-US" sz="2800" b="1" i="0" u="none" strike="noStrike" kern="1200" cap="none" spc="0" normalizeH="0" baseline="0" noProof="0" dirty="0" smtClean="0">
                <a:ln>
                  <a:noFill/>
                </a:ln>
                <a:solidFill>
                  <a:schemeClr val="bg1"/>
                </a:solidFill>
                <a:effectLst/>
                <a:uLnTx/>
                <a:uFillTx/>
                <a:latin typeface="Cordia New" pitchFamily="34" charset="-34"/>
                <a:ea typeface="+mn-ea"/>
                <a:cs typeface="Cordia New" pitchFamily="34" charset="-34"/>
              </a:rPr>
              <a:t>x</a:t>
            </a:r>
            <a:r>
              <a:rPr kumimoji="0" lang="en-US" sz="2800" b="1" i="0" u="none" strike="noStrike" kern="1200" cap="none" spc="0" normalizeH="0" baseline="-25000" noProof="0" dirty="0" smtClean="0">
                <a:ln>
                  <a:noFill/>
                </a:ln>
                <a:solidFill>
                  <a:schemeClr val="bg1"/>
                </a:solidFill>
                <a:effectLst/>
                <a:uLnTx/>
                <a:uFillTx/>
                <a:latin typeface="Cordia New" pitchFamily="34" charset="-34"/>
                <a:ea typeface="+mn-ea"/>
                <a:cs typeface="Cordia New" pitchFamily="34" charset="-34"/>
              </a:rPr>
              <a:t>0 </a:t>
            </a:r>
            <a:r>
              <a:rPr lang="en-US" sz="2800" b="1" dirty="0" smtClean="0">
                <a:solidFill>
                  <a:schemeClr val="bg1"/>
                </a:solidFill>
                <a:latin typeface="Cordia New" pitchFamily="34" charset="-34"/>
                <a:cs typeface="Cordia New" pitchFamily="34" charset="-34"/>
              </a:rPr>
              <a:t>= 2</a:t>
            </a:r>
          </a:p>
          <a:p>
            <a:pPr marL="384954" lvl="0" indent="-384954">
              <a:lnSpc>
                <a:spcPct val="90000"/>
              </a:lnSpc>
              <a:spcBef>
                <a:spcPct val="20000"/>
              </a:spcBef>
              <a:spcAft>
                <a:spcPts val="400"/>
              </a:spcAft>
              <a:buSzPct val="90000"/>
            </a:pPr>
            <a:r>
              <a:rPr lang="en-US" sz="2800" b="1" dirty="0" smtClean="0">
                <a:solidFill>
                  <a:schemeClr val="bg1"/>
                </a:solidFill>
                <a:latin typeface="Cordia New" pitchFamily="34" charset="-34"/>
                <a:cs typeface="Cordia New" pitchFamily="34" charset="-34"/>
              </a:rPr>
              <a:t>y</a:t>
            </a:r>
            <a:r>
              <a:rPr lang="en-US" sz="2800" b="1" baseline="-25000" dirty="0" smtClean="0">
                <a:solidFill>
                  <a:schemeClr val="bg1"/>
                </a:solidFill>
                <a:latin typeface="Cordia New" pitchFamily="34" charset="-34"/>
                <a:cs typeface="Cordia New" pitchFamily="34" charset="-34"/>
              </a:rPr>
              <a:t>0</a:t>
            </a:r>
            <a:r>
              <a:rPr lang="en-US" sz="2800" b="1" dirty="0" smtClean="0">
                <a:solidFill>
                  <a:schemeClr val="bg1"/>
                </a:solidFill>
                <a:latin typeface="Cordia New" pitchFamily="34" charset="-34"/>
                <a:cs typeface="Cordia New" pitchFamily="34" charset="-34"/>
              </a:rPr>
              <a:t> =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0</a:t>
            </a:r>
            <a:r>
              <a:rPr lang="en-US" sz="2800" dirty="0" smtClean="0">
                <a:solidFill>
                  <a:schemeClr val="bg1"/>
                </a:solidFill>
                <a:latin typeface="Cordia New" pitchFamily="34" charset="-34"/>
                <a:cs typeface="Cordia New" pitchFamily="34" charset="-34"/>
              </a:rPr>
              <a:t> =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x</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4</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y</a:t>
            </a:r>
            <a:r>
              <a:rPr lang="en-US" sz="2800" baseline="-25000" dirty="0" smtClean="0">
                <a:solidFill>
                  <a:schemeClr val="bg1"/>
                </a:solidFill>
                <a:latin typeface="Cordia New" pitchFamily="34" charset="-34"/>
                <a:cs typeface="Cordia New" pitchFamily="34" charset="-34"/>
              </a:rPr>
              <a:t>1 </a:t>
            </a:r>
            <a:r>
              <a:rPr lang="en-US" sz="2800" dirty="0" smtClean="0">
                <a:solidFill>
                  <a:schemeClr val="bg1"/>
                </a:solidFill>
                <a:latin typeface="Cordia New" pitchFamily="34" charset="-34"/>
                <a:cs typeface="Cordia New" pitchFamily="34" charset="-34"/>
              </a:rPr>
              <a:t>= 2</a:t>
            </a:r>
          </a:p>
          <a:p>
            <a:pPr marL="384954" indent="-384954">
              <a:lnSpc>
                <a:spcPct val="90000"/>
              </a:lnSpc>
              <a:spcBef>
                <a:spcPct val="20000"/>
              </a:spcBef>
              <a:spcAft>
                <a:spcPts val="400"/>
              </a:spcAft>
              <a:buSzPct val="90000"/>
            </a:pPr>
            <a:r>
              <a:rPr lang="en-US" sz="2800" dirty="0" smtClean="0">
                <a:solidFill>
                  <a:schemeClr val="bg1"/>
                </a:solidFill>
                <a:latin typeface="Cordia New" pitchFamily="34" charset="-34"/>
                <a:cs typeface="Cordia New" pitchFamily="34" charset="-34"/>
              </a:rPr>
              <a:t>m</a:t>
            </a:r>
            <a:r>
              <a:rPr lang="en-US" sz="2800" baseline="-25000" dirty="0" smtClean="0">
                <a:solidFill>
                  <a:schemeClr val="bg1"/>
                </a:solidFill>
                <a:latin typeface="Cordia New" pitchFamily="34" charset="-34"/>
                <a:cs typeface="Cordia New" pitchFamily="34" charset="-34"/>
              </a:rPr>
              <a:t>1</a:t>
            </a:r>
            <a:r>
              <a:rPr lang="en-US" sz="2800" dirty="0" smtClean="0">
                <a:solidFill>
                  <a:schemeClr val="bg1"/>
                </a:solidFill>
                <a:latin typeface="Cordia New" pitchFamily="34" charset="-34"/>
                <a:cs typeface="Cordia New" pitchFamily="34" charset="-34"/>
              </a:rPr>
              <a:t> = 0</a:t>
            </a:r>
          </a:p>
        </p:txBody>
      </p:sp>
      <p:sp>
        <p:nvSpPr>
          <p:cNvPr id="13" name="Right Arrow 12"/>
          <p:cNvSpPr/>
          <p:nvPr/>
        </p:nvSpPr>
        <p:spPr bwMode="auto">
          <a:xfrm>
            <a:off x="2537787" y="2606571"/>
            <a:ext cx="1254052" cy="630936"/>
          </a:xfrm>
          <a:prstGeom prst="rightArrow">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rPr>
              <a:t>SSA</a:t>
            </a:r>
          </a:p>
        </p:txBody>
      </p:sp>
    </p:spTree>
    <p:custDataLst>
      <p:tags r:id="rId1"/>
    </p:custDataLst>
  </p:cSld>
  <p:clrMapOvr>
    <a:masterClrMapping/>
  </p:clrMapOvr>
  <p:transition xmlns:p14="http://schemas.microsoft.com/office/powerpoint/2007/7/12/main">
    <p:fade/>
  </p:transition>
  <p:timing>
    <p:tnLst>
      <p:par>
        <p:cTn xmlns:p14="http://schemas.microsoft.com/office/powerpoint/2007/7/12/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animBg="1"/>
      <p:bldP spid="12" grpId="0"/>
      <p:bldP spid="13"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Bounded Model Checking: Invariants</a:t>
            </a:r>
            <a:endParaRPr lang="en-US" sz="4400"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37776" y="1775251"/>
            <a:ext cx="6619875" cy="45148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pic>
        <p:nvPicPr>
          <p:cNvPr id="41987" name="Picture 3"/>
          <p:cNvPicPr>
            <a:picLocks noChangeAspect="1" noChangeArrowheads="1"/>
          </p:cNvPicPr>
          <p:nvPr/>
        </p:nvPicPr>
        <p:blipFill>
          <a:blip r:embed="rId3">
            <a:extLst>
              <a:ext uri="28A0092B-C50C-407e-A947-70E740481C1C">
                <a14:useLocalDpi xmlns:a14="http://schemas.microsoft.com/office/drawing/2007/7/7/main" val="0"/>
              </a:ext>
            </a:extLst>
          </a:blip>
          <a:srcRect/>
          <a:stretch>
            <a:fillRect/>
          </a:stretch>
        </p:blipFill>
        <p:spPr bwMode="auto">
          <a:xfrm>
            <a:off x="2540263" y="6446576"/>
            <a:ext cx="1400175" cy="2857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
        <p:nvSpPr>
          <p:cNvPr id="4" name="Right Brace 3"/>
          <p:cNvSpPr/>
          <p:nvPr/>
        </p:nvSpPr>
        <p:spPr>
          <a:xfrm rot="5400000">
            <a:off x="3147135" y="4638583"/>
            <a:ext cx="257452" cy="3355760"/>
          </a:xfrm>
          <a:prstGeom prst="rightBrace">
            <a:avLst>
              <a:gd name="adj1" fmla="val 8333"/>
              <a:gd name="adj2" fmla="val 50800"/>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45058" name="Picture 2"/>
          <p:cNvPicPr>
            <a:picLocks noChangeAspect="1" noChangeArrowheads="1"/>
          </p:cNvPicPr>
          <p:nvPr/>
        </p:nvPicPr>
        <p:blipFill>
          <a:blip r:embed="rId4">
            <a:extLst>
              <a:ext uri="28A0092B-C50C-407e-A947-70E740481C1C">
                <a14:useLocalDpi xmlns:a14="http://schemas.microsoft.com/office/drawing/2007/7/7/main" val="0"/>
              </a:ext>
            </a:extLst>
          </a:blip>
          <a:srcRect/>
          <a:stretch>
            <a:fillRect/>
          </a:stretch>
        </p:blipFill>
        <p:spPr bwMode="auto">
          <a:xfrm>
            <a:off x="3715860" y="6410418"/>
            <a:ext cx="114300" cy="3048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307558651"/>
      </p:ext>
    </p:extLst>
  </p:cSld>
  <p:clrMapOvr>
    <a:masterClrMapping/>
  </p:clrMapOvr>
  <p:transition xmlns:p14="http://schemas.microsoft.com/office/powerpoint/2007/7/12/mai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Bounded Model Checking (cont.)</a:t>
            </a:r>
            <a:endParaRPr lang="en-US" sz="4400" dirty="0"/>
          </a:p>
        </p:txBody>
      </p:sp>
      <p:pic>
        <p:nvPicPr>
          <p:cNvPr id="4301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955275" y="2042603"/>
            <a:ext cx="6896100" cy="39624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967304534"/>
      </p:ext>
    </p:extLst>
  </p:cSld>
  <p:clrMapOvr>
    <a:masterClrMapping/>
  </p:clrMapOvr>
  <p:transition xmlns:p14="http://schemas.microsoft.com/office/powerpoint/2007/7/12/mai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Recurrence diameter</a:t>
            </a:r>
            <a:endParaRPr lang="en-US" sz="4400" dirty="0"/>
          </a:p>
        </p:txBody>
      </p:sp>
      <p:pic>
        <p:nvPicPr>
          <p:cNvPr id="4403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52941" y="2191490"/>
            <a:ext cx="6696075" cy="32385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040938165"/>
      </p:ext>
    </p:extLst>
  </p:cSld>
  <p:clrMapOvr>
    <a:masterClrMapping/>
  </p:clrMapOvr>
  <p:transition xmlns:p14="http://schemas.microsoft.com/office/powerpoint/2007/7/12/mai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Verifying Invariants</a:t>
            </a:r>
            <a:endParaRPr lang="en-US" sz="4400" dirty="0"/>
          </a:p>
        </p:txBody>
      </p:sp>
      <p:pic>
        <p:nvPicPr>
          <p:cNvPr id="4608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235430" y="1952070"/>
            <a:ext cx="6619875" cy="37528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213468948"/>
      </p:ext>
    </p:extLst>
  </p:cSld>
  <p:clrMapOvr>
    <a:masterClrMapping/>
  </p:clrMapOvr>
  <p:transition xmlns:p14="http://schemas.microsoft.com/office/powerpoint/2007/7/12/mai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Verifying Invariants: </a:t>
            </a:r>
            <a:r>
              <a:rPr lang="en-US" sz="4400" i="1" dirty="0" smtClean="0"/>
              <a:t>k</a:t>
            </a:r>
            <a:r>
              <a:rPr lang="en-US" sz="4400" dirty="0" smtClean="0"/>
              <a:t>-induction</a:t>
            </a:r>
            <a:endParaRPr lang="en-US" sz="4400" i="1" dirty="0"/>
          </a:p>
        </p:txBody>
      </p:sp>
      <p:pic>
        <p:nvPicPr>
          <p:cNvPr id="4710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023013" y="2006168"/>
            <a:ext cx="6600825" cy="346710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168083287"/>
      </p:ext>
    </p:extLst>
  </p:cSld>
  <p:clrMapOvr>
    <a:masterClrMapping/>
  </p:clrMapOvr>
  <p:transition xmlns:p14="http://schemas.microsoft.com/office/powerpoint/2007/7/12/mai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Verifying Invariants: </a:t>
            </a:r>
            <a:r>
              <a:rPr lang="en-US" sz="4400" i="1" dirty="0" smtClean="0"/>
              <a:t>k</a:t>
            </a:r>
            <a:r>
              <a:rPr lang="en-US" sz="4400" dirty="0" smtClean="0"/>
              <a:t>-induction (cont.)</a:t>
            </a:r>
            <a:endParaRPr lang="en-US" sz="4400" i="1" dirty="0"/>
          </a:p>
        </p:txBody>
      </p:sp>
      <p:pic>
        <p:nvPicPr>
          <p:cNvPr id="48130"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403644" y="1885257"/>
            <a:ext cx="6372225" cy="4543425"/>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2940093882"/>
      </p:ext>
    </p:extLst>
  </p:cSld>
  <p:clrMapOvr>
    <a:masterClrMapping/>
  </p:clrMapOvr>
  <p:transition xmlns:p14="http://schemas.microsoft.com/office/powerpoint/2007/7/12/mai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Verifying Invariants: </a:t>
            </a:r>
            <a:r>
              <a:rPr lang="en-US" sz="4400" i="1" dirty="0" smtClean="0"/>
              <a:t>k</a:t>
            </a:r>
            <a:r>
              <a:rPr lang="en-US" sz="4400" dirty="0" smtClean="0"/>
              <a:t>-induction (cont.)</a:t>
            </a:r>
            <a:endParaRPr lang="en-US" sz="4400" i="1" dirty="0"/>
          </a:p>
        </p:txBody>
      </p:sp>
      <p:pic>
        <p:nvPicPr>
          <p:cNvPr id="49154"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126077" y="1974634"/>
            <a:ext cx="6572250" cy="41338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3939238443"/>
      </p:ext>
    </p:extLst>
  </p:cSld>
  <p:clrMapOvr>
    <a:masterClrMapping/>
  </p:clrMapOvr>
  <p:transition xmlns:p14="http://schemas.microsoft.com/office/powerpoint/2007/7/12/mai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Experimental Exercises</a:t>
            </a:r>
            <a:endParaRPr lang="en-US" sz="4400" i="1"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1652911" y="2223764"/>
            <a:ext cx="4914900" cy="15049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1016792583"/>
      </p:ext>
    </p:extLst>
  </p:cSld>
  <p:clrMapOvr>
    <a:masterClrMapping/>
  </p:clrMapOvr>
  <p:transition xmlns:p14="http://schemas.microsoft.com/office/powerpoint/2007/7/12/mai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09398"/>
          </a:xfrm>
        </p:spPr>
        <p:txBody>
          <a:bodyPr/>
          <a:lstStyle/>
          <a:p>
            <a:r>
              <a:rPr lang="en-US" sz="4400" dirty="0" smtClean="0"/>
              <a:t>Available SAT Solvers</a:t>
            </a:r>
            <a:endParaRPr lang="en-US" sz="4400" i="1" dirty="0"/>
          </a:p>
        </p:txBody>
      </p:sp>
      <p:pic>
        <p:nvPicPr>
          <p:cNvPr id="52226" name="Picture 2"/>
          <p:cNvPicPr>
            <a:picLocks noChangeAspect="1" noChangeArrowheads="1"/>
          </p:cNvPicPr>
          <p:nvPr/>
        </p:nvPicPr>
        <p:blipFill>
          <a:blip r:embed="rId2">
            <a:extLst>
              <a:ext uri="28A0092B-C50C-407e-A947-70E740481C1C">
                <a14:useLocalDpi xmlns:a14="http://schemas.microsoft.com/office/drawing/2007/7/7/main" val="0"/>
              </a:ext>
            </a:extLst>
          </a:blip>
          <a:srcRect/>
          <a:stretch>
            <a:fillRect/>
          </a:stretch>
        </p:blipFill>
        <p:spPr bwMode="auto">
          <a:xfrm>
            <a:off x="734720" y="1807993"/>
            <a:ext cx="7639050" cy="4857750"/>
          </a:xfrm>
          <a:prstGeom prst="rect">
            <a:avLst/>
          </a:prstGeom>
          <a:extLst>
            <a:ext uri="{909E8E84-426E-40dd-AFC4-6F175D3DCCD1}">
              <a14:hiddenFill xmlns:a14="http://schemas.microsoft.com/office/drawing/2007/7/7/main">
                <a:solidFill>
                  <a:schemeClr val="accent1"/>
                </a:solidFill>
              </a14:hiddenFill>
            </a:ext>
            <a:ext uri="{91240B29-F687-4f45-9708-019B960494DF}">
              <a14:hiddenLine xmlns:a14="http://schemas.microsoft.com/office/drawing/2007/7/7/main" w="9525">
                <a:solidFill>
                  <a:schemeClr val="tx1"/>
                </a:solidFill>
                <a:miter lim="800000"/>
                <a:headEnd/>
                <a:tailEnd/>
              </a14:hiddenLine>
            </a:ext>
            <a:ext uri="{AF507438-7753-43e0-B8FC-AC1667EBCBE1}">
              <a14:hiddenEffects xmlns:a14="http://schemas.microsoft.com/office/drawing/2007/7/7/main">
                <a:effectLst>
                  <a:outerShdw blurRad="63500" dist="35921" dir="2700000" algn="ctr" rotWithShape="0">
                    <a:schemeClr val="bg2"/>
                  </a:outerShdw>
                </a:effectLst>
              </a14:hiddenEffects>
            </a:ext>
          </a:extLst>
        </p:spPr>
      </p:pic>
    </p:spTree>
    <p:extLst>
      <p:ext uri="{BB962C8B-B14F-4D97-AF65-F5344CB8AC3E}">
        <p14:creationId xmlns:p14="http://schemas.microsoft.com/office/powerpoint/2007/7/12/main" val="4229733026"/>
      </p:ext>
    </p:extLst>
  </p:cSld>
  <p:clrMapOvr>
    <a:masterClrMapping/>
  </p:clrMapOvr>
  <p:transition xmlns:p14="http://schemas.microsoft.com/office/powerpoint/2007/7/12/mai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Available Examples</a:t>
            </a:r>
            <a:endParaRPr lang="en-US" sz="4400" i="1" dirty="0"/>
          </a:p>
        </p:txBody>
      </p:sp>
      <p:sp>
        <p:nvSpPr>
          <p:cNvPr id="3" name="Content Placeholder 2"/>
          <p:cNvSpPr>
            <a:spLocks noGrp="1"/>
          </p:cNvSpPr>
          <p:nvPr>
            <p:ph idx="1"/>
          </p:nvPr>
        </p:nvSpPr>
        <p:spPr>
          <a:xfrm>
            <a:off x="381000" y="1981067"/>
            <a:ext cx="8382000" cy="1335750"/>
          </a:xfrm>
        </p:spPr>
        <p:txBody>
          <a:bodyPr/>
          <a:lstStyle/>
          <a:p>
            <a:r>
              <a:rPr lang="en-US" dirty="0" smtClean="0"/>
              <a:t>Satisfiability library:  </a:t>
            </a:r>
            <a:r>
              <a:rPr lang="en-US" dirty="0" smtClean="0">
                <a:hlinkClick r:id="rId2"/>
              </a:rPr>
              <a:t>http://www.satlib.org</a:t>
            </a:r>
            <a:endParaRPr lang="en-US" dirty="0" smtClean="0"/>
          </a:p>
          <a:p>
            <a:r>
              <a:rPr lang="en-US" dirty="0" smtClean="0"/>
              <a:t>The SAT </a:t>
            </a:r>
            <a:r>
              <a:rPr lang="en-US" dirty="0" err="1" smtClean="0"/>
              <a:t>competion</a:t>
            </a:r>
            <a:r>
              <a:rPr lang="en-US" dirty="0" smtClean="0"/>
              <a:t>: </a:t>
            </a:r>
            <a:r>
              <a:rPr lang="en-US" dirty="0" smtClean="0">
                <a:hlinkClick r:id="rId3"/>
              </a:rPr>
              <a:t>http://www.satcompetition.org</a:t>
            </a:r>
            <a:endParaRPr lang="en-US" dirty="0" smtClean="0"/>
          </a:p>
          <a:p>
            <a:r>
              <a:rPr lang="en-US" dirty="0" smtClean="0"/>
              <a:t>Search the WEB: “SAT benchmarks”</a:t>
            </a:r>
            <a:endParaRPr lang="en-US" dirty="0"/>
          </a:p>
        </p:txBody>
      </p:sp>
    </p:spTree>
    <p:extLst>
      <p:ext uri="{BB962C8B-B14F-4D97-AF65-F5344CB8AC3E}">
        <p14:creationId xmlns:p14="http://schemas.microsoft.com/office/powerpoint/2007/7/12/main" val="3774990714"/>
      </p:ext>
    </p:extLst>
  </p:cSld>
  <p:clrMapOvr>
    <a:masterClrMapping/>
  </p:clrMapOvr>
  <p:transition xmlns:p14="http://schemas.microsoft.com/office/powerpoint/2007/7/12/main">
    <p:fade/>
  </p:transition>
</p:sld>
</file>

<file path=ppt/tags/tag1.xml><?xml version="1.0" encoding="utf-8"?>
<p:tagLst xmlns:a="http://schemas.openxmlformats.org/drawingml/2006/main" xmlns:r="http://schemas.openxmlformats.org/officeDocument/2006/relationships" xmlns:p="http://schemas.openxmlformats.org/presentationml/2006/main">
  <p:tag name="TIMING" val="|44.4|70.4"/>
</p:tagLst>
</file>

<file path=ppt/tags/tag10.xml><?xml version="1.0" encoding="utf-8"?>
<p:tagLst xmlns:a="http://schemas.openxmlformats.org/drawingml/2006/main" xmlns:r="http://schemas.openxmlformats.org/officeDocument/2006/relationships" xmlns:p="http://schemas.openxmlformats.org/presentationml/2006/main">
  <p:tag name="TIMING" val="|6.3"/>
</p:tagLst>
</file>

<file path=ppt/tags/tag11.xml><?xml version="1.0" encoding="utf-8"?>
<p:tagLst xmlns:a="http://schemas.openxmlformats.org/drawingml/2006/main" xmlns:r="http://schemas.openxmlformats.org/officeDocument/2006/relationships" xmlns:p="http://schemas.openxmlformats.org/presentationml/2006/main">
  <p:tag name="TIMING" val="|8.7"/>
</p:tagLst>
</file>

<file path=ppt/tags/tag12.xml><?xml version="1.0" encoding="utf-8"?>
<p:tagLst xmlns:a="http://schemas.openxmlformats.org/drawingml/2006/main" xmlns:r="http://schemas.openxmlformats.org/officeDocument/2006/relationships" xmlns:p="http://schemas.openxmlformats.org/presentationml/2006/main">
  <p:tag name="TIMING" val="|8.7"/>
</p:tagLst>
</file>

<file path=ppt/tags/tag13.xml><?xml version="1.0" encoding="utf-8"?>
<p:tagLst xmlns:a="http://schemas.openxmlformats.org/drawingml/2006/main" xmlns:r="http://schemas.openxmlformats.org/officeDocument/2006/relationships" xmlns:p="http://schemas.openxmlformats.org/presentationml/2006/main">
  <p:tag name="TIMING" val="|3"/>
</p:tagLst>
</file>

<file path=ppt/tags/tag14.xml><?xml version="1.0" encoding="utf-8"?>
<p:tagLst xmlns:a="http://schemas.openxmlformats.org/drawingml/2006/main" xmlns:r="http://schemas.openxmlformats.org/officeDocument/2006/relationships" xmlns:p="http://schemas.openxmlformats.org/presentationml/2006/main">
  <p:tag name="TIMING" val="|3"/>
</p:tagLst>
</file>

<file path=ppt/tags/tag15.xml><?xml version="1.0" encoding="utf-8"?>
<p:tagLst xmlns:a="http://schemas.openxmlformats.org/drawingml/2006/main" xmlns:r="http://schemas.openxmlformats.org/officeDocument/2006/relationships" xmlns:p="http://schemas.openxmlformats.org/presentationml/2006/main">
  <p:tag name="TIMING" val="|2.5"/>
</p:tagLst>
</file>

<file path=ppt/tags/tag16.xml><?xml version="1.0" encoding="utf-8"?>
<p:tagLst xmlns:a="http://schemas.openxmlformats.org/drawingml/2006/main" xmlns:r="http://schemas.openxmlformats.org/officeDocument/2006/relationships" xmlns:p="http://schemas.openxmlformats.org/presentationml/2006/main">
  <p:tag name="TIMING" val="|2.5"/>
</p:tagLst>
</file>

<file path=ppt/tags/tag17.xml><?xml version="1.0" encoding="utf-8"?>
<p:tagLst xmlns:a="http://schemas.openxmlformats.org/drawingml/2006/main" xmlns:r="http://schemas.openxmlformats.org/officeDocument/2006/relationships" xmlns:p="http://schemas.openxmlformats.org/presentationml/2006/main">
  <p:tag name="TIMING" val="|1.3"/>
</p:tagLst>
</file>

<file path=ppt/tags/tag18.xml><?xml version="1.0" encoding="utf-8"?>
<p:tagLst xmlns:a="http://schemas.openxmlformats.org/drawingml/2006/main" xmlns:r="http://schemas.openxmlformats.org/officeDocument/2006/relationships" xmlns:p="http://schemas.openxmlformats.org/presentationml/2006/main">
  <p:tag name="TIMING" val="|1.3"/>
</p:tagLst>
</file>

<file path=ppt/tags/tag19.xml><?xml version="1.0" encoding="utf-8"?>
<p:tagLst xmlns:a="http://schemas.openxmlformats.org/drawingml/2006/main" xmlns:r="http://schemas.openxmlformats.org/officeDocument/2006/relationships" xmlns:p="http://schemas.openxmlformats.org/presentationml/2006/main">
  <p:tag name="TIMING" val="|19.6"/>
</p:tagLst>
</file>

<file path=ppt/tags/tag2.xml><?xml version="1.0" encoding="utf-8"?>
<p:tagLst xmlns:a="http://schemas.openxmlformats.org/drawingml/2006/main" xmlns:r="http://schemas.openxmlformats.org/officeDocument/2006/relationships" xmlns:p="http://schemas.openxmlformats.org/presentationml/2006/main">
  <p:tag name="TIMING" val="|30.7|14.2"/>
</p:tagLst>
</file>

<file path=ppt/tags/tag20.xml><?xml version="1.0" encoding="utf-8"?>
<p:tagLst xmlns:a="http://schemas.openxmlformats.org/drawingml/2006/main" xmlns:r="http://schemas.openxmlformats.org/officeDocument/2006/relationships" xmlns:p="http://schemas.openxmlformats.org/presentationml/2006/main">
  <p:tag name="TIMING" val="|19.6"/>
</p:tagLst>
</file>

<file path=ppt/tags/tag21.xml><?xml version="1.0" encoding="utf-8"?>
<p:tagLst xmlns:a="http://schemas.openxmlformats.org/drawingml/2006/main" xmlns:r="http://schemas.openxmlformats.org/officeDocument/2006/relationships" xmlns:p="http://schemas.openxmlformats.org/presentationml/2006/main">
  <p:tag name="TIMING" val="|19.6"/>
</p:tagLst>
</file>

<file path=ppt/tags/tag22.xml><?xml version="1.0" encoding="utf-8"?>
<p:tagLst xmlns:a="http://schemas.openxmlformats.org/drawingml/2006/main" xmlns:r="http://schemas.openxmlformats.org/officeDocument/2006/relationships" xmlns:p="http://schemas.openxmlformats.org/presentationml/2006/main">
  <p:tag name="TIMING" val="|19.6"/>
</p:tagLst>
</file>

<file path=ppt/tags/tag23.xml><?xml version="1.0" encoding="utf-8"?>
<p:tagLst xmlns:a="http://schemas.openxmlformats.org/drawingml/2006/main" xmlns:r="http://schemas.openxmlformats.org/officeDocument/2006/relationships" xmlns:p="http://schemas.openxmlformats.org/presentationml/2006/main">
  <p:tag name="TIMING" val="|19.6"/>
</p:tagLst>
</file>

<file path=ppt/tags/tag24.xml><?xml version="1.0" encoding="utf-8"?>
<p:tagLst xmlns:a="http://schemas.openxmlformats.org/drawingml/2006/main" xmlns:r="http://schemas.openxmlformats.org/officeDocument/2006/relationships" xmlns:p="http://schemas.openxmlformats.org/presentationml/2006/main">
  <p:tag name="TIMING" val="|19.6"/>
</p:tagLst>
</file>

<file path=ppt/tags/tag25.xml><?xml version="1.0" encoding="utf-8"?>
<p:tagLst xmlns:a="http://schemas.openxmlformats.org/drawingml/2006/main" xmlns:r="http://schemas.openxmlformats.org/officeDocument/2006/relationships" xmlns:p="http://schemas.openxmlformats.org/presentationml/2006/main">
  <p:tag name="TIMING" val="|19.6"/>
</p:tagLst>
</file>

<file path=ppt/tags/tag26.xml><?xml version="1.0" encoding="utf-8"?>
<p:tagLst xmlns:a="http://schemas.openxmlformats.org/drawingml/2006/main" xmlns:r="http://schemas.openxmlformats.org/officeDocument/2006/relationships" xmlns:p="http://schemas.openxmlformats.org/presentationml/2006/main">
  <p:tag name="TIMING" val="|19.6"/>
</p:tagLst>
</file>

<file path=ppt/tags/tag27.xml><?xml version="1.0" encoding="utf-8"?>
<p:tagLst xmlns:a="http://schemas.openxmlformats.org/drawingml/2006/main" xmlns:r="http://schemas.openxmlformats.org/officeDocument/2006/relationships" xmlns:p="http://schemas.openxmlformats.org/presentationml/2006/main">
  <p:tag name="TIMING" val="|19.6"/>
</p:tagLst>
</file>

<file path=ppt/tags/tag28.xml><?xml version="1.0" encoding="utf-8"?>
<p:tagLst xmlns:a="http://schemas.openxmlformats.org/drawingml/2006/main" xmlns:r="http://schemas.openxmlformats.org/officeDocument/2006/relationships" xmlns:p="http://schemas.openxmlformats.org/presentationml/2006/main">
  <p:tag name="TIMING" val="|22.2"/>
</p:tagLst>
</file>

<file path=ppt/tags/tag29.xml><?xml version="1.0" encoding="utf-8"?>
<p:tagLst xmlns:a="http://schemas.openxmlformats.org/drawingml/2006/main" xmlns:r="http://schemas.openxmlformats.org/officeDocument/2006/relationships" xmlns:p="http://schemas.openxmlformats.org/presentationml/2006/main">
  <p:tag name="TIMING" val="|22.2"/>
</p:tagLst>
</file>

<file path=ppt/tags/tag3.xml><?xml version="1.0" encoding="utf-8"?>
<p:tagLst xmlns:a="http://schemas.openxmlformats.org/drawingml/2006/main" xmlns:r="http://schemas.openxmlformats.org/officeDocument/2006/relationships" xmlns:p="http://schemas.openxmlformats.org/presentationml/2006/main">
  <p:tag name="TIMING" val="|44.4|70.4"/>
</p:tagLst>
</file>

<file path=ppt/tags/tag30.xml><?xml version="1.0" encoding="utf-8"?>
<p:tagLst xmlns:a="http://schemas.openxmlformats.org/drawingml/2006/main" xmlns:r="http://schemas.openxmlformats.org/officeDocument/2006/relationships" xmlns:p="http://schemas.openxmlformats.org/presentationml/2006/main">
  <p:tag name="TIMING" val="|22.2"/>
</p:tagLst>
</file>

<file path=ppt/tags/tag31.xml><?xml version="1.0" encoding="utf-8"?>
<p:tagLst xmlns:a="http://schemas.openxmlformats.org/drawingml/2006/main" xmlns:r="http://schemas.openxmlformats.org/officeDocument/2006/relationships" xmlns:p="http://schemas.openxmlformats.org/presentationml/2006/main">
  <p:tag name="TIMING" val="|22.2"/>
</p:tagLst>
</file>

<file path=ppt/tags/tag32.xml><?xml version="1.0" encoding="utf-8"?>
<p:tagLst xmlns:a="http://schemas.openxmlformats.org/drawingml/2006/main" xmlns:r="http://schemas.openxmlformats.org/officeDocument/2006/relationships" xmlns:p="http://schemas.openxmlformats.org/presentationml/2006/main">
  <p:tag name="TIMING" val="|22.2"/>
</p:tagLst>
</file>

<file path=ppt/tags/tag33.xml><?xml version="1.0" encoding="utf-8"?>
<p:tagLst xmlns:a="http://schemas.openxmlformats.org/drawingml/2006/main" xmlns:r="http://schemas.openxmlformats.org/officeDocument/2006/relationships" xmlns:p="http://schemas.openxmlformats.org/presentationml/2006/main">
  <p:tag name="TIMING" val="|22.2"/>
</p:tagLst>
</file>

<file path=ppt/tags/tag34.xml><?xml version="1.0" encoding="utf-8"?>
<p:tagLst xmlns:a="http://schemas.openxmlformats.org/drawingml/2006/main" xmlns:r="http://schemas.openxmlformats.org/officeDocument/2006/relationships" xmlns:p="http://schemas.openxmlformats.org/presentationml/2006/main">
  <p:tag name="TIMING" val="|22.2"/>
</p:tagLst>
</file>

<file path=ppt/tags/tag35.xml><?xml version="1.0" encoding="utf-8"?>
<p:tagLst xmlns:a="http://schemas.openxmlformats.org/drawingml/2006/main" xmlns:r="http://schemas.openxmlformats.org/officeDocument/2006/relationships" xmlns:p="http://schemas.openxmlformats.org/presentationml/2006/main">
  <p:tag name="TIMING" val="|22.2"/>
</p:tagLst>
</file>

<file path=ppt/tags/tag36.xml><?xml version="1.0" encoding="utf-8"?>
<p:tagLst xmlns:a="http://schemas.openxmlformats.org/drawingml/2006/main" xmlns:r="http://schemas.openxmlformats.org/officeDocument/2006/relationships" xmlns:p="http://schemas.openxmlformats.org/presentationml/2006/main">
  <p:tag name="TIMING" val="|22.2"/>
</p:tagLst>
</file>

<file path=ppt/tags/tag37.xml><?xml version="1.0" encoding="utf-8"?>
<p:tagLst xmlns:a="http://schemas.openxmlformats.org/drawingml/2006/main" xmlns:r="http://schemas.openxmlformats.org/officeDocument/2006/relationships" xmlns:p="http://schemas.openxmlformats.org/presentationml/2006/main">
  <p:tag name="TIMING" val="|22.2"/>
</p:tagLst>
</file>

<file path=ppt/tags/tag38.xml><?xml version="1.0" encoding="utf-8"?>
<p:tagLst xmlns:a="http://schemas.openxmlformats.org/drawingml/2006/main" xmlns:r="http://schemas.openxmlformats.org/officeDocument/2006/relationships" xmlns:p="http://schemas.openxmlformats.org/presentationml/2006/main">
  <p:tag name="TIMING" val="|22.2"/>
</p:tagLst>
</file>

<file path=ppt/tags/tag39.xml><?xml version="1.0" encoding="utf-8"?>
<p:tagLst xmlns:a="http://schemas.openxmlformats.org/drawingml/2006/main" xmlns:r="http://schemas.openxmlformats.org/officeDocument/2006/relationships" xmlns:p="http://schemas.openxmlformats.org/presentationml/2006/main">
  <p:tag name="TIMING" val="|22.2"/>
</p:tagLst>
</file>

<file path=ppt/tags/tag4.xml><?xml version="1.0" encoding="utf-8"?>
<p:tagLst xmlns:a="http://schemas.openxmlformats.org/drawingml/2006/main" xmlns:r="http://schemas.openxmlformats.org/officeDocument/2006/relationships" xmlns:p="http://schemas.openxmlformats.org/presentationml/2006/main">
  <p:tag name="TIMING" val="|21.1"/>
</p:tagLst>
</file>

<file path=ppt/tags/tag40.xml><?xml version="1.0" encoding="utf-8"?>
<p:tagLst xmlns:a="http://schemas.openxmlformats.org/drawingml/2006/main" xmlns:r="http://schemas.openxmlformats.org/officeDocument/2006/relationships" xmlns:p="http://schemas.openxmlformats.org/presentationml/2006/main">
  <p:tag name="TIMING" val="|22.2"/>
</p:tagLst>
</file>

<file path=ppt/tags/tag41.xml><?xml version="1.0" encoding="utf-8"?>
<p:tagLst xmlns:a="http://schemas.openxmlformats.org/drawingml/2006/main" xmlns:r="http://schemas.openxmlformats.org/officeDocument/2006/relationships" xmlns:p="http://schemas.openxmlformats.org/presentationml/2006/main">
  <p:tag name="TIMING" val="|22.2"/>
</p:tagLst>
</file>

<file path=ppt/tags/tag42.xml><?xml version="1.0" encoding="utf-8"?>
<p:tagLst xmlns:a="http://schemas.openxmlformats.org/drawingml/2006/main" xmlns:r="http://schemas.openxmlformats.org/officeDocument/2006/relationships" xmlns:p="http://schemas.openxmlformats.org/presentationml/2006/main">
  <p:tag name="TIMING" val="|22.2"/>
</p:tagLst>
</file>

<file path=ppt/tags/tag43.xml><?xml version="1.0" encoding="utf-8"?>
<p:tagLst xmlns:a="http://schemas.openxmlformats.org/drawingml/2006/main" xmlns:r="http://schemas.openxmlformats.org/officeDocument/2006/relationships" xmlns:p="http://schemas.openxmlformats.org/presentationml/2006/main">
  <p:tag name="TIMING" val="|22.2"/>
</p:tagLst>
</file>

<file path=ppt/tags/tag44.xml><?xml version="1.0" encoding="utf-8"?>
<p:tagLst xmlns:a="http://schemas.openxmlformats.org/drawingml/2006/main" xmlns:r="http://schemas.openxmlformats.org/officeDocument/2006/relationships" xmlns:p="http://schemas.openxmlformats.org/presentationml/2006/main">
  <p:tag name="TIMING" val="|22.2"/>
</p:tagLst>
</file>

<file path=ppt/tags/tag45.xml><?xml version="1.0" encoding="utf-8"?>
<p:tagLst xmlns:a="http://schemas.openxmlformats.org/drawingml/2006/main" xmlns:r="http://schemas.openxmlformats.org/officeDocument/2006/relationships" xmlns:p="http://schemas.openxmlformats.org/presentationml/2006/main">
  <p:tag name="TIMING" val="|22.2"/>
</p:tagLst>
</file>

<file path=ppt/tags/tag46.xml><?xml version="1.0" encoding="utf-8"?>
<p:tagLst xmlns:a="http://schemas.openxmlformats.org/drawingml/2006/main" xmlns:r="http://schemas.openxmlformats.org/officeDocument/2006/relationships" xmlns:p="http://schemas.openxmlformats.org/presentationml/2006/main">
  <p:tag name="TIMING" val="|22.2"/>
</p:tagLst>
</file>

<file path=ppt/tags/tag47.xml><?xml version="1.0" encoding="utf-8"?>
<p:tagLst xmlns:a="http://schemas.openxmlformats.org/drawingml/2006/main" xmlns:r="http://schemas.openxmlformats.org/officeDocument/2006/relationships" xmlns:p="http://schemas.openxmlformats.org/presentationml/2006/main">
  <p:tag name="TIMING" val="|22.2"/>
</p:tagLst>
</file>

<file path=ppt/tags/tag48.xml><?xml version="1.0" encoding="utf-8"?>
<p:tagLst xmlns:a="http://schemas.openxmlformats.org/drawingml/2006/main" xmlns:r="http://schemas.openxmlformats.org/officeDocument/2006/relationships" xmlns:p="http://schemas.openxmlformats.org/presentationml/2006/main">
  <p:tag name="TIMING" val="|22.2"/>
</p:tagLst>
</file>

<file path=ppt/tags/tag49.xml><?xml version="1.0" encoding="utf-8"?>
<p:tagLst xmlns:a="http://schemas.openxmlformats.org/drawingml/2006/main" xmlns:r="http://schemas.openxmlformats.org/officeDocument/2006/relationships" xmlns:p="http://schemas.openxmlformats.org/presentationml/2006/main">
  <p:tag name="TIMING" val="|22.2"/>
</p:tagLst>
</file>

<file path=ppt/tags/tag5.xml><?xml version="1.0" encoding="utf-8"?>
<p:tagLst xmlns:a="http://schemas.openxmlformats.org/drawingml/2006/main" xmlns:r="http://schemas.openxmlformats.org/officeDocument/2006/relationships" xmlns:p="http://schemas.openxmlformats.org/presentationml/2006/main">
  <p:tag name="TIMING" val="|24"/>
</p:tagLst>
</file>

<file path=ppt/tags/tag50.xml><?xml version="1.0" encoding="utf-8"?>
<p:tagLst xmlns:a="http://schemas.openxmlformats.org/drawingml/2006/main" xmlns:r="http://schemas.openxmlformats.org/officeDocument/2006/relationships" xmlns:p="http://schemas.openxmlformats.org/presentationml/2006/main">
  <p:tag name="TIMING" val="|22.2"/>
</p:tagLst>
</file>

<file path=ppt/tags/tag51.xml><?xml version="1.0" encoding="utf-8"?>
<p:tagLst xmlns:a="http://schemas.openxmlformats.org/drawingml/2006/main" xmlns:r="http://schemas.openxmlformats.org/officeDocument/2006/relationships" xmlns:p="http://schemas.openxmlformats.org/presentationml/2006/main">
  <p:tag name="TIMING" val="|22.2"/>
</p:tagLst>
</file>

<file path=ppt/tags/tag52.xml><?xml version="1.0" encoding="utf-8"?>
<p:tagLst xmlns:a="http://schemas.openxmlformats.org/drawingml/2006/main" xmlns:r="http://schemas.openxmlformats.org/officeDocument/2006/relationships" xmlns:p="http://schemas.openxmlformats.org/presentationml/2006/main">
  <p:tag name="TIMING" val="|22.2"/>
</p:tagLst>
</file>

<file path=ppt/tags/tag53.xml><?xml version="1.0" encoding="utf-8"?>
<p:tagLst xmlns:a="http://schemas.openxmlformats.org/drawingml/2006/main" xmlns:r="http://schemas.openxmlformats.org/officeDocument/2006/relationships" xmlns:p="http://schemas.openxmlformats.org/presentationml/2006/main">
  <p:tag name="TIMING" val="|22.2"/>
</p:tagLst>
</file>

<file path=ppt/tags/tag54.xml><?xml version="1.0" encoding="utf-8"?>
<p:tagLst xmlns:a="http://schemas.openxmlformats.org/drawingml/2006/main" xmlns:r="http://schemas.openxmlformats.org/officeDocument/2006/relationships" xmlns:p="http://schemas.openxmlformats.org/presentationml/2006/main">
  <p:tag name="TIMING" val="|22.2"/>
</p:tagLst>
</file>

<file path=ppt/tags/tag55.xml><?xml version="1.0" encoding="utf-8"?>
<p:tagLst xmlns:a="http://schemas.openxmlformats.org/drawingml/2006/main" xmlns:r="http://schemas.openxmlformats.org/officeDocument/2006/relationships" xmlns:p="http://schemas.openxmlformats.org/presentationml/2006/main">
  <p:tag name="TIMING" val="|22.2"/>
</p:tagLst>
</file>

<file path=ppt/tags/tag56.xml><?xml version="1.0" encoding="utf-8"?>
<p:tagLst xmlns:a="http://schemas.openxmlformats.org/drawingml/2006/main" xmlns:r="http://schemas.openxmlformats.org/officeDocument/2006/relationships" xmlns:p="http://schemas.openxmlformats.org/presentationml/2006/main">
  <p:tag name="TIMING" val="|22.2"/>
</p:tagLst>
</file>

<file path=ppt/tags/tag57.xml><?xml version="1.0" encoding="utf-8"?>
<p:tagLst xmlns:a="http://schemas.openxmlformats.org/drawingml/2006/main" xmlns:r="http://schemas.openxmlformats.org/officeDocument/2006/relationships" xmlns:p="http://schemas.openxmlformats.org/presentationml/2006/main">
  <p:tag name="TIMING" val="|22.2"/>
</p:tagLst>
</file>

<file path=ppt/tags/tag58.xml><?xml version="1.0" encoding="utf-8"?>
<p:tagLst xmlns:a="http://schemas.openxmlformats.org/drawingml/2006/main" xmlns:r="http://schemas.openxmlformats.org/officeDocument/2006/relationships" xmlns:p="http://schemas.openxmlformats.org/presentationml/2006/main">
  <p:tag name="TIMING" val="|22.2"/>
</p:tagLst>
</file>

<file path=ppt/tags/tag59.xml><?xml version="1.0" encoding="utf-8"?>
<p:tagLst xmlns:a="http://schemas.openxmlformats.org/drawingml/2006/main" xmlns:r="http://schemas.openxmlformats.org/officeDocument/2006/relationships" xmlns:p="http://schemas.openxmlformats.org/presentationml/2006/main">
  <p:tag name="TIMING" val="|7.2"/>
</p:tagLst>
</file>

<file path=ppt/tags/tag6.xml><?xml version="1.0" encoding="utf-8"?>
<p:tagLst xmlns:a="http://schemas.openxmlformats.org/drawingml/2006/main" xmlns:r="http://schemas.openxmlformats.org/officeDocument/2006/relationships" xmlns:p="http://schemas.openxmlformats.org/presentationml/2006/main">
  <p:tag name="TIMING" val="|24"/>
</p:tagLst>
</file>

<file path=ppt/tags/tag60.xml><?xml version="1.0" encoding="utf-8"?>
<p:tagLst xmlns:a="http://schemas.openxmlformats.org/drawingml/2006/main" xmlns:r="http://schemas.openxmlformats.org/officeDocument/2006/relationships" xmlns:p="http://schemas.openxmlformats.org/presentationml/2006/main">
  <p:tag name="TIMING" val="|24"/>
</p:tagLst>
</file>

<file path=ppt/tags/tag61.xml><?xml version="1.0" encoding="utf-8"?>
<p:tagLst xmlns:a="http://schemas.openxmlformats.org/drawingml/2006/main" xmlns:r="http://schemas.openxmlformats.org/officeDocument/2006/relationships" xmlns:p="http://schemas.openxmlformats.org/presentationml/2006/main">
  <p:tag name="TIMING" val="|24"/>
</p:tagLst>
</file>

<file path=ppt/tags/tag62.xml><?xml version="1.0" encoding="utf-8"?>
<p:tagLst xmlns:a="http://schemas.openxmlformats.org/drawingml/2006/main" xmlns:r="http://schemas.openxmlformats.org/officeDocument/2006/relationships" xmlns:p="http://schemas.openxmlformats.org/presentationml/2006/main">
  <p:tag name="TIMING" val="|24"/>
</p:tagLst>
</file>

<file path=ppt/tags/tag63.xml><?xml version="1.0" encoding="utf-8"?>
<p:tagLst xmlns:a="http://schemas.openxmlformats.org/drawingml/2006/main" xmlns:r="http://schemas.openxmlformats.org/officeDocument/2006/relationships" xmlns:p="http://schemas.openxmlformats.org/presentationml/2006/main">
  <p:tag name="TIMING" val="|24"/>
</p:tagLst>
</file>

<file path=ppt/tags/tag64.xml><?xml version="1.0" encoding="utf-8"?>
<p:tagLst xmlns:a="http://schemas.openxmlformats.org/drawingml/2006/main" xmlns:r="http://schemas.openxmlformats.org/officeDocument/2006/relationships" xmlns:p="http://schemas.openxmlformats.org/presentationml/2006/main">
  <p:tag name="TIMING" val="|7.2"/>
</p:tagLst>
</file>

<file path=ppt/tags/tag65.xml><?xml version="1.0" encoding="utf-8"?>
<p:tagLst xmlns:a="http://schemas.openxmlformats.org/drawingml/2006/main" xmlns:r="http://schemas.openxmlformats.org/officeDocument/2006/relationships" xmlns:p="http://schemas.openxmlformats.org/presentationml/2006/main">
  <p:tag name="TIMING" val="|5.3|15.1|3.5|25"/>
</p:tagLst>
</file>

<file path=ppt/tags/tag66.xml><?xml version="1.0" encoding="utf-8"?>
<p:tagLst xmlns:a="http://schemas.openxmlformats.org/drawingml/2006/main" xmlns:r="http://schemas.openxmlformats.org/officeDocument/2006/relationships" xmlns:p="http://schemas.openxmlformats.org/presentationml/2006/main">
  <p:tag name="TIMING" val="|6.6|12|22.9|2.2"/>
</p:tagLst>
</file>

<file path=ppt/tags/tag67.xml><?xml version="1.0" encoding="utf-8"?>
<p:tagLst xmlns:a="http://schemas.openxmlformats.org/drawingml/2006/main" xmlns:r="http://schemas.openxmlformats.org/officeDocument/2006/relationships" xmlns:p="http://schemas.openxmlformats.org/presentationml/2006/main">
  <p:tag name="TIMING" val="|24.8"/>
</p:tagLst>
</file>

<file path=ppt/tags/tag68.xml><?xml version="1.0" encoding="utf-8"?>
<p:tagLst xmlns:a="http://schemas.openxmlformats.org/drawingml/2006/main" xmlns:r="http://schemas.openxmlformats.org/officeDocument/2006/relationships" xmlns:p="http://schemas.openxmlformats.org/presentationml/2006/main">
  <p:tag name="TIMING" val="|1.5|10.5|10.2|9.1"/>
</p:tagLst>
</file>

<file path=ppt/tags/tag69.xml><?xml version="1.0" encoding="utf-8"?>
<p:tagLst xmlns:a="http://schemas.openxmlformats.org/drawingml/2006/main" xmlns:r="http://schemas.openxmlformats.org/officeDocument/2006/relationships" xmlns:p="http://schemas.openxmlformats.org/presentationml/2006/main">
  <p:tag name="TIMING" val="|3|22.8|25.5|5.8"/>
</p:tagLst>
</file>

<file path=ppt/tags/tag7.xml><?xml version="1.0" encoding="utf-8"?>
<p:tagLst xmlns:a="http://schemas.openxmlformats.org/drawingml/2006/main" xmlns:r="http://schemas.openxmlformats.org/officeDocument/2006/relationships" xmlns:p="http://schemas.openxmlformats.org/presentationml/2006/main">
  <p:tag name="TIMING" val="|24"/>
</p:tagLst>
</file>

<file path=ppt/tags/tag8.xml><?xml version="1.0" encoding="utf-8"?>
<p:tagLst xmlns:a="http://schemas.openxmlformats.org/drawingml/2006/main" xmlns:r="http://schemas.openxmlformats.org/officeDocument/2006/relationships" xmlns:p="http://schemas.openxmlformats.org/presentationml/2006/main">
  <p:tag name="TIMING" val="|23.6"/>
</p:tagLst>
</file>

<file path=ppt/tags/tag9.xml><?xml version="1.0" encoding="utf-8"?>
<p:tagLst xmlns:a="http://schemas.openxmlformats.org/drawingml/2006/main" xmlns:r="http://schemas.openxmlformats.org/officeDocument/2006/relationships" xmlns:p="http://schemas.openxmlformats.org/presentationml/2006/main">
  <p:tag name="TIMING" val="|6.3"/>
</p:tagLst>
</file>

<file path=ppt/theme/theme1.xml><?xml version="1.0" encoding="utf-8"?>
<a:theme xmlns:a="http://schemas.openxmlformats.org/drawingml/2006/main" name="MSR_PPT template_07_light">
  <a:themeElements>
    <a:clrScheme name="MSR 2007">
      <a:dk1>
        <a:srgbClr xmlns:mc="http://schemas.openxmlformats.org/markup-compatibility/2006" xmlns:a14="http://schemas.microsoft.com/office/drawing/2007/7/7/main" val="000000" mc:Ignorable=""/>
      </a:dk1>
      <a:lt1>
        <a:srgbClr xmlns:mc="http://schemas.openxmlformats.org/markup-compatibility/2006" xmlns:a14="http://schemas.microsoft.com/office/drawing/2007/7/7/main" val="FFFFFF" mc:Ignorable=""/>
      </a:lt1>
      <a:dk2>
        <a:srgbClr xmlns:mc="http://schemas.openxmlformats.org/markup-compatibility/2006" xmlns:a14="http://schemas.microsoft.com/office/drawing/2007/7/7/main" val="3F3F3F" mc:Ignorable=""/>
      </a:dk2>
      <a:lt2>
        <a:srgbClr xmlns:mc="http://schemas.openxmlformats.org/markup-compatibility/2006" xmlns:a14="http://schemas.microsoft.com/office/drawing/2007/7/7/main" val="FFFFFF" mc:Ignorable=""/>
      </a:lt2>
      <a:accent1>
        <a:srgbClr xmlns:mc="http://schemas.openxmlformats.org/markup-compatibility/2006" xmlns:a14="http://schemas.microsoft.com/office/drawing/2007/7/7/main" val="FFDF79" mc:Ignorable=""/>
      </a:accent1>
      <a:accent2>
        <a:srgbClr xmlns:mc="http://schemas.openxmlformats.org/markup-compatibility/2006" xmlns:a14="http://schemas.microsoft.com/office/drawing/2007/7/7/main" val="5782B5" mc:Ignorable=""/>
      </a:accent2>
      <a:accent3>
        <a:srgbClr xmlns:mc="http://schemas.openxmlformats.org/markup-compatibility/2006" xmlns:a14="http://schemas.microsoft.com/office/drawing/2007/7/7/main" val="E28A54" mc:Ignorable=""/>
      </a:accent3>
      <a:accent4>
        <a:srgbClr xmlns:mc="http://schemas.openxmlformats.org/markup-compatibility/2006" xmlns:a14="http://schemas.microsoft.com/office/drawing/2007/7/7/main" val="94D850" mc:Ignorable=""/>
      </a:accent4>
      <a:accent5>
        <a:srgbClr xmlns:mc="http://schemas.openxmlformats.org/markup-compatibility/2006" xmlns:a14="http://schemas.microsoft.com/office/drawing/2007/7/7/main" val="FFA94B" mc:Ignorable=""/>
      </a:accent5>
      <a:accent6>
        <a:srgbClr xmlns:mc="http://schemas.openxmlformats.org/markup-compatibility/2006" xmlns:a14="http://schemas.microsoft.com/office/drawing/2007/7/7/main" val="9047B9" mc:Ignorable=""/>
      </a:accent6>
      <a:hlink>
        <a:srgbClr xmlns:mc="http://schemas.openxmlformats.org/markup-compatibility/2006" xmlns:a14="http://schemas.microsoft.com/office/drawing/2007/7/7/main" val="009ED6" mc:Ignorable=""/>
      </a:hlink>
      <a:folHlink>
        <a:srgbClr xmlns:mc="http://schemas.openxmlformats.org/markup-compatibility/2006" xmlns:a14="http://schemas.microsoft.com/office/drawing/2007/7/7/main" val="DDD819" mc:Ignorable=""/>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xmlns:mc="http://schemas.openxmlformats.org/markup-compatibility/2006" xmlns:a14="http://schemas.microsoft.com/office/drawing/2007/7/7/main" val="000000" mc:Ignorable="">
                <a:alpha val="35000"/>
              </a:srgbClr>
            </a:outerShdw>
          </a:effectLst>
        </a:effectStyle>
        <a:effectStyle>
          <a:effectLst>
            <a:outerShdw blurRad="50800" dist="38100" dir="5400000" rotWithShape="0">
              <a:srgbClr xmlns:mc="http://schemas.openxmlformats.org/markup-compatibility/2006" xmlns:a14="http://schemas.microsoft.com/office/drawing/2007/7/7/main" val="000000" mc:Ignorable="">
                <a:alpha val="35000"/>
              </a:srgbClr>
            </a:outerShdw>
          </a:effectLst>
        </a:effectStyle>
        <a:effectStyle>
          <a:effectLst>
            <a:outerShdw blurRad="63500" dist="38100" dir="5400000" rotWithShape="0">
              <a:srgbClr xmlns:mc="http://schemas.openxmlformats.org/markup-compatibility/2006" xmlns:a14="http://schemas.microsoft.com/office/drawing/2007/7/7/main" val="000000" mc:Ignorable="">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xmlns:mc="http://schemas.openxmlformats.org/markup-compatibility/2006" xmlns:a14="http://schemas.microsoft.com/office/drawing/2007/7/7/main" val="000000" mc:Ignorable="">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07/7/7/main" val="1F497D" mc:Ignorable=""/>
      </a:dk2>
      <a:lt2>
        <a:srgbClr xmlns:mc="http://schemas.openxmlformats.org/markup-compatibility/2006" xmlns:a14="http://schemas.microsoft.com/office/drawing/2007/7/7/main" val="EEECE1" mc:Ignorable=""/>
      </a:lt2>
      <a:accent1>
        <a:srgbClr xmlns:mc="http://schemas.openxmlformats.org/markup-compatibility/2006" xmlns:a14="http://schemas.microsoft.com/office/drawing/2007/7/7/main" val="4F81BD" mc:Ignorable=""/>
      </a:accent1>
      <a:accent2>
        <a:srgbClr xmlns:mc="http://schemas.openxmlformats.org/markup-compatibility/2006" xmlns:a14="http://schemas.microsoft.com/office/drawing/2007/7/7/main" val="C0504D" mc:Ignorable=""/>
      </a:accent2>
      <a:accent3>
        <a:srgbClr xmlns:mc="http://schemas.openxmlformats.org/markup-compatibility/2006" xmlns:a14="http://schemas.microsoft.com/office/drawing/2007/7/7/main" val="9BBB59" mc:Ignorable=""/>
      </a:accent3>
      <a:accent4>
        <a:srgbClr xmlns:mc="http://schemas.openxmlformats.org/markup-compatibility/2006" xmlns:a14="http://schemas.microsoft.com/office/drawing/2007/7/7/main" val="8064A2" mc:Ignorable=""/>
      </a:accent4>
      <a:accent5>
        <a:srgbClr xmlns:mc="http://schemas.openxmlformats.org/markup-compatibility/2006" xmlns:a14="http://schemas.microsoft.com/office/drawing/2007/7/7/main" val="4BACC6" mc:Ignorable=""/>
      </a:accent5>
      <a:accent6>
        <a:srgbClr xmlns:mc="http://schemas.openxmlformats.org/markup-compatibility/2006" xmlns:a14="http://schemas.microsoft.com/office/drawing/2007/7/7/main" val="F79646" mc:Ignorable=""/>
      </a:accent6>
      <a:hlink>
        <a:srgbClr xmlns:mc="http://schemas.openxmlformats.org/markup-compatibility/2006" xmlns:a14="http://schemas.microsoft.com/office/drawing/2007/7/7/main" val="0000FF" mc:Ignorable=""/>
      </a:hlink>
      <a:folHlink>
        <a:srgbClr xmlns:mc="http://schemas.openxmlformats.org/markup-compatibility/2006" xmlns:a14="http://schemas.microsoft.com/office/drawing/2007/7/7/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07/7/7/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07/7/7/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07/7/7/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xmlns:mc="http://schemas.openxmlformats.org/markup-compatibility/2006" xmlns:a14="http://schemas.microsoft.com/office/drawing/2007/7/7/main" val="1F497D" mc:Ignorable=""/>
      </a:dk2>
      <a:lt2>
        <a:srgbClr xmlns:mc="http://schemas.openxmlformats.org/markup-compatibility/2006" xmlns:a14="http://schemas.microsoft.com/office/drawing/2007/7/7/main" val="EEECE1" mc:Ignorable=""/>
      </a:lt2>
      <a:accent1>
        <a:srgbClr xmlns:mc="http://schemas.openxmlformats.org/markup-compatibility/2006" xmlns:a14="http://schemas.microsoft.com/office/drawing/2007/7/7/main" val="4F81BD" mc:Ignorable=""/>
      </a:accent1>
      <a:accent2>
        <a:srgbClr xmlns:mc="http://schemas.openxmlformats.org/markup-compatibility/2006" xmlns:a14="http://schemas.microsoft.com/office/drawing/2007/7/7/main" val="C0504D" mc:Ignorable=""/>
      </a:accent2>
      <a:accent3>
        <a:srgbClr xmlns:mc="http://schemas.openxmlformats.org/markup-compatibility/2006" xmlns:a14="http://schemas.microsoft.com/office/drawing/2007/7/7/main" val="9BBB59" mc:Ignorable=""/>
      </a:accent3>
      <a:accent4>
        <a:srgbClr xmlns:mc="http://schemas.openxmlformats.org/markup-compatibility/2006" xmlns:a14="http://schemas.microsoft.com/office/drawing/2007/7/7/main" val="8064A2" mc:Ignorable=""/>
      </a:accent4>
      <a:accent5>
        <a:srgbClr xmlns:mc="http://schemas.openxmlformats.org/markup-compatibility/2006" xmlns:a14="http://schemas.microsoft.com/office/drawing/2007/7/7/main" val="4BACC6" mc:Ignorable=""/>
      </a:accent5>
      <a:accent6>
        <a:srgbClr xmlns:mc="http://schemas.openxmlformats.org/markup-compatibility/2006" xmlns:a14="http://schemas.microsoft.com/office/drawing/2007/7/7/main" val="F79646" mc:Ignorable=""/>
      </a:accent6>
      <a:hlink>
        <a:srgbClr xmlns:mc="http://schemas.openxmlformats.org/markup-compatibility/2006" xmlns:a14="http://schemas.microsoft.com/office/drawing/2007/7/7/main" val="0000FF" mc:Ignorable=""/>
      </a:hlink>
      <a:folHlink>
        <a:srgbClr xmlns:mc="http://schemas.openxmlformats.org/markup-compatibility/2006" xmlns:a14="http://schemas.microsoft.com/office/drawing/2007/7/7/main" val="800080" mc:Ignorabl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xmlns:mc="http://schemas.openxmlformats.org/markup-compatibility/2006" xmlns:a14="http://schemas.microsoft.com/office/drawing/2007/7/7/main" val="000000" mc:Ignorable="">
                <a:alpha val="38000"/>
              </a:srgbClr>
            </a:outerShdw>
          </a:effectLst>
        </a:effectStyle>
        <a:effectStyle>
          <a:effectLst>
            <a:outerShdw blurRad="40000" dist="23000" dir="5400000" rotWithShape="0">
              <a:srgbClr xmlns:mc="http://schemas.openxmlformats.org/markup-compatibility/2006" xmlns:a14="http://schemas.microsoft.com/office/drawing/2007/7/7/main" val="000000" mc:Ignorable="">
                <a:alpha val="35000"/>
              </a:srgbClr>
            </a:outerShdw>
          </a:effectLst>
        </a:effectStyle>
        <a:effectStyle>
          <a:effectLst>
            <a:outerShdw blurRad="40000" dist="23000" dir="5400000" rotWithShape="0">
              <a:srgbClr xmlns:mc="http://schemas.openxmlformats.org/markup-compatibility/2006" xmlns:a14="http://schemas.microsoft.com/office/drawing/2007/7/7/main" val="000000" mc:Ignorable="">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outs:outSpaceData xmlns:outs="http://schemas.microsoft.com/office/2009/outspace/metadata">
  <outs:relatedDates>
    <outs:relatedDate>
      <outs:type>3</outs:type>
      <outs:displayName>Last Modified</outs:displayName>
      <outs:dateTime>2010-02-28T22:54:01Z</outs:dateTime>
      <outs:isPinned>true</outs:isPinned>
    </outs:relatedDate>
    <outs:relatedDate>
      <outs:type>2</outs:type>
      <outs:displayName>Created</outs:displayName>
      <outs:dateTime>2009-09-18T21:00:27Z</outs:dateTime>
      <outs:isPinned>true</outs:isPinned>
    </outs:relatedDate>
    <outs:relatedDate>
      <outs:type>4</outs:type>
      <outs:displayName>Last Printed</outs:displayName>
      <outs:dateTime/>
      <outs:isPinned>true</outs:isPinned>
    </outs:relatedDate>
  </outs:relatedDates>
  <outs:relatedDocuments>
    <outs:relatedDocument>
      <outs:type>2</outs:type>
      <outs:displayName>Other documents in current folder</outs:displayName>
      <outs:uri/>
      <outs:isPinned>true</outs:isPinned>
    </outs:relatedDocument>
  </outs:relatedDocuments>
  <outs:relatedPeople>
    <outs:relatedPeopleItem>
      <outs:category>Author</outs:category>
      <outs:people/>
      <outs:source>0</outs:source>
      <outs:isPinned>true</outs:isPinned>
    </outs:relatedPeopleItem>
    <outs:relatedPeopleItem>
      <outs:category>Last modified by</outs:category>
      <outs:people/>
      <outs:source>0</outs:source>
      <outs:isPinned>true</outs:isPinned>
    </outs:relatedPeopleItem>
    <outs:relatedPeopleItem>
      <outs:category>Manager</outs:category>
      <outs:people/>
      <outs:source>0</outs:source>
      <outs:isPinned>false</outs:isPinned>
    </outs:relatedPeopleItem>
  </outs:relatedPeople>
  <propertyMetadataList xmlns="http://schemas.microsoft.com/office/2009/outspace/metadata">
    <propertyMetadata>
      <type>0</type>
      <propertyId>2228224</propertyId>
      <propertyName/>
      <isPinned>true</isPinned>
    </propertyMetadata>
    <propertyMetadata>
      <type>0</type>
      <propertyId>1114115</propertyId>
      <propertyName/>
      <isPinned>true</isPinned>
    </propertyMetadata>
    <propertyMetadata>
      <type>0</type>
      <propertyId>1114117</propertyId>
      <propertyName/>
      <isPinned>true</isPinned>
    </propertyMetadata>
    <propertyMetadata>
      <type>0</type>
      <propertyId>589825</propertyId>
      <propertyName/>
      <isPinned>false</isPinned>
    </propertyMetadata>
    <propertyMetadata>
      <type>0</type>
      <propertyId>1114116</propertyId>
      <propertyName/>
      <isPinned>false</isPinned>
    </propertyMetadata>
    <propertyMetadata>
      <type>0</type>
      <propertyId>14</propertyId>
      <propertyName/>
      <isPinned>true</isPinned>
    </propertyMetadata>
    <propertyMetadata>
      <type>0</type>
      <propertyId>8</propertyId>
      <propertyName/>
      <isPinned>true</isPinned>
    </propertyMetadata>
    <propertyMetadata>
      <type>0</type>
      <propertyId>6</propertyId>
      <propertyName/>
      <isPinned>false</isPinned>
    </propertyMetadata>
    <propertyMetadata>
      <type>0</type>
      <propertyId>1114118</propertyId>
      <propertyName/>
      <isPinned>false</isPinned>
    </propertyMetadata>
    <propertyMetadata>
      <type>0</type>
      <propertyId>1179649</propertyId>
      <propertyName/>
      <isPinned>false</isPinned>
    </propertyMetadata>
    <propertyMetadata>
      <type>0</type>
      <propertyId>655365</propertyId>
      <propertyName/>
      <isPinned>false</isPinned>
    </propertyMetadata>
    <propertyMetadata>
      <type>0</type>
      <propertyId>1</propertyId>
      <propertyName/>
      <isPinned>false</isPinned>
    </propertyMetadata>
    <propertyMetadata>
      <type>0</type>
      <propertyId>0</propertyId>
      <propertyName/>
      <isPinned>true</isPinned>
    </propertyMetadata>
    <propertyMetadata>
      <type>0</type>
      <propertyId>13</propertyId>
      <propertyName/>
      <isPinned>false</isPinned>
    </propertyMetadata>
    <propertyMetadata>
      <type>0</type>
      <propertyId>1179653</propertyId>
      <propertyName/>
      <isPinned>false</isPinned>
    </propertyMetadata>
    <propertyMetadata>
      <type>0</type>
      <propertyId>22</propertyId>
      <propertyName/>
      <isPinned>false</isPinned>
    </propertyMetadata>
  </propertyMetadataList>
  <outs:corruptMetadataWasLost/>
</outs:outSpaceData>
</file>

<file path=customXml/itemProps1.xml><?xml version="1.0" encoding="utf-8"?>
<ds:datastoreItem xmlns:ds="http://schemas.openxmlformats.org/officeDocument/2006/customXml" ds:itemID="{0A0B0BD7-D52A-49E5-B12A-973396B07188}">
  <ds:schemaRefs>
    <ds:schemaRef ds:uri="http://schemas.microsoft.com/office/2009/outspace/metadata"/>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0</TotalTime>
  <Words>21666</Words>
  <Application>Microsoft Office PowerPoint</Application>
  <PresentationFormat>On-screen Show (4:3)</PresentationFormat>
  <Paragraphs>2970</Paragraphs>
  <Slides>294</Slides>
  <Notes>205</Notes>
  <HiddenSlides>0</HiddenSlides>
  <MMClips>0</MMClips>
  <ScaleCrop>false</ScaleCrop>
  <HeadingPairs>
    <vt:vector size="4" baseType="variant">
      <vt:variant>
        <vt:lpstr>Theme</vt:lpstr>
      </vt:variant>
      <vt:variant>
        <vt:i4>1</vt:i4>
      </vt:variant>
      <vt:variant>
        <vt:lpstr>Slide Titles</vt:lpstr>
      </vt:variant>
      <vt:variant>
        <vt:i4>294</vt:i4>
      </vt:variant>
    </vt:vector>
  </HeadingPairs>
  <TitlesOfParts>
    <vt:vector size="295" baseType="lpstr">
      <vt:lpstr>MSR_PPT template_07_light</vt:lpstr>
      <vt:lpstr>Satisfiability Modulo Theories (SMT):  ideas and applications Università Degli Studi Di Milano Scuola di Dottorato in Informatica, 2010</vt:lpstr>
      <vt:lpstr>Software development crisis</vt:lpstr>
      <vt:lpstr>Program correctness</vt:lpstr>
      <vt:lpstr>Software models</vt:lpstr>
      <vt:lpstr>Symbolic Reasoning</vt:lpstr>
      <vt:lpstr>Symbolic Reasoning</vt:lpstr>
      <vt:lpstr>Applications</vt:lpstr>
      <vt:lpstr>Some Applications @ Microsoft</vt:lpstr>
      <vt:lpstr>Test case generation</vt:lpstr>
      <vt:lpstr>Type checking</vt:lpstr>
      <vt:lpstr>What is logic?</vt:lpstr>
      <vt:lpstr>What is logic?</vt:lpstr>
      <vt:lpstr>What is logical language?</vt:lpstr>
      <vt:lpstr>Propositional Logic</vt:lpstr>
      <vt:lpstr>Interpretation</vt:lpstr>
      <vt:lpstr>Satisfiability &amp; Validity</vt:lpstr>
      <vt:lpstr>Satisfiability &amp; Validity: examples</vt:lpstr>
      <vt:lpstr>Satisfiability &amp; Validity: examples</vt:lpstr>
      <vt:lpstr>Equivalence</vt:lpstr>
      <vt:lpstr>Equisatisfiable</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Normal Forms</vt:lpstr>
      <vt:lpstr>Refutation Decision Procedures</vt:lpstr>
      <vt:lpstr>Inference Systems for Decision Procedures</vt:lpstr>
      <vt:lpstr>Truth Table</vt:lpstr>
      <vt:lpstr>Truth Table (example)</vt:lpstr>
      <vt:lpstr>Semantic Tableaux</vt:lpstr>
      <vt:lpstr>Semantic Tableaux (example)</vt:lpstr>
      <vt:lpstr>Semantic Tableaux (cont.)</vt:lpstr>
      <vt:lpstr>Semantic Tableaux (cont.)</vt:lpstr>
      <vt:lpstr>Semantic Tableaux + Bivalence</vt:lpstr>
      <vt:lpstr>CNF (again)</vt:lpstr>
      <vt:lpstr>CNF (again)</vt:lpstr>
      <vt:lpstr>CNF (again)</vt:lpstr>
      <vt:lpstr>CNF translation (example)</vt:lpstr>
      <vt:lpstr>Semantic Trees</vt:lpstr>
      <vt:lpstr>Resolution</vt:lpstr>
      <vt:lpstr>Resolution (example)</vt:lpstr>
      <vt:lpstr>Completeness of Resolution</vt:lpstr>
      <vt:lpstr>Completeness of Resolution</vt:lpstr>
      <vt:lpstr>Subsumption</vt:lpstr>
      <vt:lpstr>Unit &amp; Input Resolution</vt:lpstr>
      <vt:lpstr>Horn Clauses</vt:lpstr>
      <vt:lpstr>Semantic Resolution</vt:lpstr>
      <vt:lpstr>Semantic Resolution (example)</vt:lpstr>
      <vt:lpstr>Semantic Resolution (special cases)</vt:lpstr>
      <vt:lpstr>DPLL</vt:lpstr>
      <vt:lpstr>Pure Literals</vt:lpstr>
      <vt:lpstr>Pure Literals</vt:lpstr>
      <vt:lpstr>DPLL (as a procedure)</vt:lpstr>
      <vt:lpstr>DPLL (example)</vt:lpstr>
      <vt:lpstr>DPLL (example)</vt:lpstr>
      <vt:lpstr>DPLL (example)</vt:lpstr>
      <vt:lpstr>DPLL (example)</vt:lpstr>
      <vt:lpstr>DPLL (example)</vt:lpstr>
      <vt:lpstr>DPLL (example)</vt:lpstr>
      <vt:lpstr>DPLL (example)</vt:lpstr>
      <vt:lpstr>DPLL (example)</vt:lpstr>
      <vt:lpstr>Some Applications</vt:lpstr>
      <vt:lpstr>Bit-vector / Machine arithmetic</vt:lpstr>
      <vt:lpstr>Bit-vector / Machine arithmetic</vt:lpstr>
      <vt:lpstr>Encoding equality</vt:lpstr>
      <vt:lpstr>Encoding addition</vt:lpstr>
      <vt:lpstr>Encoding 1-bit full adder</vt:lpstr>
      <vt:lpstr>Encoding n-bit adder</vt:lpstr>
      <vt:lpstr>Exercises</vt:lpstr>
      <vt:lpstr>Test case generation (again)</vt:lpstr>
      <vt:lpstr>Bounded Model Checkers</vt:lpstr>
      <vt:lpstr>Transition Systems</vt:lpstr>
      <vt:lpstr>Transition Systems (cont.)</vt:lpstr>
      <vt:lpstr>Invariants</vt:lpstr>
      <vt:lpstr>Bounded Model Checking: Invariants</vt:lpstr>
      <vt:lpstr>Bounded Model Checking: Invariants</vt:lpstr>
      <vt:lpstr>Bounded Model Checking (cont.)</vt:lpstr>
      <vt:lpstr>Recurrence diameter</vt:lpstr>
      <vt:lpstr>Verifying Invariants</vt:lpstr>
      <vt:lpstr>Verifying Invariants: k-induction</vt:lpstr>
      <vt:lpstr>Verifying Invariants: k-induction (cont.)</vt:lpstr>
      <vt:lpstr>Verifying Invariants: k-induction (cont.)</vt:lpstr>
      <vt:lpstr>Experimental Exercises</vt:lpstr>
      <vt:lpstr>Available SAT Solvers</vt:lpstr>
      <vt:lpstr>Available Examples</vt:lpstr>
      <vt:lpstr>Using SAT solvers</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Satisfiability Modulo Theories (SMT)</vt:lpstr>
      <vt:lpstr>SMT-Lib</vt:lpstr>
      <vt:lpstr>Ground formulas</vt:lpstr>
      <vt:lpstr>Little Engines of Proof</vt:lpstr>
      <vt:lpstr>Little Engines of Proof</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vt:lpstr>
      <vt:lpstr>Deciding Equality: Termination, Soundness, Completeness</vt:lpstr>
      <vt:lpstr>Deciding Equality: Termination, Soundness, Completeness</vt:lpstr>
      <vt:lpstr>Deciding Equality: Termination, Soundness, Completeness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Deciding Equality +  (uninterpreted) Functions</vt:lpstr>
      <vt:lpstr>Case Analysis</vt:lpstr>
      <vt:lpstr>Case Analysis</vt:lpstr>
      <vt:lpstr>Case Analysis</vt:lpstr>
      <vt:lpstr>SMT : Basic Architecture</vt:lpstr>
      <vt:lpstr>SAT (propositional checkers):  Case Analysis</vt:lpstr>
      <vt:lpstr>SAT (propositional checkers): Case Analysis</vt:lpstr>
      <vt:lpstr>SAT (propositional checkers):  Case Analysis</vt:lpstr>
      <vt:lpstr>SAT (propositional checkers): Case Analysis</vt:lpstr>
      <vt:lpstr>SAT (propositional checkers):  Case Analysis</vt:lpstr>
      <vt:lpstr>DPLL</vt:lpstr>
      <vt:lpstr>DPLL</vt:lpstr>
      <vt:lpstr>DPLL</vt:lpstr>
      <vt:lpstr>DPLL</vt:lpstr>
      <vt:lpstr>Modern DPLL</vt:lpstr>
      <vt:lpstr>SAT + Theory solvers</vt:lpstr>
      <vt:lpstr>SAT + Theory solvers</vt:lpstr>
      <vt:lpstr>SAT + Theory solvers</vt:lpstr>
      <vt:lpstr>SAT + Theory solvers</vt:lpstr>
      <vt:lpstr>SAT + Theory solvers</vt:lpstr>
      <vt:lpstr>SAT + Theory solvers</vt:lpstr>
      <vt:lpstr>SAT + Theory solvers</vt:lpstr>
      <vt:lpstr>SAT + Theory solvers: Main loop</vt:lpstr>
      <vt:lpstr>SAT + Theory solvers</vt:lpstr>
      <vt:lpstr>SAT + Theory solvers</vt:lpstr>
      <vt:lpstr>SAT + Theory solvers</vt:lpstr>
      <vt:lpstr>SAT + Theory solvers</vt:lpstr>
      <vt:lpstr>SAT + Theory solvers</vt:lpstr>
      <vt:lpstr>SAT + Theory solvers</vt:lpstr>
      <vt:lpstr>SAT + Theory solvers</vt:lpstr>
      <vt:lpstr>SAT + Theory solvers</vt:lpstr>
      <vt:lpstr>Naïve recipe?</vt:lpstr>
      <vt:lpstr>An Architecture: the core</vt:lpstr>
      <vt:lpstr>An Architecture: the core</vt:lpstr>
      <vt:lpstr>An Architecture: the core</vt:lpstr>
      <vt:lpstr>An Architecture: the core</vt:lpstr>
      <vt:lpstr>Combining Solvers</vt:lpstr>
      <vt:lpstr>Naïve recipe?</vt:lpstr>
      <vt:lpstr>Efficient SMT solvers</vt:lpstr>
      <vt:lpstr>Efficient SMT solvers</vt:lpstr>
      <vt:lpstr>SMT x SAT</vt:lpstr>
      <vt:lpstr>SMT x First-order provers</vt:lpstr>
      <vt:lpstr>SMT: Some Applications</vt:lpstr>
      <vt:lpstr>SMT: Some Applications</vt:lpstr>
      <vt:lpstr>Test-case generation</vt:lpstr>
      <vt:lpstr>Security is critical</vt:lpstr>
      <vt:lpstr>Hunting for Security Bugs.</vt:lpstr>
      <vt:lpstr>Directed Automated Random Testing ( DART)</vt:lpstr>
      <vt:lpstr>DARTish projects at Microsoft</vt:lpstr>
      <vt:lpstr>What is Pex?</vt:lpstr>
      <vt:lpstr>ArrayList: The Spec</vt:lpstr>
      <vt:lpstr>ArrayList: AddItem Test</vt:lpstr>
      <vt:lpstr>ArrayList: Starting Pex…</vt:lpstr>
      <vt:lpstr>ArrayList: Run 1, (0,null)</vt:lpstr>
      <vt:lpstr>ArrayList: Run 1, (0,null)</vt:lpstr>
      <vt:lpstr>ArrayList: Run 1, (0,null)</vt:lpstr>
      <vt:lpstr>ArrayList: Run 1, (0,null)</vt:lpstr>
      <vt:lpstr>ArrayList: Picking the next branch to cover</vt:lpstr>
      <vt:lpstr>ArrayList: Solve constraints using SMT solver</vt:lpstr>
      <vt:lpstr>ArrayList: Run 2, (1, null)</vt:lpstr>
      <vt:lpstr>ArrayList: Pick new branch</vt:lpstr>
      <vt:lpstr>ArrayList: Run 3, (-1, null)</vt:lpstr>
      <vt:lpstr>ArrayList: Run 3, (-1, null)</vt:lpstr>
      <vt:lpstr>ArrayList: Run 3, (-1, null)</vt:lpstr>
      <vt:lpstr>PEX ↔ Z3</vt:lpstr>
      <vt:lpstr>PEX ↔ Z3: Incrementality</vt:lpstr>
      <vt:lpstr>PEX ↔ Z3: Small models</vt:lpstr>
      <vt:lpstr>PEX ↔ Z3: Small models</vt:lpstr>
      <vt:lpstr>SAGE</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Zero to Crash in 10 Generations</vt:lpstr>
      <vt:lpstr>SAGE (cont.)</vt:lpstr>
      <vt:lpstr>SAGE↔ Z3</vt:lpstr>
      <vt:lpstr>SMT: Some Applications</vt:lpstr>
      <vt:lpstr>Spec# Approach for a Verifying Compiler</vt:lpstr>
      <vt:lpstr>Verification architecture</vt:lpstr>
      <vt:lpstr>HAVOC</vt:lpstr>
      <vt:lpstr>A Verifying C Compiler</vt:lpstr>
      <vt:lpstr>Hypervisor: A Manhattan Project </vt:lpstr>
      <vt:lpstr>Hypervisor: Some Statistics</vt:lpstr>
      <vt:lpstr>Main Challenge</vt:lpstr>
      <vt:lpstr>Main Challenge</vt:lpstr>
      <vt:lpstr>Main Challenge</vt:lpstr>
      <vt:lpstr>Main Challenge</vt:lpstr>
      <vt:lpstr>Main Challenge</vt:lpstr>
      <vt:lpstr>Bad news</vt:lpstr>
      <vt:lpstr>Many Approaches</vt:lpstr>
      <vt:lpstr>Challenge: modeling runtime </vt:lpstr>
      <vt:lpstr>Challenge: Robustness</vt:lpstr>
      <vt:lpstr>Parallel Z3</vt:lpstr>
      <vt:lpstr>SMT: Some Applications</vt:lpstr>
      <vt:lpstr>Overview</vt:lpstr>
      <vt:lpstr>Predicate Abstraction: c2bp</vt:lpstr>
      <vt:lpstr>Abstracting Expressions via F</vt:lpstr>
      <vt:lpstr>Computing ImpliesF(e)</vt:lpstr>
      <vt:lpstr>Computing ImpliesF(e)</vt:lpstr>
      <vt:lpstr>Computing ImpliesF(e)</vt:lpstr>
      <vt:lpstr>Newton</vt:lpstr>
      <vt:lpstr>SLAM ↔ Z3</vt:lpstr>
      <vt:lpstr>SLAM ↔ Z3: Unsatisfiable cores</vt:lpstr>
      <vt:lpstr>Other Microsoft clients</vt:lpstr>
      <vt:lpstr>Conclusion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2009-09-18T21:00:27Z</dcterms:created>
  <dcterms:modified xsi:type="dcterms:W3CDTF">2010-03-01T21:06:45Z</dcterms:modified>
</cp:coreProperties>
</file>